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Default Extension="wdp" ContentType="image/vnd.ms-photo"/>
  <Override PartName="/ppt/commentAuthors.xml" ContentType="application/vnd.openxmlformats-officedocument.presentationml.commentAuthors+xml"/>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64" r:id="rId3"/>
    <p:sldId id="263" r:id="rId4"/>
    <p:sldId id="287" r:id="rId5"/>
    <p:sldId id="288" r:id="rId6"/>
    <p:sldId id="265" r:id="rId7"/>
    <p:sldId id="266" r:id="rId8"/>
    <p:sldId id="269" r:id="rId9"/>
    <p:sldId id="268" r:id="rId10"/>
    <p:sldId id="286" r:id="rId11"/>
    <p:sldId id="267" r:id="rId12"/>
    <p:sldId id="285" r:id="rId13"/>
    <p:sldId id="272" r:id="rId14"/>
    <p:sldId id="273" r:id="rId15"/>
    <p:sldId id="276" r:id="rId16"/>
    <p:sldId id="277" r:id="rId17"/>
    <p:sldId id="278" r:id="rId18"/>
    <p:sldId id="289" r:id="rId19"/>
    <p:sldId id="279" r:id="rId20"/>
    <p:sldId id="290" r:id="rId21"/>
    <p:sldId id="291" r:id="rId22"/>
    <p:sldId id="292" r:id="rId23"/>
    <p:sldId id="281" r:id="rId24"/>
    <p:sldId id="282" r:id="rId2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ía del mar ignacio exposito" initials="mdmie" lastIdx="2" clrIdx="0">
    <p:extLst>
      <p:ext uri="{19B8F6BF-5375-455C-9EA6-DF929625EA0E}">
        <p15:presenceInfo xmlns:p15="http://schemas.microsoft.com/office/powerpoint/2012/main" xmlns="" userId="dc07bd91e33c57b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00" autoAdjust="0"/>
    <p:restoredTop sz="94660"/>
  </p:normalViewPr>
  <p:slideViewPr>
    <p:cSldViewPr snapToGrid="0">
      <p:cViewPr varScale="1">
        <p:scale>
          <a:sx n="71" d="100"/>
          <a:sy n="71" d="100"/>
        </p:scale>
        <p:origin x="-480" y="-6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ES"/>
          </a:p>
        </p:txBody>
      </p:sp>
      <p:sp>
        <p:nvSpPr>
          <p:cNvPr id="4" name="Marcador de fecha 3"/>
          <p:cNvSpPr>
            <a:spLocks noGrp="1"/>
          </p:cNvSpPr>
          <p:nvPr>
            <p:ph type="dt" sz="half" idx="10"/>
          </p:nvPr>
        </p:nvSpPr>
        <p:spPr/>
        <p:txBody>
          <a:bodyPr/>
          <a:lstStyle/>
          <a:p>
            <a:fld id="{A02ED551-6F44-42E9-B4C0-0EEEDCC13468}" type="datetimeFigureOut">
              <a:rPr lang="es-ES" smtClean="0"/>
              <a:pPr/>
              <a:t>29/05/2024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55A465F-1F91-4999-8ED1-CC0148C50CE2}" type="slidenum">
              <a:rPr lang="es-ES" smtClean="0"/>
              <a:pPr/>
              <a:t>‹Nº›</a:t>
            </a:fld>
            <a:endParaRPr lang="es-ES"/>
          </a:p>
        </p:txBody>
      </p:sp>
    </p:spTree>
    <p:extLst>
      <p:ext uri="{BB962C8B-B14F-4D97-AF65-F5344CB8AC3E}">
        <p14:creationId xmlns:p14="http://schemas.microsoft.com/office/powerpoint/2010/main" xmlns="" val="38951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A02ED551-6F44-42E9-B4C0-0EEEDCC13468}" type="datetimeFigureOut">
              <a:rPr lang="es-ES" smtClean="0"/>
              <a:pPr/>
              <a:t>29/05/2024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55A465F-1F91-4999-8ED1-CC0148C50CE2}" type="slidenum">
              <a:rPr lang="es-ES" smtClean="0"/>
              <a:pPr/>
              <a:t>‹Nº›</a:t>
            </a:fld>
            <a:endParaRPr lang="es-ES"/>
          </a:p>
        </p:txBody>
      </p:sp>
    </p:spTree>
    <p:extLst>
      <p:ext uri="{BB962C8B-B14F-4D97-AF65-F5344CB8AC3E}">
        <p14:creationId xmlns:p14="http://schemas.microsoft.com/office/powerpoint/2010/main" xmlns="" val="1149246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A02ED551-6F44-42E9-B4C0-0EEEDCC13468}" type="datetimeFigureOut">
              <a:rPr lang="es-ES" smtClean="0"/>
              <a:pPr/>
              <a:t>29/05/2024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55A465F-1F91-4999-8ED1-CC0148C50CE2}" type="slidenum">
              <a:rPr lang="es-ES" smtClean="0"/>
              <a:pPr/>
              <a:t>‹Nº›</a:t>
            </a:fld>
            <a:endParaRPr lang="es-ES"/>
          </a:p>
        </p:txBody>
      </p:sp>
    </p:spTree>
    <p:extLst>
      <p:ext uri="{BB962C8B-B14F-4D97-AF65-F5344CB8AC3E}">
        <p14:creationId xmlns:p14="http://schemas.microsoft.com/office/powerpoint/2010/main" xmlns="" val="889196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A02ED551-6F44-42E9-B4C0-0EEEDCC13468}" type="datetimeFigureOut">
              <a:rPr lang="es-ES" smtClean="0"/>
              <a:pPr/>
              <a:t>29/05/2024</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55A465F-1F91-4999-8ED1-CC0148C50CE2}" type="slidenum">
              <a:rPr lang="es-ES" smtClean="0"/>
              <a:pPr/>
              <a:t>‹Nº›</a:t>
            </a:fld>
            <a:endParaRPr lang="es-ES"/>
          </a:p>
        </p:txBody>
      </p:sp>
    </p:spTree>
    <p:extLst>
      <p:ext uri="{BB962C8B-B14F-4D97-AF65-F5344CB8AC3E}">
        <p14:creationId xmlns:p14="http://schemas.microsoft.com/office/powerpoint/2010/main" xmlns="" val="3669539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A02ED551-6F44-42E9-B4C0-0EEEDCC13468}" type="datetimeFigureOut">
              <a:rPr lang="es-ES" smtClean="0"/>
              <a:pPr/>
              <a:t>29/05/2024</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55A465F-1F91-4999-8ED1-CC0148C50CE2}" type="slidenum">
              <a:rPr lang="es-ES" smtClean="0"/>
              <a:pPr/>
              <a:t>‹Nº›</a:t>
            </a:fld>
            <a:endParaRPr lang="es-ES"/>
          </a:p>
        </p:txBody>
      </p:sp>
    </p:spTree>
    <p:extLst>
      <p:ext uri="{BB962C8B-B14F-4D97-AF65-F5344CB8AC3E}">
        <p14:creationId xmlns:p14="http://schemas.microsoft.com/office/powerpoint/2010/main" xmlns="" val="3359766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A02ED551-6F44-42E9-B4C0-0EEEDCC13468}" type="datetimeFigureOut">
              <a:rPr lang="es-ES" smtClean="0"/>
              <a:pPr/>
              <a:t>29/05/2024</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55A465F-1F91-4999-8ED1-CC0148C50CE2}" type="slidenum">
              <a:rPr lang="es-ES" smtClean="0"/>
              <a:pPr/>
              <a:t>‹Nº›</a:t>
            </a:fld>
            <a:endParaRPr lang="es-ES"/>
          </a:p>
        </p:txBody>
      </p:sp>
    </p:spTree>
    <p:extLst>
      <p:ext uri="{BB962C8B-B14F-4D97-AF65-F5344CB8AC3E}">
        <p14:creationId xmlns:p14="http://schemas.microsoft.com/office/powerpoint/2010/main" xmlns="" val="2636991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A02ED551-6F44-42E9-B4C0-0EEEDCC13468}" type="datetimeFigureOut">
              <a:rPr lang="es-ES" smtClean="0"/>
              <a:pPr/>
              <a:t>29/05/2024</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55A465F-1F91-4999-8ED1-CC0148C50CE2}" type="slidenum">
              <a:rPr lang="es-ES" smtClean="0"/>
              <a:pPr/>
              <a:t>‹Nº›</a:t>
            </a:fld>
            <a:endParaRPr lang="es-ES"/>
          </a:p>
        </p:txBody>
      </p:sp>
    </p:spTree>
    <p:extLst>
      <p:ext uri="{BB962C8B-B14F-4D97-AF65-F5344CB8AC3E}">
        <p14:creationId xmlns:p14="http://schemas.microsoft.com/office/powerpoint/2010/main" xmlns="" val="1211544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A02ED551-6F44-42E9-B4C0-0EEEDCC13468}" type="datetimeFigureOut">
              <a:rPr lang="es-ES" smtClean="0"/>
              <a:pPr/>
              <a:t>29/05/2024</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55A465F-1F91-4999-8ED1-CC0148C50CE2}" type="slidenum">
              <a:rPr lang="es-ES" smtClean="0"/>
              <a:pPr/>
              <a:t>‹Nº›</a:t>
            </a:fld>
            <a:endParaRPr lang="es-ES"/>
          </a:p>
        </p:txBody>
      </p:sp>
    </p:spTree>
    <p:extLst>
      <p:ext uri="{BB962C8B-B14F-4D97-AF65-F5344CB8AC3E}">
        <p14:creationId xmlns:p14="http://schemas.microsoft.com/office/powerpoint/2010/main" xmlns="" val="766695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A02ED551-6F44-42E9-B4C0-0EEEDCC13468}" type="datetimeFigureOut">
              <a:rPr lang="es-ES" smtClean="0"/>
              <a:pPr/>
              <a:t>29/05/2024</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55A465F-1F91-4999-8ED1-CC0148C50CE2}" type="slidenum">
              <a:rPr lang="es-ES" smtClean="0"/>
              <a:pPr/>
              <a:t>‹Nº›</a:t>
            </a:fld>
            <a:endParaRPr lang="es-ES"/>
          </a:p>
        </p:txBody>
      </p:sp>
    </p:spTree>
    <p:extLst>
      <p:ext uri="{BB962C8B-B14F-4D97-AF65-F5344CB8AC3E}">
        <p14:creationId xmlns:p14="http://schemas.microsoft.com/office/powerpoint/2010/main" xmlns="" val="1264440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A02ED551-6F44-42E9-B4C0-0EEEDCC13468}" type="datetimeFigureOut">
              <a:rPr lang="es-ES" smtClean="0"/>
              <a:pPr/>
              <a:t>29/05/2024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55A465F-1F91-4999-8ED1-CC0148C50CE2}" type="slidenum">
              <a:rPr lang="es-ES" smtClean="0"/>
              <a:pPr/>
              <a:t>‹Nº›</a:t>
            </a:fld>
            <a:endParaRPr lang="es-ES"/>
          </a:p>
        </p:txBody>
      </p:sp>
    </p:spTree>
    <p:extLst>
      <p:ext uri="{BB962C8B-B14F-4D97-AF65-F5344CB8AC3E}">
        <p14:creationId xmlns:p14="http://schemas.microsoft.com/office/powerpoint/2010/main" xmlns="" val="2124514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A02ED551-6F44-42E9-B4C0-0EEEDCC13468}" type="datetimeFigureOut">
              <a:rPr lang="es-ES" smtClean="0"/>
              <a:pPr/>
              <a:t>29/05/2024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55A465F-1F91-4999-8ED1-CC0148C50CE2}" type="slidenum">
              <a:rPr lang="es-ES" smtClean="0"/>
              <a:pPr/>
              <a:t>‹Nº›</a:t>
            </a:fld>
            <a:endParaRPr lang="es-ES"/>
          </a:p>
        </p:txBody>
      </p:sp>
    </p:spTree>
    <p:extLst>
      <p:ext uri="{BB962C8B-B14F-4D97-AF65-F5344CB8AC3E}">
        <p14:creationId xmlns:p14="http://schemas.microsoft.com/office/powerpoint/2010/main" xmlns="" val="37548599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ítulo, viñetas y foto">
    <p:spTree>
      <p:nvGrpSpPr>
        <p:cNvPr id="1" name=""/>
        <p:cNvGrpSpPr/>
        <p:nvPr/>
      </p:nvGrpSpPr>
      <p:grpSpPr>
        <a:xfrm>
          <a:off x="0" y="0"/>
          <a:ext cx="0" cy="0"/>
          <a:chOff x="0" y="0"/>
          <a:chExt cx="0" cy="0"/>
        </a:xfrm>
      </p:grpSpPr>
      <p:sp>
        <p:nvSpPr>
          <p:cNvPr id="65" name="Camino de arena entre dos colinas que lleva al mar"/>
          <p:cNvSpPr>
            <a:spLocks noGrp="1"/>
          </p:cNvSpPr>
          <p:nvPr>
            <p:ph type="pic" sz="half" idx="21"/>
          </p:nvPr>
        </p:nvSpPr>
        <p:spPr>
          <a:xfrm>
            <a:off x="5480050" y="1574800"/>
            <a:ext cx="6972300" cy="4648200"/>
          </a:xfrm>
          <a:prstGeom prst="rect">
            <a:avLst/>
          </a:prstGeom>
        </p:spPr>
        <p:txBody>
          <a:bodyPr lIns="91439" tIns="45719" rIns="91439" bIns="45719" anchor="t">
            <a:noAutofit/>
          </a:bodyPr>
          <a:lstStyle/>
          <a:p>
            <a:endParaRPr/>
          </a:p>
        </p:txBody>
      </p:sp>
      <p:sp>
        <p:nvSpPr>
          <p:cNvPr id="66" name="Texto del título"/>
          <p:cNvSpPr txBox="1">
            <a:spLocks noGrp="1"/>
          </p:cNvSpPr>
          <p:nvPr>
            <p:ph type="title"/>
          </p:nvPr>
        </p:nvSpPr>
        <p:spPr>
          <a:prstGeom prst="rect">
            <a:avLst/>
          </a:prstGeom>
        </p:spPr>
        <p:txBody>
          <a:bodyPr/>
          <a:lstStyle/>
          <a:p>
            <a:r>
              <a:t>Texto del título</a:t>
            </a:r>
          </a:p>
        </p:txBody>
      </p:sp>
      <p:sp>
        <p:nvSpPr>
          <p:cNvPr id="67" name="Nivel de texto 1…"/>
          <p:cNvSpPr txBox="1">
            <a:spLocks noGrp="1"/>
          </p:cNvSpPr>
          <p:nvPr>
            <p:ph type="body" sz="half" idx="1"/>
          </p:nvPr>
        </p:nvSpPr>
        <p:spPr>
          <a:xfrm>
            <a:off x="844550" y="1574800"/>
            <a:ext cx="5111750" cy="4648200"/>
          </a:xfrm>
          <a:prstGeom prst="rect">
            <a:avLst/>
          </a:prstGeom>
        </p:spPr>
        <p:txBody>
          <a:bodyPr/>
          <a:lstStyle>
            <a:lvl1pPr marL="279400" indent="-279400">
              <a:spcBef>
                <a:spcPts val="2250"/>
              </a:spcBef>
              <a:defRPr sz="1900"/>
            </a:lvl1pPr>
            <a:lvl2pPr marL="558800" indent="-279400">
              <a:spcBef>
                <a:spcPts val="2250"/>
              </a:spcBef>
              <a:defRPr sz="1900"/>
            </a:lvl2pPr>
            <a:lvl3pPr marL="838200" indent="-279400">
              <a:spcBef>
                <a:spcPts val="2250"/>
              </a:spcBef>
              <a:defRPr sz="1900"/>
            </a:lvl3pPr>
            <a:lvl4pPr marL="1117600" indent="-279400">
              <a:spcBef>
                <a:spcPts val="2250"/>
              </a:spcBef>
              <a:defRPr sz="1900"/>
            </a:lvl4pPr>
            <a:lvl5pPr marL="1397000" indent="-279400">
              <a:spcBef>
                <a:spcPts val="2250"/>
              </a:spcBef>
              <a:defRPr sz="1900"/>
            </a:lvl5pPr>
          </a:lstStyle>
          <a:p>
            <a:r>
              <a:t>Nivel de texto 1</a:t>
            </a:r>
          </a:p>
          <a:p>
            <a:pPr lvl="1"/>
            <a:r>
              <a:t>Nivel de texto 2</a:t>
            </a:r>
          </a:p>
          <a:p>
            <a:pPr lvl="2"/>
            <a:r>
              <a:t>Nivel de texto 3</a:t>
            </a:r>
          </a:p>
          <a:p>
            <a:pPr lvl="3"/>
            <a:r>
              <a:t>Nivel de texto 4</a:t>
            </a:r>
          </a:p>
          <a:p>
            <a:pPr lvl="4"/>
            <a:r>
              <a:t>Nivel de texto 5</a:t>
            </a:r>
          </a:p>
        </p:txBody>
      </p:sp>
      <p:sp>
        <p:nvSpPr>
          <p:cNvPr id="68" name="Número de diapositiva"/>
          <p:cNvSpPr txBox="1">
            <a:spLocks noGrp="1"/>
          </p:cNvSpPr>
          <p:nvPr>
            <p:ph type="sldNum" sz="quarter" idx="2"/>
          </p:nvPr>
        </p:nvSpPr>
        <p:spPr>
          <a:prstGeom prst="rect">
            <a:avLst/>
          </a:prstGeom>
        </p:spPr>
        <p:txBody>
          <a:bodyPr/>
          <a:lstStyle/>
          <a:p>
            <a:fld id="{86CB4B4D-7CA3-9044-876B-883B54F8677D}" type="slidenum">
              <a:rPr/>
              <a:pPr/>
              <a:t>‹Nº›</a:t>
            </a:fld>
            <a:endParaRPr/>
          </a:p>
        </p:txBody>
      </p:sp>
    </p:spTree>
    <p:extLst>
      <p:ext uri="{BB962C8B-B14F-4D97-AF65-F5344CB8AC3E}">
        <p14:creationId xmlns:p14="http://schemas.microsoft.com/office/powerpoint/2010/main" xmlns="" val="3600422855"/>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ítulo y viñetas">
    <p:spTree>
      <p:nvGrpSpPr>
        <p:cNvPr id="1" name=""/>
        <p:cNvGrpSpPr/>
        <p:nvPr/>
      </p:nvGrpSpPr>
      <p:grpSpPr>
        <a:xfrm>
          <a:off x="0" y="0"/>
          <a:ext cx="0" cy="0"/>
          <a:chOff x="0" y="0"/>
          <a:chExt cx="0" cy="0"/>
        </a:xfrm>
      </p:grpSpPr>
      <p:sp>
        <p:nvSpPr>
          <p:cNvPr id="56" name="Texto del título"/>
          <p:cNvSpPr txBox="1">
            <a:spLocks noGrp="1"/>
          </p:cNvSpPr>
          <p:nvPr>
            <p:ph type="title"/>
          </p:nvPr>
        </p:nvSpPr>
        <p:spPr>
          <a:prstGeom prst="rect">
            <a:avLst/>
          </a:prstGeom>
        </p:spPr>
        <p:txBody>
          <a:bodyPr/>
          <a:lstStyle/>
          <a:p>
            <a:r>
              <a:t>Texto del título</a:t>
            </a:r>
          </a:p>
        </p:txBody>
      </p:sp>
      <p:sp>
        <p:nvSpPr>
          <p:cNvPr id="57" name="Nivel de texto 1…"/>
          <p:cNvSpPr txBox="1">
            <a:spLocks noGrp="1"/>
          </p:cNvSpPr>
          <p:nvPr>
            <p:ph type="body" idx="1"/>
          </p:nvPr>
        </p:nvSpPr>
        <p:spPr>
          <a:prstGeom prst="rect">
            <a:avLst/>
          </a:prstGeom>
        </p:spPr>
        <p:txBody>
          <a:bodyPr/>
          <a:lstStyle>
            <a:lvl1pPr>
              <a:defRPr sz="2400"/>
            </a:lvl1pPr>
            <a:lvl2pPr>
              <a:defRPr sz="2400"/>
            </a:lvl2pPr>
            <a:lvl3pPr>
              <a:defRPr sz="2400"/>
            </a:lvl3pPr>
            <a:lvl4pPr>
              <a:defRPr sz="2400"/>
            </a:lvl4pPr>
            <a:lvl5pPr>
              <a:defRPr sz="2400"/>
            </a:lvl5pPr>
          </a:lstStyle>
          <a:p>
            <a:r>
              <a:t>Nivel de texto 1</a:t>
            </a:r>
          </a:p>
          <a:p>
            <a:pPr lvl="1"/>
            <a:r>
              <a:t>Nivel de texto 2</a:t>
            </a:r>
          </a:p>
          <a:p>
            <a:pPr lvl="2"/>
            <a:r>
              <a:t>Nivel de texto 3</a:t>
            </a:r>
          </a:p>
          <a:p>
            <a:pPr lvl="3"/>
            <a:r>
              <a:t>Nivel de texto 4</a:t>
            </a:r>
          </a:p>
          <a:p>
            <a:pPr lvl="4"/>
            <a:r>
              <a:t>Nivel de texto 5</a:t>
            </a:r>
          </a:p>
        </p:txBody>
      </p:sp>
      <p:sp>
        <p:nvSpPr>
          <p:cNvPr id="58" name="Número de diapositiva"/>
          <p:cNvSpPr txBox="1">
            <a:spLocks noGrp="1"/>
          </p:cNvSpPr>
          <p:nvPr>
            <p:ph type="sldNum" sz="quarter" idx="2"/>
          </p:nvPr>
        </p:nvSpPr>
        <p:spPr>
          <a:prstGeom prst="rect">
            <a:avLst/>
          </a:prstGeom>
        </p:spPr>
        <p:txBody>
          <a:bodyPr/>
          <a:lstStyle/>
          <a:p>
            <a:fld id="{86CB4B4D-7CA3-9044-876B-883B54F8677D}" type="slidenum">
              <a:rPr/>
              <a:pPr/>
              <a:t>‹Nº›</a:t>
            </a:fld>
            <a:endParaRPr/>
          </a:p>
        </p:txBody>
      </p:sp>
    </p:spTree>
    <p:extLst>
      <p:ext uri="{BB962C8B-B14F-4D97-AF65-F5344CB8AC3E}">
        <p14:creationId xmlns:p14="http://schemas.microsoft.com/office/powerpoint/2010/main" xmlns="" val="332603197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2ED551-6F44-42E9-B4C0-0EEEDCC13468}" type="datetimeFigureOut">
              <a:rPr lang="es-ES" smtClean="0"/>
              <a:pPr/>
              <a:t>29/05/2024</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5A465F-1F91-4999-8ED1-CC0148C50CE2}" type="slidenum">
              <a:rPr lang="es-ES" smtClean="0"/>
              <a:pPr/>
              <a:t>‹Nº›</a:t>
            </a:fld>
            <a:endParaRPr lang="es-ES"/>
          </a:p>
        </p:txBody>
      </p:sp>
    </p:spTree>
    <p:extLst>
      <p:ext uri="{BB962C8B-B14F-4D97-AF65-F5344CB8AC3E}">
        <p14:creationId xmlns:p14="http://schemas.microsoft.com/office/powerpoint/2010/main" xmlns="" val="40887989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who.int/es/news-room/fact-sheets/detail/tobacco" TargetMode="Externa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hyperlink" Target="https://www.who.int/es" TargetMode="Externa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5" Type="http://schemas.openxmlformats.org/officeDocument/2006/relationships/image" Target="../media/image26.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3.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3.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p:cNvSpPr txBox="1"/>
          <p:nvPr/>
        </p:nvSpPr>
        <p:spPr>
          <a:xfrm>
            <a:off x="196441" y="6008245"/>
            <a:ext cx="5022363" cy="523220"/>
          </a:xfrm>
          <a:prstGeom prst="rect">
            <a:avLst/>
          </a:prstGeom>
          <a:noFill/>
          <a:ln w="12700">
            <a:solidFill>
              <a:schemeClr val="tx1"/>
            </a:solidFill>
          </a:ln>
        </p:spPr>
        <p:txBody>
          <a:bodyPr wrap="square" rtlCol="0">
            <a:spAutoFit/>
          </a:bodyPr>
          <a:lstStyle/>
          <a:p>
            <a:r>
              <a:rPr lang="es-ES" sz="2800" dirty="0" smtClean="0"/>
              <a:t>Grupo de Tabaquismo </a:t>
            </a:r>
            <a:r>
              <a:rPr lang="es-ES" sz="2800" dirty="0" err="1" smtClean="0"/>
              <a:t>Neumosur</a:t>
            </a:r>
            <a:endParaRPr lang="es-ES" sz="2800" dirty="0"/>
          </a:p>
        </p:txBody>
      </p:sp>
      <p:sp>
        <p:nvSpPr>
          <p:cNvPr id="12" name="CuadroTexto 11"/>
          <p:cNvSpPr txBox="1"/>
          <p:nvPr/>
        </p:nvSpPr>
        <p:spPr>
          <a:xfrm>
            <a:off x="1015364" y="2169927"/>
            <a:ext cx="10050399" cy="1107996"/>
          </a:xfrm>
          <a:prstGeom prst="rect">
            <a:avLst/>
          </a:prstGeom>
          <a:solidFill>
            <a:schemeClr val="accent6">
              <a:lumMod val="20000"/>
              <a:lumOff val="80000"/>
            </a:schemeClr>
          </a:solidFill>
        </p:spPr>
        <p:txBody>
          <a:bodyPr wrap="square" rtlCol="0">
            <a:spAutoFit/>
          </a:bodyPr>
          <a:lstStyle/>
          <a:p>
            <a:pPr algn="ctr"/>
            <a:r>
              <a:rPr lang="es-ES" sz="6600" dirty="0" smtClean="0"/>
              <a:t>DÍA MUNDIAL SIN TABACO</a:t>
            </a:r>
            <a:endParaRPr lang="es-ES" sz="6600" dirty="0"/>
          </a:p>
        </p:txBody>
      </p:sp>
      <p:sp>
        <p:nvSpPr>
          <p:cNvPr id="13" name="CuadroTexto 12"/>
          <p:cNvSpPr txBox="1"/>
          <p:nvPr/>
        </p:nvSpPr>
        <p:spPr>
          <a:xfrm>
            <a:off x="3279574" y="3580426"/>
            <a:ext cx="5521978" cy="1015663"/>
          </a:xfrm>
          <a:prstGeom prst="rect">
            <a:avLst/>
          </a:prstGeom>
          <a:solidFill>
            <a:schemeClr val="accent6">
              <a:lumMod val="75000"/>
            </a:schemeClr>
          </a:solidFill>
        </p:spPr>
        <p:txBody>
          <a:bodyPr wrap="square" rtlCol="0">
            <a:spAutoFit/>
          </a:bodyPr>
          <a:lstStyle/>
          <a:p>
            <a:r>
              <a:rPr lang="es-ES" sz="6000" dirty="0" smtClean="0">
                <a:solidFill>
                  <a:schemeClr val="bg1"/>
                </a:solidFill>
              </a:rPr>
              <a:t>31 de mayo 2024</a:t>
            </a:r>
            <a:endParaRPr lang="es-ES" sz="6000" dirty="0">
              <a:solidFill>
                <a:schemeClr val="bg1"/>
              </a:solidFill>
            </a:endParaRPr>
          </a:p>
        </p:txBody>
      </p:sp>
      <p:pic>
        <p:nvPicPr>
          <p:cNvPr id="6152" name="Picture 8" descr="Los pulmones verdes stock de ilustración. Ilustración de medicina - 39297945"/>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r="7424" b="644"/>
          <a:stretch/>
        </p:blipFill>
        <p:spPr bwMode="auto">
          <a:xfrm>
            <a:off x="196441" y="276355"/>
            <a:ext cx="1586639" cy="1683402"/>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descr="No hay ninguna descripción de la foto disponible."/>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751657" y="4417657"/>
            <a:ext cx="2440343" cy="244034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486501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993910" y="1351721"/>
            <a:ext cx="10243931" cy="1754326"/>
          </a:xfrm>
          <a:prstGeom prst="rect">
            <a:avLst/>
          </a:prstGeom>
          <a:solidFill>
            <a:schemeClr val="accent6">
              <a:lumMod val="75000"/>
            </a:schemeClr>
          </a:solidFill>
        </p:spPr>
        <p:txBody>
          <a:bodyPr wrap="square" rtlCol="0">
            <a:spAutoFit/>
          </a:bodyPr>
          <a:lstStyle/>
          <a:p>
            <a:pPr algn="just"/>
            <a:r>
              <a:rPr lang="es-ES" sz="5400" b="1" dirty="0" smtClean="0">
                <a:solidFill>
                  <a:schemeClr val="bg1"/>
                </a:solidFill>
              </a:rPr>
              <a:t>Material de apoyo para sesión formativa enfocada a adolescentes </a:t>
            </a:r>
            <a:endParaRPr lang="es-ES" sz="5400" b="1" dirty="0">
              <a:solidFill>
                <a:schemeClr val="bg1"/>
              </a:solidFill>
            </a:endParaRPr>
          </a:p>
        </p:txBody>
      </p:sp>
      <p:sp>
        <p:nvSpPr>
          <p:cNvPr id="2" name="CuadroTexto 1"/>
          <p:cNvSpPr txBox="1"/>
          <p:nvPr/>
        </p:nvSpPr>
        <p:spPr>
          <a:xfrm>
            <a:off x="993910" y="3723861"/>
            <a:ext cx="10243931" cy="2031325"/>
          </a:xfrm>
          <a:prstGeom prst="rect">
            <a:avLst/>
          </a:prstGeom>
          <a:solidFill>
            <a:schemeClr val="accent6">
              <a:lumMod val="20000"/>
              <a:lumOff val="80000"/>
            </a:schemeClr>
          </a:solidFill>
          <a:ln>
            <a:solidFill>
              <a:schemeClr val="accent6">
                <a:lumMod val="75000"/>
              </a:schemeClr>
            </a:solidFill>
          </a:ln>
        </p:spPr>
        <p:txBody>
          <a:bodyPr wrap="square" rtlCol="0">
            <a:spAutoFit/>
          </a:bodyPr>
          <a:lstStyle/>
          <a:p>
            <a:r>
              <a:rPr lang="es-ES" dirty="0" smtClean="0"/>
              <a:t>Las imágenes utilizadas en esta presentación han sido elaboradas mediante inteligencia artificial. </a:t>
            </a:r>
            <a:r>
              <a:rPr lang="es-ES" b="1" dirty="0" smtClean="0"/>
              <a:t>https</a:t>
            </a:r>
            <a:r>
              <a:rPr lang="es-ES" b="1" dirty="0"/>
              <a:t>://designer.microsoft.com/image-creator</a:t>
            </a:r>
            <a:r>
              <a:rPr lang="es-ES" dirty="0"/>
              <a:t>). </a:t>
            </a:r>
            <a:endParaRPr lang="es-ES" dirty="0" smtClean="0"/>
          </a:p>
          <a:p>
            <a:endParaRPr lang="es-ES" dirty="0" smtClean="0"/>
          </a:p>
          <a:p>
            <a:endParaRPr lang="es-ES" dirty="0" smtClean="0"/>
          </a:p>
          <a:p>
            <a:r>
              <a:rPr lang="es-ES" b="1" dirty="0" smtClean="0"/>
              <a:t>AUTORAS</a:t>
            </a:r>
            <a:r>
              <a:rPr lang="es-ES" dirty="0" smtClean="0"/>
              <a:t>: María Guadalupe Hurtado Gañán y María del Mar Ignacio Expósito (Residentes de 3º y 4º año de Neumología del Hospital Universitario Virgen Macarena, Sevilla) ceden este material para uso divulgativo a los miembros de </a:t>
            </a:r>
            <a:r>
              <a:rPr lang="es-ES" dirty="0" err="1"/>
              <a:t>N</a:t>
            </a:r>
            <a:r>
              <a:rPr lang="es-ES" dirty="0" err="1" smtClean="0"/>
              <a:t>eumosur</a:t>
            </a:r>
            <a:r>
              <a:rPr lang="es-ES" dirty="0" smtClean="0"/>
              <a:t>. </a:t>
            </a:r>
            <a:endParaRPr lang="es-ES" dirty="0"/>
          </a:p>
        </p:txBody>
      </p:sp>
      <p:pic>
        <p:nvPicPr>
          <p:cNvPr id="4" name="pasted-image.png" descr="pasted-image.png"/>
          <p:cNvPicPr>
            <a:picLocks noChangeAspect="1"/>
          </p:cNvPicPr>
          <p:nvPr/>
        </p:nvPicPr>
        <p:blipFill>
          <a:blip r:embed="rId2">
            <a:extLst/>
          </a:blip>
          <a:stretch>
            <a:fillRect/>
          </a:stretch>
        </p:blipFill>
        <p:spPr>
          <a:xfrm>
            <a:off x="9780104" y="5687615"/>
            <a:ext cx="2411896" cy="1269738"/>
          </a:xfrm>
          <a:prstGeom prst="rect">
            <a:avLst/>
          </a:prstGeom>
          <a:ln w="12700">
            <a:miter lim="400000"/>
          </a:ln>
        </p:spPr>
      </p:pic>
    </p:spTree>
    <p:extLst>
      <p:ext uri="{BB962C8B-B14F-4D97-AF65-F5344CB8AC3E}">
        <p14:creationId xmlns:p14="http://schemas.microsoft.com/office/powerpoint/2010/main" xmlns="" val="4210470926"/>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Índice"/>
          <p:cNvSpPr txBox="1">
            <a:spLocks noGrp="1"/>
          </p:cNvSpPr>
          <p:nvPr>
            <p:ph type="title"/>
          </p:nvPr>
        </p:nvSpPr>
        <p:spPr>
          <a:prstGeom prst="rect">
            <a:avLst/>
          </a:prstGeom>
        </p:spPr>
        <p:txBody>
          <a:bodyPr>
            <a:normAutofit/>
          </a:bodyPr>
          <a:lstStyle>
            <a:lvl1pPr algn="l">
              <a:defRPr>
                <a:solidFill>
                  <a:srgbClr val="5E5E5E"/>
                </a:solidFill>
              </a:defRPr>
            </a:lvl1pPr>
          </a:lstStyle>
          <a:p>
            <a:r>
              <a:rPr lang="es-ES" dirty="0" smtClean="0">
                <a:solidFill>
                  <a:schemeClr val="accent6">
                    <a:lumMod val="50000"/>
                  </a:schemeClr>
                </a:solidFill>
                <a:latin typeface="+mn-lt"/>
              </a:rPr>
              <a:t>INDICE</a:t>
            </a:r>
            <a:endParaRPr dirty="0">
              <a:solidFill>
                <a:schemeClr val="accent6">
                  <a:lumMod val="50000"/>
                </a:schemeClr>
              </a:solidFill>
              <a:latin typeface="+mn-lt"/>
            </a:endParaRPr>
          </a:p>
        </p:txBody>
      </p:sp>
      <p:sp>
        <p:nvSpPr>
          <p:cNvPr id="2" name="Rectangle 1"/>
          <p:cNvSpPr>
            <a:spLocks noChangeArrowheads="1"/>
          </p:cNvSpPr>
          <p:nvPr/>
        </p:nvSpPr>
        <p:spPr bwMode="auto">
          <a:xfrm>
            <a:off x="0" y="-92333"/>
            <a:ext cx="92398" cy="18466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endParaRPr lang="es-ES" sz="900"/>
          </a:p>
        </p:txBody>
      </p:sp>
      <p:pic>
        <p:nvPicPr>
          <p:cNvPr id="4" name="Imagen 3"/>
          <p:cNvPicPr>
            <a:picLocks noChangeAspect="1"/>
          </p:cNvPicPr>
          <p:nvPr/>
        </p:nvPicPr>
        <p:blipFill rotWithShape="1">
          <a:blip r:embed="rId2">
            <a:extLst>
              <a:ext uri="{28A0092B-C50C-407E-A947-70E740481C1C}">
                <a14:useLocalDpi xmlns:a14="http://schemas.microsoft.com/office/drawing/2010/main" xmlns="" val="0"/>
              </a:ext>
            </a:extLst>
          </a:blip>
          <a:srcRect l="21848" t="21785" r="21232" b="20844"/>
          <a:stretch/>
        </p:blipFill>
        <p:spPr>
          <a:xfrm>
            <a:off x="7315200" y="1690688"/>
            <a:ext cx="4038600" cy="4070652"/>
          </a:xfrm>
          <a:prstGeom prst="rect">
            <a:avLst/>
          </a:prstGeom>
          <a:ln>
            <a:noFill/>
          </a:ln>
          <a:effectLst>
            <a:softEdge rad="112500"/>
          </a:effectLst>
        </p:spPr>
      </p:pic>
      <p:sp>
        <p:nvSpPr>
          <p:cNvPr id="3" name="CuadroTexto 2"/>
          <p:cNvSpPr txBox="1"/>
          <p:nvPr/>
        </p:nvSpPr>
        <p:spPr>
          <a:xfrm>
            <a:off x="689113" y="1895061"/>
            <a:ext cx="6374296" cy="4524315"/>
          </a:xfrm>
          <a:prstGeom prst="rect">
            <a:avLst/>
          </a:prstGeom>
          <a:noFill/>
        </p:spPr>
        <p:txBody>
          <a:bodyPr wrap="square" rtlCol="0">
            <a:spAutoFit/>
          </a:bodyPr>
          <a:lstStyle/>
          <a:p>
            <a:pPr marL="285750" indent="-285750">
              <a:buFont typeface="Arial" panose="020B0604020202020204" pitchFamily="34" charset="0"/>
              <a:buChar char="•"/>
            </a:pPr>
            <a:r>
              <a:rPr lang="es-ES" sz="3200" dirty="0" smtClean="0"/>
              <a:t>Panorama actual</a:t>
            </a:r>
          </a:p>
          <a:p>
            <a:pPr marL="285750" indent="-285750">
              <a:buFont typeface="Arial" panose="020B0604020202020204" pitchFamily="34" charset="0"/>
              <a:buChar char="•"/>
            </a:pPr>
            <a:endParaRPr lang="es-ES" sz="3200" dirty="0"/>
          </a:p>
          <a:p>
            <a:pPr marL="285750" indent="-285750">
              <a:buFont typeface="Arial" panose="020B0604020202020204" pitchFamily="34" charset="0"/>
              <a:buChar char="•"/>
            </a:pPr>
            <a:r>
              <a:rPr lang="es-ES" sz="3200" b="1" dirty="0" smtClean="0">
                <a:solidFill>
                  <a:srgbClr val="C00000"/>
                </a:solidFill>
              </a:rPr>
              <a:t>Tabaquismo</a:t>
            </a:r>
          </a:p>
          <a:p>
            <a:pPr marL="285750" indent="-285750">
              <a:buFont typeface="Arial" panose="020B0604020202020204" pitchFamily="34" charset="0"/>
              <a:buChar char="•"/>
            </a:pPr>
            <a:endParaRPr lang="es-ES" sz="3200" dirty="0"/>
          </a:p>
          <a:p>
            <a:pPr marL="285750" indent="-285750">
              <a:buFont typeface="Arial" panose="020B0604020202020204" pitchFamily="34" charset="0"/>
              <a:buChar char="•"/>
            </a:pPr>
            <a:r>
              <a:rPr lang="es-ES" sz="3200" dirty="0" smtClean="0"/>
              <a:t>Consecuencias</a:t>
            </a:r>
          </a:p>
          <a:p>
            <a:pPr marL="285750" indent="-285750">
              <a:buFont typeface="Arial" panose="020B0604020202020204" pitchFamily="34" charset="0"/>
              <a:buChar char="•"/>
            </a:pPr>
            <a:endParaRPr lang="es-ES" sz="3200" dirty="0"/>
          </a:p>
          <a:p>
            <a:pPr marL="285750" indent="-285750">
              <a:buFont typeface="Arial" panose="020B0604020202020204" pitchFamily="34" charset="0"/>
              <a:buChar char="•"/>
            </a:pPr>
            <a:r>
              <a:rPr lang="es-ES" sz="3200" dirty="0" smtClean="0"/>
              <a:t>Otras formas de consumo</a:t>
            </a:r>
          </a:p>
          <a:p>
            <a:pPr marL="285750" indent="-285750">
              <a:buFont typeface="Arial" panose="020B0604020202020204" pitchFamily="34" charset="0"/>
              <a:buChar char="•"/>
            </a:pPr>
            <a:endParaRPr lang="es-ES" sz="3200" dirty="0"/>
          </a:p>
          <a:p>
            <a:pPr marL="285750" indent="-285750">
              <a:buFont typeface="Arial" panose="020B0604020202020204" pitchFamily="34" charset="0"/>
              <a:buChar char="•"/>
            </a:pPr>
            <a:r>
              <a:rPr lang="es-ES" sz="3200" dirty="0" smtClean="0"/>
              <a:t>Mensajes para llevar a casa</a:t>
            </a:r>
            <a:endParaRPr lang="es-ES" sz="3200" dirty="0"/>
          </a:p>
        </p:txBody>
      </p:sp>
    </p:spTree>
    <p:extLst>
      <p:ext uri="{BB962C8B-B14F-4D97-AF65-F5344CB8AC3E}">
        <p14:creationId xmlns:p14="http://schemas.microsoft.com/office/powerpoint/2010/main" xmlns="" val="4046592949"/>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ES" dirty="0" smtClean="0">
                <a:latin typeface="+mn-lt"/>
              </a:rPr>
              <a:t>PANORAMA ACTUAL</a:t>
            </a:r>
            <a:endParaRPr lang="es-ES" dirty="0">
              <a:latin typeface="+mn-lt"/>
            </a:endParaRPr>
          </a:p>
        </p:txBody>
      </p:sp>
      <p:sp>
        <p:nvSpPr>
          <p:cNvPr id="2" name="CuadroTexto 1"/>
          <p:cNvSpPr txBox="1"/>
          <p:nvPr/>
        </p:nvSpPr>
        <p:spPr>
          <a:xfrm>
            <a:off x="546653" y="1690688"/>
            <a:ext cx="9541565" cy="4555093"/>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s-ES" sz="2000" dirty="0"/>
              <a:t>En términos absolutos, el número de usuarios de tabaco en el año 2000 fue</a:t>
            </a:r>
            <a:br>
              <a:rPr lang="es-ES" sz="2000" dirty="0"/>
            </a:br>
            <a:r>
              <a:rPr lang="es-ES" sz="2000" dirty="0"/>
              <a:t>de </a:t>
            </a:r>
            <a:r>
              <a:rPr lang="es-ES" sz="2000" b="1" dirty="0">
                <a:solidFill>
                  <a:srgbClr val="FF0000"/>
                </a:solidFill>
              </a:rPr>
              <a:t>1,1 billones </a:t>
            </a:r>
            <a:r>
              <a:rPr lang="es-ES" sz="2000" dirty="0"/>
              <a:t>y no se espera que cambie hasta, al menos, 2025</a:t>
            </a:r>
            <a:r>
              <a:rPr lang="es-ES" sz="2000" dirty="0" smtClean="0"/>
              <a:t>.</a:t>
            </a:r>
          </a:p>
          <a:p>
            <a:pPr algn="just">
              <a:lnSpc>
                <a:spcPct val="150000"/>
              </a:lnSpc>
            </a:pPr>
            <a:endParaRPr lang="es-ES" sz="2000" dirty="0" smtClean="0"/>
          </a:p>
          <a:p>
            <a:pPr marL="285750" indent="-285750" algn="just">
              <a:lnSpc>
                <a:spcPct val="150000"/>
              </a:lnSpc>
              <a:buFont typeface="Arial" panose="020B0604020202020204" pitchFamily="34" charset="0"/>
              <a:buChar char="•"/>
            </a:pPr>
            <a:r>
              <a:rPr lang="es-ES" sz="2000" dirty="0" smtClean="0"/>
              <a:t>Según </a:t>
            </a:r>
            <a:r>
              <a:rPr lang="es-ES" sz="2000" dirty="0"/>
              <a:t>la </a:t>
            </a:r>
            <a:r>
              <a:rPr lang="es-ES" sz="2000" b="1" dirty="0"/>
              <a:t>Encuesta Europea de Salud en España del año 2020</a:t>
            </a:r>
            <a:r>
              <a:rPr lang="es-ES" sz="2000" dirty="0"/>
              <a:t>, el </a:t>
            </a:r>
            <a:r>
              <a:rPr lang="es-ES" sz="2000" b="1" dirty="0">
                <a:solidFill>
                  <a:srgbClr val="FF0000"/>
                </a:solidFill>
              </a:rPr>
              <a:t>16,4%</a:t>
            </a:r>
            <a:r>
              <a:rPr lang="es-ES" sz="2000" dirty="0"/>
              <a:t> de las mujeres y el </a:t>
            </a:r>
            <a:r>
              <a:rPr lang="es-ES" sz="2000" b="1" dirty="0">
                <a:solidFill>
                  <a:srgbClr val="FF0000"/>
                </a:solidFill>
              </a:rPr>
              <a:t>23,3%</a:t>
            </a:r>
            <a:r>
              <a:rPr lang="es-ES" sz="2000" dirty="0"/>
              <a:t> de los hombres fuman a </a:t>
            </a:r>
            <a:r>
              <a:rPr lang="es-ES" sz="2000" dirty="0" smtClean="0"/>
              <a:t>diario.</a:t>
            </a:r>
          </a:p>
          <a:p>
            <a:pPr algn="just">
              <a:lnSpc>
                <a:spcPct val="150000"/>
              </a:lnSpc>
            </a:pPr>
            <a:endParaRPr lang="es-ES" sz="2000" dirty="0"/>
          </a:p>
          <a:p>
            <a:pPr marL="285750" indent="-285750" algn="just">
              <a:lnSpc>
                <a:spcPct val="150000"/>
              </a:lnSpc>
              <a:buFont typeface="Arial" panose="020B0604020202020204" pitchFamily="34" charset="0"/>
              <a:buChar char="•"/>
            </a:pPr>
            <a:r>
              <a:rPr lang="es-ES" sz="2000" dirty="0" smtClean="0"/>
              <a:t>El </a:t>
            </a:r>
            <a:r>
              <a:rPr lang="es-ES" sz="2000" dirty="0"/>
              <a:t>tabaco se posiciona como la </a:t>
            </a:r>
            <a:r>
              <a:rPr lang="es-ES" sz="2000" b="1" dirty="0"/>
              <a:t>segunda sustancia </a:t>
            </a:r>
            <a:r>
              <a:rPr lang="es-ES" sz="2000" b="1" dirty="0" smtClean="0"/>
              <a:t>psicoactiva</a:t>
            </a:r>
            <a:r>
              <a:rPr lang="es-ES" sz="2000" dirty="0" smtClean="0"/>
              <a:t> (detrás del alcohol)</a:t>
            </a:r>
            <a:r>
              <a:rPr lang="es-ES" sz="2000" b="1" dirty="0" smtClean="0"/>
              <a:t> </a:t>
            </a:r>
            <a:r>
              <a:rPr lang="es-ES" sz="2000" dirty="0"/>
              <a:t>con mayor prevalencia de consumo entre los alumnos de 14 a 18 </a:t>
            </a:r>
            <a:r>
              <a:rPr lang="es-ES" sz="2000" dirty="0" smtClean="0"/>
              <a:t>años. El </a:t>
            </a:r>
            <a:r>
              <a:rPr lang="es-ES" sz="2000" b="1" dirty="0">
                <a:solidFill>
                  <a:srgbClr val="FF0000"/>
                </a:solidFill>
              </a:rPr>
              <a:t>38,2%</a:t>
            </a:r>
            <a:r>
              <a:rPr lang="es-ES" sz="2000" dirty="0"/>
              <a:t> de los jóvenes indica que han fumado tabaco alguna vez en su </a:t>
            </a:r>
            <a:r>
              <a:rPr lang="es-ES" sz="2000" dirty="0" smtClean="0"/>
              <a:t>vida*.</a:t>
            </a:r>
          </a:p>
          <a:p>
            <a:endParaRPr lang="es-ES" sz="2000" dirty="0"/>
          </a:p>
        </p:txBody>
      </p:sp>
      <p:pic>
        <p:nvPicPr>
          <p:cNvPr id="3074" name="Picture 2" descr="Día Mundial sin Tabaco 31 de mayo Inteligencia Artificial Generativa"/>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870555" y="365125"/>
            <a:ext cx="3321445" cy="1862344"/>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8" name="Imagen 7"/>
          <p:cNvPicPr>
            <a:picLocks noChangeAspect="1"/>
          </p:cNvPicPr>
          <p:nvPr/>
        </p:nvPicPr>
        <p:blipFill>
          <a:blip r:embed="rId3" cstate="print"/>
          <a:stretch>
            <a:fillRect/>
          </a:stretch>
        </p:blipFill>
        <p:spPr>
          <a:xfrm>
            <a:off x="10077070" y="4876801"/>
            <a:ext cx="1969156" cy="1981200"/>
          </a:xfrm>
          <a:prstGeom prst="rect">
            <a:avLst/>
          </a:prstGeom>
          <a:ln>
            <a:noFill/>
          </a:ln>
          <a:effectLst>
            <a:softEdge rad="112500"/>
          </a:effectLst>
        </p:spPr>
      </p:pic>
      <p:sp>
        <p:nvSpPr>
          <p:cNvPr id="4" name="CuadroTexto 3"/>
          <p:cNvSpPr txBox="1"/>
          <p:nvPr/>
        </p:nvSpPr>
        <p:spPr>
          <a:xfrm>
            <a:off x="838200" y="6367225"/>
            <a:ext cx="7686261" cy="369332"/>
          </a:xfrm>
          <a:prstGeom prst="rect">
            <a:avLst/>
          </a:prstGeom>
          <a:noFill/>
        </p:spPr>
        <p:txBody>
          <a:bodyPr wrap="square" rtlCol="0">
            <a:spAutoFit/>
          </a:bodyPr>
          <a:lstStyle/>
          <a:p>
            <a:r>
              <a:rPr lang="es-ES" i="1" dirty="0" smtClean="0"/>
              <a:t>Informe EDADES 2022*</a:t>
            </a:r>
            <a:endParaRPr lang="es-ES" i="1" dirty="0"/>
          </a:p>
        </p:txBody>
      </p:sp>
    </p:spTree>
    <p:extLst>
      <p:ext uri="{BB962C8B-B14F-4D97-AF65-F5344CB8AC3E}">
        <p14:creationId xmlns:p14="http://schemas.microsoft.com/office/powerpoint/2010/main" xmlns="" val="221199483"/>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ES" dirty="0" smtClean="0">
                <a:latin typeface="+mn-lt"/>
              </a:rPr>
              <a:t>PANORAMA ACTUAL</a:t>
            </a:r>
            <a:endParaRPr lang="es-ES" dirty="0">
              <a:latin typeface="+mn-lt"/>
            </a:endParaRPr>
          </a:p>
        </p:txBody>
      </p:sp>
      <p:sp>
        <p:nvSpPr>
          <p:cNvPr id="2" name="CuadroTexto 1"/>
          <p:cNvSpPr txBox="1"/>
          <p:nvPr/>
        </p:nvSpPr>
        <p:spPr>
          <a:xfrm>
            <a:off x="516835" y="1690688"/>
            <a:ext cx="9541565" cy="4247317"/>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s-ES" sz="2000" dirty="0"/>
              <a:t>En 2022 se ha producido un descenso en la prevalencia del consumo diario de tabaco entre los hombres jóvenes, mientras que entre las mujeres más jóvenes se ha estabilizado.</a:t>
            </a:r>
          </a:p>
          <a:p>
            <a:pPr marL="285750" indent="-285750" algn="just">
              <a:lnSpc>
                <a:spcPct val="150000"/>
              </a:lnSpc>
              <a:buFont typeface="Arial" panose="020B0604020202020204" pitchFamily="34" charset="0"/>
              <a:buChar char="•"/>
            </a:pPr>
            <a:endParaRPr lang="es-ES" sz="2000" dirty="0"/>
          </a:p>
          <a:p>
            <a:pPr marL="285750" indent="-285750" algn="just">
              <a:lnSpc>
                <a:spcPct val="150000"/>
              </a:lnSpc>
              <a:buFont typeface="Arial" panose="020B0604020202020204" pitchFamily="34" charset="0"/>
              <a:buChar char="•"/>
            </a:pPr>
            <a:r>
              <a:rPr lang="es-ES" sz="2000" dirty="0"/>
              <a:t>Evolutivamente, continúa la </a:t>
            </a:r>
            <a:r>
              <a:rPr lang="es-ES" sz="2000" b="1" dirty="0"/>
              <a:t>tendencia creciente del consumo de cigarrillos electrónicos</a:t>
            </a:r>
            <a:r>
              <a:rPr lang="es-ES" sz="2000" dirty="0"/>
              <a:t>, habiendo pasado de un 6,8% en 2015 hasta el 12,1% registrado en </a:t>
            </a:r>
            <a:r>
              <a:rPr lang="es-ES" sz="2000" dirty="0" smtClean="0"/>
              <a:t>2022*.</a:t>
            </a:r>
            <a:endParaRPr lang="es-ES" sz="2000" dirty="0"/>
          </a:p>
          <a:p>
            <a:pPr algn="just">
              <a:lnSpc>
                <a:spcPct val="150000"/>
              </a:lnSpc>
            </a:pPr>
            <a:endParaRPr lang="es-ES" sz="2000" dirty="0"/>
          </a:p>
          <a:p>
            <a:pPr marL="285750" indent="-285750" algn="just">
              <a:lnSpc>
                <a:spcPct val="150000"/>
              </a:lnSpc>
              <a:buFont typeface="Arial" panose="020B0604020202020204" pitchFamily="34" charset="0"/>
              <a:buChar char="•"/>
            </a:pPr>
            <a:r>
              <a:rPr lang="es-ES" sz="2000" dirty="0"/>
              <a:t>Según </a:t>
            </a:r>
            <a:r>
              <a:rPr lang="es-ES" sz="2000" dirty="0">
                <a:hlinkClick r:id="rId2"/>
              </a:rPr>
              <a:t>datos de la Organización Mundial de la Salud (2020)</a:t>
            </a:r>
            <a:r>
              <a:rPr lang="es-ES" sz="2000" dirty="0"/>
              <a:t>, el tabaco mata cada año a más de </a:t>
            </a:r>
            <a:r>
              <a:rPr lang="es-ES" sz="2000" b="1" dirty="0">
                <a:solidFill>
                  <a:srgbClr val="FF0000"/>
                </a:solidFill>
              </a:rPr>
              <a:t>7 millones de personas en todo el mundo</a:t>
            </a:r>
            <a:r>
              <a:rPr lang="es-ES" sz="2000" dirty="0"/>
              <a:t>.</a:t>
            </a:r>
          </a:p>
        </p:txBody>
      </p:sp>
      <p:pic>
        <p:nvPicPr>
          <p:cNvPr id="5" name="Imagen 4"/>
          <p:cNvPicPr>
            <a:picLocks noChangeAspect="1"/>
          </p:cNvPicPr>
          <p:nvPr/>
        </p:nvPicPr>
        <p:blipFill>
          <a:blip r:embed="rId3" cstate="print"/>
          <a:stretch>
            <a:fillRect/>
          </a:stretch>
        </p:blipFill>
        <p:spPr>
          <a:xfrm>
            <a:off x="10012039" y="4691269"/>
            <a:ext cx="2179961" cy="2183249"/>
          </a:xfrm>
          <a:prstGeom prst="rect">
            <a:avLst/>
          </a:prstGeom>
          <a:ln>
            <a:noFill/>
          </a:ln>
          <a:effectLst>
            <a:softEdge rad="112500"/>
          </a:effectLst>
        </p:spPr>
      </p:pic>
      <p:sp>
        <p:nvSpPr>
          <p:cNvPr id="6" name="CuadroTexto 5"/>
          <p:cNvSpPr txBox="1"/>
          <p:nvPr/>
        </p:nvSpPr>
        <p:spPr>
          <a:xfrm>
            <a:off x="838200" y="5830957"/>
            <a:ext cx="7563678" cy="369332"/>
          </a:xfrm>
          <a:prstGeom prst="rect">
            <a:avLst/>
          </a:prstGeom>
          <a:noFill/>
        </p:spPr>
        <p:txBody>
          <a:bodyPr wrap="square" rtlCol="0">
            <a:spAutoFit/>
          </a:bodyPr>
          <a:lstStyle/>
          <a:p>
            <a:r>
              <a:rPr lang="es-ES" dirty="0" smtClean="0"/>
              <a:t>**En </a:t>
            </a:r>
            <a:r>
              <a:rPr lang="es-ES" dirty="0"/>
              <a:t>España el tabaquismo causa más de </a:t>
            </a:r>
            <a:r>
              <a:rPr lang="es-ES" b="1" dirty="0">
                <a:solidFill>
                  <a:srgbClr val="FF0000"/>
                </a:solidFill>
              </a:rPr>
              <a:t>50.000 muertes al </a:t>
            </a:r>
            <a:r>
              <a:rPr lang="es-ES" b="1" dirty="0" smtClean="0">
                <a:solidFill>
                  <a:srgbClr val="FF0000"/>
                </a:solidFill>
              </a:rPr>
              <a:t>año</a:t>
            </a:r>
            <a:endParaRPr lang="es-ES" dirty="0"/>
          </a:p>
        </p:txBody>
      </p:sp>
      <p:sp>
        <p:nvSpPr>
          <p:cNvPr id="7" name="CuadroTexto 6"/>
          <p:cNvSpPr txBox="1"/>
          <p:nvPr/>
        </p:nvSpPr>
        <p:spPr>
          <a:xfrm>
            <a:off x="838200" y="6367225"/>
            <a:ext cx="7686261" cy="369332"/>
          </a:xfrm>
          <a:prstGeom prst="rect">
            <a:avLst/>
          </a:prstGeom>
          <a:noFill/>
        </p:spPr>
        <p:txBody>
          <a:bodyPr wrap="square" rtlCol="0">
            <a:spAutoFit/>
          </a:bodyPr>
          <a:lstStyle/>
          <a:p>
            <a:r>
              <a:rPr lang="es-ES" i="1" dirty="0" smtClean="0"/>
              <a:t>Informe EDADES 2022*</a:t>
            </a:r>
            <a:endParaRPr lang="es-ES" i="1" dirty="0"/>
          </a:p>
        </p:txBody>
      </p:sp>
    </p:spTree>
    <p:extLst>
      <p:ext uri="{BB962C8B-B14F-4D97-AF65-F5344CB8AC3E}">
        <p14:creationId xmlns:p14="http://schemas.microsoft.com/office/powerpoint/2010/main" xmlns="" val="401778370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El Tabaquismo es la adicción al tabaco, provocada principalmente por uno de sus componentes más activos, la NICOTINA."/>
          <p:cNvSpPr txBox="1">
            <a:spLocks noGrp="1"/>
          </p:cNvSpPr>
          <p:nvPr>
            <p:ph type="body" sz="quarter" idx="1"/>
          </p:nvPr>
        </p:nvSpPr>
        <p:spPr>
          <a:xfrm>
            <a:off x="652669" y="1688715"/>
            <a:ext cx="11365489" cy="1714085"/>
          </a:xfrm>
          <a:prstGeom prst="rect">
            <a:avLst/>
          </a:prstGeom>
        </p:spPr>
        <p:txBody>
          <a:bodyPr>
            <a:normAutofit/>
          </a:bodyPr>
          <a:lstStyle/>
          <a:p>
            <a:pPr marL="0" indent="0">
              <a:buNone/>
            </a:pPr>
            <a:r>
              <a:rPr lang="es-ES" dirty="0"/>
              <a:t>El tabaquismo es </a:t>
            </a:r>
            <a:r>
              <a:rPr lang="es-ES" b="1" dirty="0"/>
              <a:t>una enfermedad crónica, adictiva y </a:t>
            </a:r>
            <a:r>
              <a:rPr lang="es-ES" b="1" dirty="0" smtClean="0"/>
              <a:t>recidivante</a:t>
            </a:r>
            <a:r>
              <a:rPr lang="es-ES" dirty="0" smtClean="0"/>
              <a:t>. </a:t>
            </a:r>
            <a:r>
              <a:rPr lang="es-ES" dirty="0"/>
              <a:t>De hecho, la </a:t>
            </a:r>
            <a:r>
              <a:rPr lang="es-ES" dirty="0">
                <a:hlinkClick r:id="rId2"/>
              </a:rPr>
              <a:t>Organización Mundial de la Salud</a:t>
            </a:r>
            <a:r>
              <a:rPr lang="es-ES" dirty="0"/>
              <a:t> la clasifica como un trastorno mental y del comportamiento, remarcando así la idea más actual de concebir el tabaquismo como enfermedad y no simplemente como un mal </a:t>
            </a:r>
            <a:r>
              <a:rPr lang="es-ES" dirty="0" smtClean="0"/>
              <a:t>hábito</a:t>
            </a:r>
          </a:p>
        </p:txBody>
      </p:sp>
      <p:sp>
        <p:nvSpPr>
          <p:cNvPr id="140" name="Nicotiana tabacum"/>
          <p:cNvSpPr txBox="1"/>
          <p:nvPr/>
        </p:nvSpPr>
        <p:spPr>
          <a:xfrm>
            <a:off x="1634611" y="5602464"/>
            <a:ext cx="2203104" cy="11260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457200">
              <a:lnSpc>
                <a:spcPts val="10400"/>
              </a:lnSpc>
              <a:defRPr sz="4400" b="0">
                <a:solidFill>
                  <a:srgbClr val="222222"/>
                </a:solidFill>
                <a:latin typeface="Arial"/>
                <a:ea typeface="Arial"/>
                <a:cs typeface="Arial"/>
                <a:sym typeface="Arial"/>
              </a:defRPr>
            </a:lvl1pPr>
          </a:lstStyle>
          <a:p>
            <a:r>
              <a:rPr sz="2200" dirty="0" err="1">
                <a:latin typeface="+mn-lt"/>
              </a:rPr>
              <a:t>Nicotiana</a:t>
            </a:r>
            <a:r>
              <a:rPr sz="2200" dirty="0">
                <a:latin typeface="+mn-lt"/>
              </a:rPr>
              <a:t> </a:t>
            </a:r>
            <a:r>
              <a:rPr sz="2200" dirty="0" err="1">
                <a:latin typeface="+mn-lt"/>
              </a:rPr>
              <a:t>tabacum</a:t>
            </a:r>
            <a:endParaRPr sz="2200" dirty="0">
              <a:latin typeface="+mn-lt"/>
            </a:endParaRPr>
          </a:p>
        </p:txBody>
      </p:sp>
      <p:pic>
        <p:nvPicPr>
          <p:cNvPr id="141" name="pasted-image.tiff" descr="pasted-image.tiff"/>
          <p:cNvPicPr>
            <a:picLocks noChangeAspect="1"/>
          </p:cNvPicPr>
          <p:nvPr/>
        </p:nvPicPr>
        <p:blipFill>
          <a:blip r:embed="rId3">
            <a:extLst/>
          </a:blip>
          <a:stretch>
            <a:fillRect/>
          </a:stretch>
        </p:blipFill>
        <p:spPr>
          <a:xfrm>
            <a:off x="10390332" y="245945"/>
            <a:ext cx="1801668" cy="1442770"/>
          </a:xfrm>
          <a:prstGeom prst="rect">
            <a:avLst/>
          </a:prstGeom>
          <a:ln w="12700">
            <a:miter lim="400000"/>
          </a:ln>
        </p:spPr>
      </p:pic>
      <p:pic>
        <p:nvPicPr>
          <p:cNvPr id="2" name="Imagen 1"/>
          <p:cNvPicPr>
            <a:picLocks noChangeAspect="1"/>
          </p:cNvPicPr>
          <p:nvPr/>
        </p:nvPicPr>
        <p:blipFill rotWithShape="1">
          <a:blip r:embed="rId4">
            <a:extLst>
              <a:ext uri="{28A0092B-C50C-407E-A947-70E740481C1C}">
                <a14:useLocalDpi xmlns:a14="http://schemas.microsoft.com/office/drawing/2010/main" xmlns="" val="0"/>
              </a:ext>
            </a:extLst>
          </a:blip>
          <a:srcRect l="23422" t="22496" r="21848" b="21941"/>
          <a:stretch/>
        </p:blipFill>
        <p:spPr>
          <a:xfrm>
            <a:off x="7857153" y="3402800"/>
            <a:ext cx="2982048" cy="3027459"/>
          </a:xfrm>
          <a:prstGeom prst="rect">
            <a:avLst/>
          </a:prstGeom>
          <a:ln>
            <a:noFill/>
          </a:ln>
          <a:effectLst>
            <a:softEdge rad="112500"/>
          </a:effectLst>
        </p:spPr>
      </p:pic>
      <p:pic>
        <p:nvPicPr>
          <p:cNvPr id="3" name="Imagen 2"/>
          <p:cNvPicPr>
            <a:picLocks noChangeAspect="1"/>
          </p:cNvPicPr>
          <p:nvPr/>
        </p:nvPicPr>
        <p:blipFill rotWithShape="1">
          <a:blip r:embed="rId5" cstate="print">
            <a:extLst>
              <a:ext uri="{28A0092B-C50C-407E-A947-70E740481C1C}">
                <a14:useLocalDpi xmlns:a14="http://schemas.microsoft.com/office/drawing/2010/main" xmlns="" val="0"/>
              </a:ext>
            </a:extLst>
          </a:blip>
          <a:srcRect l="22312" t="22219" r="22404" b="21941"/>
          <a:stretch/>
        </p:blipFill>
        <p:spPr>
          <a:xfrm>
            <a:off x="1634611" y="3643265"/>
            <a:ext cx="2380683" cy="2404609"/>
          </a:xfrm>
          <a:prstGeom prst="rect">
            <a:avLst/>
          </a:prstGeom>
          <a:ln>
            <a:noFill/>
          </a:ln>
          <a:effectLst>
            <a:outerShdw blurRad="292100" dist="139700" dir="2700000" algn="tl" rotWithShape="0">
              <a:srgbClr val="333333">
                <a:alpha val="65000"/>
              </a:srgbClr>
            </a:outerShdw>
          </a:effectLst>
        </p:spPr>
      </p:pic>
      <p:sp>
        <p:nvSpPr>
          <p:cNvPr id="4" name="Título 3"/>
          <p:cNvSpPr>
            <a:spLocks noGrp="1"/>
          </p:cNvSpPr>
          <p:nvPr>
            <p:ph type="title"/>
          </p:nvPr>
        </p:nvSpPr>
        <p:spPr/>
        <p:txBody>
          <a:bodyPr/>
          <a:lstStyle/>
          <a:p>
            <a:r>
              <a:rPr lang="es-ES" dirty="0" smtClean="0">
                <a:latin typeface="+mn-lt"/>
              </a:rPr>
              <a:t>¿QUÉ ES EL TABAQUISMO?</a:t>
            </a:r>
            <a:endParaRPr lang="es-ES" dirty="0">
              <a:latin typeface="+mn-lt"/>
            </a:endParaRPr>
          </a:p>
        </p:txBody>
      </p:sp>
    </p:spTree>
    <p:extLst>
      <p:ext uri="{BB962C8B-B14F-4D97-AF65-F5344CB8AC3E}">
        <p14:creationId xmlns:p14="http://schemas.microsoft.com/office/powerpoint/2010/main" xmlns="" val="1844448712"/>
      </p:ext>
    </p:extLst>
  </p:cSld>
  <p:clrMapOvr>
    <a:masterClrMapping/>
  </p:clrMapOvr>
  <p:transition spd="med"/>
  <p:timing>
    <p:tnLst>
      <p:par>
        <p:cTn id="1" dur="indefinite" restart="never" fill="hold"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Tabaquismo = ENFERMEDAD"/>
          <p:cNvSpPr txBox="1">
            <a:spLocks noGrp="1"/>
          </p:cNvSpPr>
          <p:nvPr>
            <p:ph type="body" sz="quarter" idx="1"/>
          </p:nvPr>
        </p:nvSpPr>
        <p:spPr>
          <a:xfrm>
            <a:off x="484485" y="1601136"/>
            <a:ext cx="11349706" cy="1442770"/>
          </a:xfrm>
          <a:prstGeom prst="rect">
            <a:avLst/>
          </a:prstGeom>
        </p:spPr>
        <p:txBody>
          <a:bodyPr>
            <a:normAutofit fontScale="85000" lnSpcReduction="10000"/>
          </a:bodyPr>
          <a:lstStyle/>
          <a:p>
            <a:pPr>
              <a:defRPr sz="8000"/>
            </a:pPr>
            <a:r>
              <a:rPr dirty="0" err="1"/>
              <a:t>Tabaquismo</a:t>
            </a:r>
            <a:r>
              <a:rPr dirty="0"/>
              <a:t> = </a:t>
            </a:r>
            <a:r>
              <a:rPr b="1" dirty="0">
                <a:solidFill>
                  <a:schemeClr val="accent5">
                    <a:lumOff val="-29866"/>
                  </a:schemeClr>
                </a:solidFill>
              </a:rPr>
              <a:t>ENFERMEDAD</a:t>
            </a:r>
          </a:p>
        </p:txBody>
      </p:sp>
      <p:sp>
        <p:nvSpPr>
          <p:cNvPr id="152" name="CRÓNICA"/>
          <p:cNvSpPr txBox="1"/>
          <p:nvPr/>
        </p:nvSpPr>
        <p:spPr>
          <a:xfrm>
            <a:off x="7547076" y="2342919"/>
            <a:ext cx="3676687" cy="9500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normAutofit/>
          </a:bodyPr>
          <a:lstStyle>
            <a:lvl1pPr>
              <a:spcBef>
                <a:spcPts val="5900"/>
              </a:spcBef>
              <a:defRPr sz="8000">
                <a:solidFill>
                  <a:schemeClr val="accent5">
                    <a:lumOff val="-29866"/>
                  </a:schemeClr>
                </a:solidFill>
              </a:defRPr>
            </a:lvl1pPr>
          </a:lstStyle>
          <a:p>
            <a:r>
              <a:rPr sz="4000" dirty="0"/>
              <a:t>CRÓNICA</a:t>
            </a:r>
          </a:p>
        </p:txBody>
      </p:sp>
      <p:sp>
        <p:nvSpPr>
          <p:cNvPr id="153" name="ADICTIVA"/>
          <p:cNvSpPr txBox="1"/>
          <p:nvPr/>
        </p:nvSpPr>
        <p:spPr>
          <a:xfrm>
            <a:off x="7556969" y="3951054"/>
            <a:ext cx="3676687" cy="9500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normAutofit/>
          </a:bodyPr>
          <a:lstStyle>
            <a:lvl1pPr>
              <a:spcBef>
                <a:spcPts val="5900"/>
              </a:spcBef>
              <a:defRPr sz="8000">
                <a:solidFill>
                  <a:schemeClr val="accent5">
                    <a:lumOff val="-29866"/>
                  </a:schemeClr>
                </a:solidFill>
              </a:defRPr>
            </a:lvl1pPr>
          </a:lstStyle>
          <a:p>
            <a:r>
              <a:rPr sz="4000" dirty="0"/>
              <a:t>ADICTIVA</a:t>
            </a:r>
          </a:p>
        </p:txBody>
      </p:sp>
      <p:sp>
        <p:nvSpPr>
          <p:cNvPr id="154" name="CAPAZ DE PROVOCAR OTRAS ENFERMEDADES"/>
          <p:cNvSpPr txBox="1"/>
          <p:nvPr/>
        </p:nvSpPr>
        <p:spPr>
          <a:xfrm>
            <a:off x="4156830" y="5201435"/>
            <a:ext cx="9299862" cy="14710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normAutofit/>
          </a:bodyPr>
          <a:lstStyle>
            <a:lvl1pPr defTabSz="660400">
              <a:lnSpc>
                <a:spcPct val="120000"/>
              </a:lnSpc>
              <a:spcBef>
                <a:spcPts val="4700"/>
              </a:spcBef>
              <a:defRPr sz="6400">
                <a:solidFill>
                  <a:srgbClr val="5E5E5E"/>
                </a:solidFill>
              </a:defRPr>
            </a:lvl1pPr>
          </a:lstStyle>
          <a:p>
            <a:r>
              <a:rPr sz="3200" dirty="0"/>
              <a:t>CAPAZ DE PROVOCAR OTRAS ENFERMEDADES</a:t>
            </a:r>
          </a:p>
        </p:txBody>
      </p:sp>
      <p:sp>
        <p:nvSpPr>
          <p:cNvPr id="159" name="RECIDIVANTE"/>
          <p:cNvSpPr txBox="1"/>
          <p:nvPr/>
        </p:nvSpPr>
        <p:spPr>
          <a:xfrm>
            <a:off x="7097768" y="3150285"/>
            <a:ext cx="3676687" cy="9500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normAutofit/>
          </a:bodyPr>
          <a:lstStyle>
            <a:lvl1pPr>
              <a:spcBef>
                <a:spcPts val="5900"/>
              </a:spcBef>
              <a:defRPr sz="8000">
                <a:solidFill>
                  <a:schemeClr val="accent5">
                    <a:lumOff val="-29866"/>
                  </a:schemeClr>
                </a:solidFill>
              </a:defRPr>
            </a:lvl1pPr>
          </a:lstStyle>
          <a:p>
            <a:r>
              <a:rPr sz="4000" dirty="0"/>
              <a:t>RECIDIVANTE</a:t>
            </a:r>
          </a:p>
        </p:txBody>
      </p:sp>
      <p:pic>
        <p:nvPicPr>
          <p:cNvPr id="2" name="Imagen 1"/>
          <p:cNvPicPr>
            <a:picLocks noChangeAspect="1"/>
          </p:cNvPicPr>
          <p:nvPr/>
        </p:nvPicPr>
        <p:blipFill rotWithShape="1">
          <a:blip r:embed="rId2">
            <a:extLst>
              <a:ext uri="{28A0092B-C50C-407E-A947-70E740481C1C}">
                <a14:useLocalDpi xmlns:a14="http://schemas.microsoft.com/office/drawing/2010/main" xmlns="" val="0"/>
              </a:ext>
            </a:extLst>
          </a:blip>
          <a:srcRect l="22589" t="22220" r="22960" b="23052"/>
          <a:stretch/>
        </p:blipFill>
        <p:spPr>
          <a:xfrm>
            <a:off x="2220604" y="2764453"/>
            <a:ext cx="2598803" cy="2612063"/>
          </a:xfrm>
          <a:prstGeom prst="rect">
            <a:avLst/>
          </a:prstGeom>
          <a:ln>
            <a:noFill/>
          </a:ln>
          <a:effectLst>
            <a:softEdge rad="112500"/>
          </a:effectLst>
        </p:spPr>
      </p:pic>
      <p:sp>
        <p:nvSpPr>
          <p:cNvPr id="5" name="Título 4"/>
          <p:cNvSpPr>
            <a:spLocks noGrp="1"/>
          </p:cNvSpPr>
          <p:nvPr>
            <p:ph type="title"/>
          </p:nvPr>
        </p:nvSpPr>
        <p:spPr>
          <a:xfrm>
            <a:off x="838200" y="337829"/>
            <a:ext cx="10515600" cy="1325563"/>
          </a:xfrm>
        </p:spPr>
        <p:txBody>
          <a:bodyPr/>
          <a:lstStyle/>
          <a:p>
            <a:r>
              <a:rPr lang="es-ES" dirty="0">
                <a:latin typeface="+mn-lt"/>
              </a:rPr>
              <a:t>¿QUÉ ES EL TABAQUISMO?</a:t>
            </a:r>
          </a:p>
        </p:txBody>
      </p:sp>
      <p:sp>
        <p:nvSpPr>
          <p:cNvPr id="6" name="Flecha derecha 5"/>
          <p:cNvSpPr/>
          <p:nvPr/>
        </p:nvSpPr>
        <p:spPr>
          <a:xfrm>
            <a:off x="838200" y="5789643"/>
            <a:ext cx="2764809" cy="420088"/>
          </a:xfrm>
          <a:prstGeom prst="rightArrow">
            <a:avLst/>
          </a:prstGeom>
          <a:solidFill>
            <a:schemeClr val="accent6">
              <a:lumMod val="5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xmlns="" val="1926300178"/>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Tabaquismo = ENFERMEDAD"/>
          <p:cNvSpPr txBox="1">
            <a:spLocks noGrp="1"/>
          </p:cNvSpPr>
          <p:nvPr>
            <p:ph type="body" sz="quarter" idx="1"/>
          </p:nvPr>
        </p:nvSpPr>
        <p:spPr>
          <a:xfrm>
            <a:off x="484485" y="1601136"/>
            <a:ext cx="11349706" cy="1442770"/>
          </a:xfrm>
          <a:prstGeom prst="rect">
            <a:avLst/>
          </a:prstGeom>
        </p:spPr>
        <p:txBody>
          <a:bodyPr>
            <a:normAutofit fontScale="85000" lnSpcReduction="10000"/>
          </a:bodyPr>
          <a:lstStyle/>
          <a:p>
            <a:pPr>
              <a:defRPr sz="8000"/>
            </a:pPr>
            <a:r>
              <a:rPr dirty="0" err="1"/>
              <a:t>Tabaquismo</a:t>
            </a:r>
            <a:r>
              <a:rPr dirty="0"/>
              <a:t> = </a:t>
            </a:r>
            <a:r>
              <a:rPr b="1" dirty="0">
                <a:solidFill>
                  <a:schemeClr val="accent5">
                    <a:lumOff val="-29866"/>
                  </a:schemeClr>
                </a:solidFill>
              </a:rPr>
              <a:t>ENFERMEDAD</a:t>
            </a:r>
          </a:p>
        </p:txBody>
      </p:sp>
      <p:sp>
        <p:nvSpPr>
          <p:cNvPr id="152" name="CRÓNICA"/>
          <p:cNvSpPr txBox="1"/>
          <p:nvPr/>
        </p:nvSpPr>
        <p:spPr>
          <a:xfrm>
            <a:off x="7547076" y="2342919"/>
            <a:ext cx="3676687" cy="9500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normAutofit/>
          </a:bodyPr>
          <a:lstStyle>
            <a:lvl1pPr>
              <a:spcBef>
                <a:spcPts val="5900"/>
              </a:spcBef>
              <a:defRPr sz="8000">
                <a:solidFill>
                  <a:schemeClr val="accent5">
                    <a:lumOff val="-29866"/>
                  </a:schemeClr>
                </a:solidFill>
              </a:defRPr>
            </a:lvl1pPr>
          </a:lstStyle>
          <a:p>
            <a:r>
              <a:rPr sz="4000" dirty="0"/>
              <a:t>CRÓNICA</a:t>
            </a:r>
          </a:p>
        </p:txBody>
      </p:sp>
      <p:sp>
        <p:nvSpPr>
          <p:cNvPr id="153" name="ADICTIVA"/>
          <p:cNvSpPr txBox="1"/>
          <p:nvPr/>
        </p:nvSpPr>
        <p:spPr>
          <a:xfrm>
            <a:off x="7556969" y="3951054"/>
            <a:ext cx="3676687" cy="9500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normAutofit/>
          </a:bodyPr>
          <a:lstStyle>
            <a:lvl1pPr>
              <a:spcBef>
                <a:spcPts val="5900"/>
              </a:spcBef>
              <a:defRPr sz="8000">
                <a:solidFill>
                  <a:schemeClr val="accent5">
                    <a:lumOff val="-29866"/>
                  </a:schemeClr>
                </a:solidFill>
              </a:defRPr>
            </a:lvl1pPr>
          </a:lstStyle>
          <a:p>
            <a:r>
              <a:rPr sz="4000" dirty="0"/>
              <a:t>ADICTIVA</a:t>
            </a:r>
          </a:p>
        </p:txBody>
      </p:sp>
      <p:sp>
        <p:nvSpPr>
          <p:cNvPr id="159" name="RECIDIVANTE"/>
          <p:cNvSpPr txBox="1"/>
          <p:nvPr/>
        </p:nvSpPr>
        <p:spPr>
          <a:xfrm>
            <a:off x="7097768" y="3150285"/>
            <a:ext cx="3676687" cy="9500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normAutofit/>
          </a:bodyPr>
          <a:lstStyle>
            <a:lvl1pPr>
              <a:spcBef>
                <a:spcPts val="5900"/>
              </a:spcBef>
              <a:defRPr sz="8000">
                <a:solidFill>
                  <a:schemeClr val="accent5">
                    <a:lumOff val="-29866"/>
                  </a:schemeClr>
                </a:solidFill>
              </a:defRPr>
            </a:lvl1pPr>
          </a:lstStyle>
          <a:p>
            <a:r>
              <a:rPr sz="4000" dirty="0"/>
              <a:t>RECIDIVANTE</a:t>
            </a:r>
          </a:p>
        </p:txBody>
      </p:sp>
      <p:sp>
        <p:nvSpPr>
          <p:cNvPr id="5" name="Título 4"/>
          <p:cNvSpPr>
            <a:spLocks noGrp="1"/>
          </p:cNvSpPr>
          <p:nvPr>
            <p:ph type="title"/>
          </p:nvPr>
        </p:nvSpPr>
        <p:spPr>
          <a:xfrm>
            <a:off x="838200" y="337829"/>
            <a:ext cx="10515600" cy="1325563"/>
          </a:xfrm>
        </p:spPr>
        <p:txBody>
          <a:bodyPr/>
          <a:lstStyle/>
          <a:p>
            <a:r>
              <a:rPr lang="es-ES" dirty="0">
                <a:latin typeface="+mn-lt"/>
              </a:rPr>
              <a:t>¿QUÉ ES EL TABAQUISMO?</a:t>
            </a:r>
          </a:p>
        </p:txBody>
      </p:sp>
      <p:sp>
        <p:nvSpPr>
          <p:cNvPr id="10" name="Rectángulo redondeado 9"/>
          <p:cNvSpPr/>
          <p:nvPr/>
        </p:nvSpPr>
        <p:spPr>
          <a:xfrm>
            <a:off x="7288696" y="2385537"/>
            <a:ext cx="2610678" cy="95008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Flecha izquierda 10"/>
          <p:cNvSpPr/>
          <p:nvPr/>
        </p:nvSpPr>
        <p:spPr>
          <a:xfrm>
            <a:off x="5632174" y="2739286"/>
            <a:ext cx="1465594" cy="357809"/>
          </a:xfrm>
          <a:prstGeom prst="leftArrow">
            <a:avLst/>
          </a:prstGeom>
          <a:solidFill>
            <a:schemeClr val="accent6">
              <a:lumMod val="5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p:cNvSpPr txBox="1"/>
          <p:nvPr/>
        </p:nvSpPr>
        <p:spPr>
          <a:xfrm>
            <a:off x="579824" y="2497487"/>
            <a:ext cx="6479271" cy="1809726"/>
          </a:xfrm>
          <a:prstGeom prst="rect">
            <a:avLst/>
          </a:prstGeom>
          <a:noFill/>
        </p:spPr>
        <p:txBody>
          <a:bodyPr wrap="square" rtlCol="0">
            <a:spAutoFit/>
          </a:bodyPr>
          <a:lstStyle/>
          <a:p>
            <a:pPr>
              <a:lnSpc>
                <a:spcPct val="130000"/>
              </a:lnSpc>
              <a:defRPr sz="4400"/>
            </a:pPr>
            <a:r>
              <a:rPr lang="es-ES" sz="3600" dirty="0" smtClean="0"/>
              <a:t>Permanece </a:t>
            </a:r>
            <a:r>
              <a:rPr lang="es-ES" sz="3600" dirty="0"/>
              <a:t>en el tiempo</a:t>
            </a:r>
          </a:p>
          <a:p>
            <a:pPr>
              <a:lnSpc>
                <a:spcPct val="130000"/>
              </a:lnSpc>
              <a:defRPr sz="4400"/>
            </a:pPr>
            <a:r>
              <a:rPr lang="es-ES" sz="3600" dirty="0"/>
              <a:t>con importantes </a:t>
            </a:r>
            <a:r>
              <a:rPr lang="es-ES" sz="3600" b="1" dirty="0">
                <a:solidFill>
                  <a:srgbClr val="FF0000"/>
                </a:solidFill>
              </a:rPr>
              <a:t>consecuencias</a:t>
            </a:r>
            <a:r>
              <a:rPr lang="es-ES" sz="3600" dirty="0"/>
              <a:t>. </a:t>
            </a:r>
          </a:p>
          <a:p>
            <a:endParaRPr lang="es-ES" dirty="0"/>
          </a:p>
        </p:txBody>
      </p:sp>
      <p:pic>
        <p:nvPicPr>
          <p:cNvPr id="13" name="Imagen 12"/>
          <p:cNvPicPr>
            <a:picLocks noChangeAspect="1"/>
          </p:cNvPicPr>
          <p:nvPr/>
        </p:nvPicPr>
        <p:blipFill rotWithShape="1">
          <a:blip r:embed="rId2" cstate="print">
            <a:extLst>
              <a:ext uri="{28A0092B-C50C-407E-A947-70E740481C1C}">
                <a14:useLocalDpi xmlns:a14="http://schemas.microsoft.com/office/drawing/2010/main" xmlns="" val="0"/>
              </a:ext>
            </a:extLst>
          </a:blip>
          <a:srcRect l="23444" t="22647" r="22404" b="23091"/>
          <a:stretch/>
        </p:blipFill>
        <p:spPr>
          <a:xfrm>
            <a:off x="2334207" y="4307213"/>
            <a:ext cx="2241700" cy="224624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xmlns="" val="3732339142"/>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Tabaquismo = ENFERMEDAD"/>
          <p:cNvSpPr txBox="1">
            <a:spLocks noGrp="1"/>
          </p:cNvSpPr>
          <p:nvPr>
            <p:ph type="body" sz="quarter" idx="1"/>
          </p:nvPr>
        </p:nvSpPr>
        <p:spPr>
          <a:xfrm>
            <a:off x="484485" y="1601136"/>
            <a:ext cx="11349706" cy="1442770"/>
          </a:xfrm>
          <a:prstGeom prst="rect">
            <a:avLst/>
          </a:prstGeom>
        </p:spPr>
        <p:txBody>
          <a:bodyPr>
            <a:normAutofit fontScale="85000" lnSpcReduction="10000"/>
          </a:bodyPr>
          <a:lstStyle/>
          <a:p>
            <a:pPr>
              <a:defRPr sz="8000"/>
            </a:pPr>
            <a:r>
              <a:rPr dirty="0" err="1"/>
              <a:t>Tabaquismo</a:t>
            </a:r>
            <a:r>
              <a:rPr dirty="0"/>
              <a:t> = </a:t>
            </a:r>
            <a:r>
              <a:rPr b="1" dirty="0">
                <a:solidFill>
                  <a:schemeClr val="accent5">
                    <a:lumOff val="-29866"/>
                  </a:schemeClr>
                </a:solidFill>
              </a:rPr>
              <a:t>ENFERMEDAD</a:t>
            </a:r>
          </a:p>
        </p:txBody>
      </p:sp>
      <p:sp>
        <p:nvSpPr>
          <p:cNvPr id="152" name="CRÓNICA"/>
          <p:cNvSpPr txBox="1"/>
          <p:nvPr/>
        </p:nvSpPr>
        <p:spPr>
          <a:xfrm>
            <a:off x="7547076" y="2342919"/>
            <a:ext cx="3676687" cy="9500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normAutofit/>
          </a:bodyPr>
          <a:lstStyle>
            <a:lvl1pPr>
              <a:spcBef>
                <a:spcPts val="5900"/>
              </a:spcBef>
              <a:defRPr sz="8000">
                <a:solidFill>
                  <a:schemeClr val="accent5">
                    <a:lumOff val="-29866"/>
                  </a:schemeClr>
                </a:solidFill>
              </a:defRPr>
            </a:lvl1pPr>
          </a:lstStyle>
          <a:p>
            <a:r>
              <a:rPr sz="4000" dirty="0"/>
              <a:t>CRÓNICA</a:t>
            </a:r>
          </a:p>
        </p:txBody>
      </p:sp>
      <p:sp>
        <p:nvSpPr>
          <p:cNvPr id="153" name="ADICTIVA"/>
          <p:cNvSpPr txBox="1"/>
          <p:nvPr/>
        </p:nvSpPr>
        <p:spPr>
          <a:xfrm>
            <a:off x="7556969" y="3951054"/>
            <a:ext cx="3676687" cy="9500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normAutofit/>
          </a:bodyPr>
          <a:lstStyle>
            <a:lvl1pPr>
              <a:spcBef>
                <a:spcPts val="5900"/>
              </a:spcBef>
              <a:defRPr sz="8000">
                <a:solidFill>
                  <a:schemeClr val="accent5">
                    <a:lumOff val="-29866"/>
                  </a:schemeClr>
                </a:solidFill>
              </a:defRPr>
            </a:lvl1pPr>
          </a:lstStyle>
          <a:p>
            <a:r>
              <a:rPr sz="4000" dirty="0"/>
              <a:t>ADICTIVA</a:t>
            </a:r>
          </a:p>
        </p:txBody>
      </p:sp>
      <p:sp>
        <p:nvSpPr>
          <p:cNvPr id="159" name="RECIDIVANTE"/>
          <p:cNvSpPr txBox="1"/>
          <p:nvPr/>
        </p:nvSpPr>
        <p:spPr>
          <a:xfrm>
            <a:off x="7097768" y="3150285"/>
            <a:ext cx="3676687" cy="9500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normAutofit/>
          </a:bodyPr>
          <a:lstStyle>
            <a:lvl1pPr>
              <a:spcBef>
                <a:spcPts val="5900"/>
              </a:spcBef>
              <a:defRPr sz="8000">
                <a:solidFill>
                  <a:schemeClr val="accent5">
                    <a:lumOff val="-29866"/>
                  </a:schemeClr>
                </a:solidFill>
              </a:defRPr>
            </a:lvl1pPr>
          </a:lstStyle>
          <a:p>
            <a:r>
              <a:rPr sz="4000" dirty="0"/>
              <a:t>RECIDIVANTE</a:t>
            </a:r>
          </a:p>
        </p:txBody>
      </p:sp>
      <p:sp>
        <p:nvSpPr>
          <p:cNvPr id="5" name="Título 4"/>
          <p:cNvSpPr>
            <a:spLocks noGrp="1"/>
          </p:cNvSpPr>
          <p:nvPr>
            <p:ph type="title"/>
          </p:nvPr>
        </p:nvSpPr>
        <p:spPr>
          <a:xfrm>
            <a:off x="838200" y="337829"/>
            <a:ext cx="10515600" cy="1325563"/>
          </a:xfrm>
        </p:spPr>
        <p:txBody>
          <a:bodyPr/>
          <a:lstStyle/>
          <a:p>
            <a:r>
              <a:rPr lang="es-ES" dirty="0">
                <a:latin typeface="+mn-lt"/>
              </a:rPr>
              <a:t>¿QUÉ ES EL TABAQUISMO?</a:t>
            </a:r>
          </a:p>
        </p:txBody>
      </p:sp>
      <p:sp>
        <p:nvSpPr>
          <p:cNvPr id="3" name="Rectángulo redondeado 2"/>
          <p:cNvSpPr/>
          <p:nvPr/>
        </p:nvSpPr>
        <p:spPr>
          <a:xfrm>
            <a:off x="7083092" y="3075625"/>
            <a:ext cx="2948804" cy="95008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Flecha izquierda 3"/>
          <p:cNvSpPr/>
          <p:nvPr/>
        </p:nvSpPr>
        <p:spPr>
          <a:xfrm>
            <a:off x="5363203" y="3446424"/>
            <a:ext cx="1465594" cy="357809"/>
          </a:xfrm>
          <a:prstGeom prst="leftArrow">
            <a:avLst/>
          </a:prstGeom>
          <a:solidFill>
            <a:schemeClr val="accent6">
              <a:lumMod val="5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050" name="Picture 2" descr="Montana"/>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70702" y="3075625"/>
            <a:ext cx="4286250" cy="2886076"/>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38058488"/>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Tabaquismo = ENFERMEDAD"/>
          <p:cNvSpPr txBox="1">
            <a:spLocks noGrp="1"/>
          </p:cNvSpPr>
          <p:nvPr>
            <p:ph type="body" sz="quarter" idx="1"/>
          </p:nvPr>
        </p:nvSpPr>
        <p:spPr>
          <a:xfrm>
            <a:off x="484485" y="1601136"/>
            <a:ext cx="11349706" cy="1442770"/>
          </a:xfrm>
          <a:prstGeom prst="rect">
            <a:avLst/>
          </a:prstGeom>
        </p:spPr>
        <p:txBody>
          <a:bodyPr>
            <a:normAutofit fontScale="85000" lnSpcReduction="10000"/>
          </a:bodyPr>
          <a:lstStyle/>
          <a:p>
            <a:pPr>
              <a:defRPr sz="8000"/>
            </a:pPr>
            <a:r>
              <a:rPr dirty="0" err="1"/>
              <a:t>Tabaquismo</a:t>
            </a:r>
            <a:r>
              <a:rPr dirty="0"/>
              <a:t> = </a:t>
            </a:r>
            <a:r>
              <a:rPr b="1" dirty="0">
                <a:solidFill>
                  <a:schemeClr val="accent5">
                    <a:lumOff val="-29866"/>
                  </a:schemeClr>
                </a:solidFill>
              </a:rPr>
              <a:t>ENFERMEDAD</a:t>
            </a:r>
          </a:p>
        </p:txBody>
      </p:sp>
      <p:sp>
        <p:nvSpPr>
          <p:cNvPr id="152" name="CRÓNICA"/>
          <p:cNvSpPr txBox="1"/>
          <p:nvPr/>
        </p:nvSpPr>
        <p:spPr>
          <a:xfrm>
            <a:off x="7547076" y="2342919"/>
            <a:ext cx="3676687" cy="9500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normAutofit/>
          </a:bodyPr>
          <a:lstStyle>
            <a:lvl1pPr>
              <a:spcBef>
                <a:spcPts val="5900"/>
              </a:spcBef>
              <a:defRPr sz="8000">
                <a:solidFill>
                  <a:schemeClr val="accent5">
                    <a:lumOff val="-29866"/>
                  </a:schemeClr>
                </a:solidFill>
              </a:defRPr>
            </a:lvl1pPr>
          </a:lstStyle>
          <a:p>
            <a:r>
              <a:rPr sz="4000" dirty="0"/>
              <a:t>CRÓNICA</a:t>
            </a:r>
          </a:p>
        </p:txBody>
      </p:sp>
      <p:sp>
        <p:nvSpPr>
          <p:cNvPr id="153" name="ADICTIVA"/>
          <p:cNvSpPr txBox="1"/>
          <p:nvPr/>
        </p:nvSpPr>
        <p:spPr>
          <a:xfrm>
            <a:off x="7556969" y="3951054"/>
            <a:ext cx="3676687" cy="9500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normAutofit/>
          </a:bodyPr>
          <a:lstStyle>
            <a:lvl1pPr>
              <a:spcBef>
                <a:spcPts val="5900"/>
              </a:spcBef>
              <a:defRPr sz="8000">
                <a:solidFill>
                  <a:schemeClr val="accent5">
                    <a:lumOff val="-29866"/>
                  </a:schemeClr>
                </a:solidFill>
              </a:defRPr>
            </a:lvl1pPr>
          </a:lstStyle>
          <a:p>
            <a:r>
              <a:rPr sz="4000" dirty="0"/>
              <a:t>ADICTIVA</a:t>
            </a:r>
          </a:p>
        </p:txBody>
      </p:sp>
      <p:sp>
        <p:nvSpPr>
          <p:cNvPr id="159" name="RECIDIVANTE"/>
          <p:cNvSpPr txBox="1"/>
          <p:nvPr/>
        </p:nvSpPr>
        <p:spPr>
          <a:xfrm>
            <a:off x="7097768" y="3150285"/>
            <a:ext cx="3676687" cy="9500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normAutofit/>
          </a:bodyPr>
          <a:lstStyle>
            <a:lvl1pPr>
              <a:spcBef>
                <a:spcPts val="5900"/>
              </a:spcBef>
              <a:defRPr sz="8000">
                <a:solidFill>
                  <a:schemeClr val="accent5">
                    <a:lumOff val="-29866"/>
                  </a:schemeClr>
                </a:solidFill>
              </a:defRPr>
            </a:lvl1pPr>
          </a:lstStyle>
          <a:p>
            <a:r>
              <a:rPr sz="4000" dirty="0"/>
              <a:t>RECIDIVANTE</a:t>
            </a:r>
          </a:p>
        </p:txBody>
      </p:sp>
      <p:sp>
        <p:nvSpPr>
          <p:cNvPr id="5" name="Título 4"/>
          <p:cNvSpPr>
            <a:spLocks noGrp="1"/>
          </p:cNvSpPr>
          <p:nvPr>
            <p:ph type="title"/>
          </p:nvPr>
        </p:nvSpPr>
        <p:spPr>
          <a:xfrm>
            <a:off x="838200" y="337829"/>
            <a:ext cx="10515600" cy="1325563"/>
          </a:xfrm>
        </p:spPr>
        <p:txBody>
          <a:bodyPr/>
          <a:lstStyle/>
          <a:p>
            <a:r>
              <a:rPr lang="es-ES" dirty="0">
                <a:latin typeface="+mn-lt"/>
              </a:rPr>
              <a:t>¿QUÉ ES EL TABAQUISMO?</a:t>
            </a:r>
          </a:p>
        </p:txBody>
      </p:sp>
      <p:sp>
        <p:nvSpPr>
          <p:cNvPr id="3" name="Rectángulo redondeado 2"/>
          <p:cNvSpPr/>
          <p:nvPr/>
        </p:nvSpPr>
        <p:spPr>
          <a:xfrm>
            <a:off x="7288696" y="3951054"/>
            <a:ext cx="2610678" cy="95008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Flecha izquierda 3"/>
          <p:cNvSpPr/>
          <p:nvPr/>
        </p:nvSpPr>
        <p:spPr>
          <a:xfrm>
            <a:off x="5632174" y="4267200"/>
            <a:ext cx="1465594" cy="357809"/>
          </a:xfrm>
          <a:prstGeom prst="leftArrow">
            <a:avLst/>
          </a:prstGeom>
          <a:solidFill>
            <a:schemeClr val="accent6">
              <a:lumMod val="5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CuadroTexto 10"/>
          <p:cNvSpPr txBox="1"/>
          <p:nvPr/>
        </p:nvSpPr>
        <p:spPr>
          <a:xfrm>
            <a:off x="764959" y="4153716"/>
            <a:ext cx="5189455" cy="584775"/>
          </a:xfrm>
          <a:prstGeom prst="rect">
            <a:avLst/>
          </a:prstGeom>
          <a:noFill/>
        </p:spPr>
        <p:txBody>
          <a:bodyPr wrap="square" rtlCol="0">
            <a:spAutoFit/>
          </a:bodyPr>
          <a:lstStyle/>
          <a:p>
            <a:r>
              <a:rPr lang="es-ES" sz="3200" b="1" dirty="0" smtClean="0">
                <a:solidFill>
                  <a:srgbClr val="FF0000"/>
                </a:solidFill>
              </a:rPr>
              <a:t>ADICCIÓN A LA NICOTINA</a:t>
            </a:r>
            <a:endParaRPr lang="es-ES" sz="3200" b="1" dirty="0">
              <a:solidFill>
                <a:srgbClr val="FF0000"/>
              </a:solidFill>
            </a:endParaRPr>
          </a:p>
        </p:txBody>
      </p:sp>
      <p:pic>
        <p:nvPicPr>
          <p:cNvPr id="12" name="Imagen 11"/>
          <p:cNvPicPr>
            <a:picLocks noChangeAspect="1"/>
          </p:cNvPicPr>
          <p:nvPr/>
        </p:nvPicPr>
        <p:blipFill rotWithShape="1">
          <a:blip r:embed="rId2" cstate="print">
            <a:extLst>
              <a:ext uri="{28A0092B-C50C-407E-A947-70E740481C1C}">
                <a14:useLocalDpi xmlns:a14="http://schemas.microsoft.com/office/drawing/2010/main" xmlns="" val="0"/>
              </a:ext>
            </a:extLst>
          </a:blip>
          <a:srcRect l="24812" t="24163" r="23793" b="23330"/>
          <a:stretch/>
        </p:blipFill>
        <p:spPr>
          <a:xfrm>
            <a:off x="4915529" y="4625009"/>
            <a:ext cx="1492687" cy="1524962"/>
          </a:xfrm>
          <a:prstGeom prst="rect">
            <a:avLst/>
          </a:prstGeom>
          <a:ln>
            <a:noFill/>
          </a:ln>
          <a:effectLst>
            <a:softEdge rad="112500"/>
          </a:effectLst>
        </p:spPr>
      </p:pic>
      <p:sp>
        <p:nvSpPr>
          <p:cNvPr id="2" name="CuadroTexto 1"/>
          <p:cNvSpPr txBox="1"/>
          <p:nvPr/>
        </p:nvSpPr>
        <p:spPr>
          <a:xfrm>
            <a:off x="786643" y="4901143"/>
            <a:ext cx="3994750" cy="707886"/>
          </a:xfrm>
          <a:prstGeom prst="rect">
            <a:avLst/>
          </a:prstGeom>
          <a:noFill/>
        </p:spPr>
        <p:txBody>
          <a:bodyPr wrap="square" rtlCol="0">
            <a:spAutoFit/>
          </a:bodyPr>
          <a:lstStyle/>
          <a:p>
            <a:r>
              <a:rPr lang="es-ES" sz="2000" dirty="0" smtClean="0"/>
              <a:t>Un cigarrillo está compuesto por </a:t>
            </a:r>
            <a:r>
              <a:rPr lang="es-ES" sz="2000" b="1" dirty="0" smtClean="0"/>
              <a:t>más de 4000 sustancias químicas</a:t>
            </a:r>
            <a:endParaRPr lang="es-ES" sz="2000" b="1" dirty="0"/>
          </a:p>
        </p:txBody>
      </p:sp>
      <p:sp>
        <p:nvSpPr>
          <p:cNvPr id="6" name="Flecha curvada hacia la derecha 5"/>
          <p:cNvSpPr/>
          <p:nvPr/>
        </p:nvSpPr>
        <p:spPr>
          <a:xfrm>
            <a:off x="318052" y="5387490"/>
            <a:ext cx="468591" cy="871284"/>
          </a:xfrm>
          <a:prstGeom prst="curvedRightArrow">
            <a:avLst/>
          </a:prstGeom>
          <a:solidFill>
            <a:schemeClr val="accent6">
              <a:lumMod val="5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8" name="CuadroTexto 7"/>
          <p:cNvSpPr txBox="1"/>
          <p:nvPr/>
        </p:nvSpPr>
        <p:spPr>
          <a:xfrm>
            <a:off x="838200" y="6149971"/>
            <a:ext cx="5570016" cy="461665"/>
          </a:xfrm>
          <a:prstGeom prst="rect">
            <a:avLst/>
          </a:prstGeom>
          <a:noFill/>
        </p:spPr>
        <p:txBody>
          <a:bodyPr wrap="square" rtlCol="0">
            <a:spAutoFit/>
          </a:bodyPr>
          <a:lstStyle/>
          <a:p>
            <a:r>
              <a:rPr lang="es-ES" sz="2400" b="1" dirty="0" smtClean="0">
                <a:effectLst>
                  <a:outerShdw blurRad="38100" dist="38100" dir="2700000" algn="tl">
                    <a:srgbClr val="000000">
                      <a:alpha val="43137"/>
                    </a:srgbClr>
                  </a:outerShdw>
                </a:effectLst>
              </a:rPr>
              <a:t>MÁS DE </a:t>
            </a:r>
            <a:r>
              <a:rPr lang="es-ES" sz="2400" b="1" dirty="0">
                <a:solidFill>
                  <a:srgbClr val="FF0000"/>
                </a:solidFill>
                <a:effectLst>
                  <a:outerShdw blurRad="38100" dist="38100" dir="2700000" algn="tl">
                    <a:srgbClr val="000000">
                      <a:alpha val="43137"/>
                    </a:srgbClr>
                  </a:outerShdw>
                </a:effectLst>
              </a:rPr>
              <a:t>6</a:t>
            </a:r>
            <a:r>
              <a:rPr lang="es-ES" sz="2400" b="1" dirty="0" smtClean="0">
                <a:solidFill>
                  <a:srgbClr val="FF0000"/>
                </a:solidFill>
                <a:effectLst>
                  <a:outerShdw blurRad="38100" dist="38100" dir="2700000" algn="tl">
                    <a:srgbClr val="000000">
                      <a:alpha val="43137"/>
                    </a:srgbClr>
                  </a:outerShdw>
                </a:effectLst>
              </a:rPr>
              <a:t>0 CANCERÍGENOS</a:t>
            </a:r>
            <a:r>
              <a:rPr lang="es-ES" sz="2400" b="1" dirty="0" smtClean="0">
                <a:effectLst>
                  <a:outerShdw blurRad="38100" dist="38100" dir="2700000" algn="tl">
                    <a:srgbClr val="000000">
                      <a:alpha val="43137"/>
                    </a:srgbClr>
                  </a:outerShdw>
                </a:effectLst>
              </a:rPr>
              <a:t>¡¡¡¡¡¡¡¡¡¡¡¡¡¡¡</a:t>
            </a:r>
            <a:endParaRPr lang="es-ES" sz="2400" b="1" dirty="0">
              <a:effectLst>
                <a:outerShdw blurRad="38100" dist="38100" dir="2700000" algn="tl">
                  <a:srgbClr val="000000">
                    <a:alpha val="43137"/>
                  </a:srgbClr>
                </a:outerShdw>
              </a:effectLst>
            </a:endParaRPr>
          </a:p>
        </p:txBody>
      </p:sp>
      <p:grpSp>
        <p:nvGrpSpPr>
          <p:cNvPr id="10" name="Grupo 9"/>
          <p:cNvGrpSpPr/>
          <p:nvPr/>
        </p:nvGrpSpPr>
        <p:grpSpPr>
          <a:xfrm>
            <a:off x="8209722" y="6365322"/>
            <a:ext cx="3379304" cy="367701"/>
            <a:chOff x="7288696" y="5609029"/>
            <a:chExt cx="3379304" cy="367701"/>
          </a:xfrm>
        </p:grpSpPr>
        <p:sp>
          <p:nvSpPr>
            <p:cNvPr id="7" name="Rectángulo redondeado 6"/>
            <p:cNvSpPr/>
            <p:nvPr/>
          </p:nvSpPr>
          <p:spPr>
            <a:xfrm>
              <a:off x="7288696" y="5609029"/>
              <a:ext cx="3379304" cy="36770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redondeado 8"/>
            <p:cNvSpPr/>
            <p:nvPr/>
          </p:nvSpPr>
          <p:spPr>
            <a:xfrm>
              <a:off x="9647583" y="5609029"/>
              <a:ext cx="1020417" cy="367701"/>
            </a:xfrm>
            <a:prstGeom prst="roundRect">
              <a:avLst/>
            </a:prstGeom>
            <a:solidFill>
              <a:schemeClr val="accent2">
                <a:lumMod val="60000"/>
                <a:lumOff val="4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3" name="CuadroTexto 12"/>
          <p:cNvSpPr txBox="1"/>
          <p:nvPr/>
        </p:nvSpPr>
        <p:spPr>
          <a:xfrm>
            <a:off x="8209722" y="4903475"/>
            <a:ext cx="1792979" cy="1477328"/>
          </a:xfrm>
          <a:prstGeom prst="rect">
            <a:avLst/>
          </a:prstGeom>
          <a:noFill/>
        </p:spPr>
        <p:txBody>
          <a:bodyPr wrap="square" rtlCol="0">
            <a:spAutoFit/>
          </a:bodyPr>
          <a:lstStyle/>
          <a:p>
            <a:pPr marL="285750" indent="-285750">
              <a:buFontTx/>
              <a:buChar char="-"/>
            </a:pPr>
            <a:r>
              <a:rPr lang="es-ES" dirty="0" smtClean="0"/>
              <a:t>Acetona</a:t>
            </a:r>
          </a:p>
          <a:p>
            <a:pPr marL="285750" indent="-285750">
              <a:buFontTx/>
              <a:buChar char="-"/>
            </a:pPr>
            <a:r>
              <a:rPr lang="es-ES" dirty="0" smtClean="0"/>
              <a:t>Metanol</a:t>
            </a:r>
          </a:p>
          <a:p>
            <a:pPr marL="285750" indent="-285750">
              <a:buFontTx/>
              <a:buChar char="-"/>
            </a:pPr>
            <a:r>
              <a:rPr lang="es-ES" dirty="0" err="1" smtClean="0"/>
              <a:t>Pireno</a:t>
            </a:r>
            <a:endParaRPr lang="es-ES" dirty="0" smtClean="0"/>
          </a:p>
          <a:p>
            <a:pPr marL="285750" indent="-285750">
              <a:buFontTx/>
              <a:buChar char="-"/>
            </a:pPr>
            <a:r>
              <a:rPr lang="es-ES" dirty="0" smtClean="0"/>
              <a:t>Cadmio</a:t>
            </a:r>
          </a:p>
          <a:p>
            <a:pPr marL="285750" indent="-285750">
              <a:buFontTx/>
              <a:buChar char="-"/>
            </a:pPr>
            <a:r>
              <a:rPr lang="es-ES" dirty="0" smtClean="0"/>
              <a:t>Benzopireno</a:t>
            </a:r>
            <a:endParaRPr lang="es-ES" dirty="0"/>
          </a:p>
        </p:txBody>
      </p:sp>
      <p:sp>
        <p:nvSpPr>
          <p:cNvPr id="18" name="CuadroTexto 17"/>
          <p:cNvSpPr txBox="1"/>
          <p:nvPr/>
        </p:nvSpPr>
        <p:spPr>
          <a:xfrm>
            <a:off x="9899374" y="4652982"/>
            <a:ext cx="1792979" cy="1754326"/>
          </a:xfrm>
          <a:prstGeom prst="rect">
            <a:avLst/>
          </a:prstGeom>
          <a:noFill/>
        </p:spPr>
        <p:txBody>
          <a:bodyPr wrap="square" rtlCol="0">
            <a:spAutoFit/>
          </a:bodyPr>
          <a:lstStyle/>
          <a:p>
            <a:pPr marL="285750" indent="-285750">
              <a:buFontTx/>
              <a:buChar char="-"/>
            </a:pPr>
            <a:r>
              <a:rPr lang="es-ES" dirty="0" smtClean="0"/>
              <a:t>Arsénico</a:t>
            </a:r>
          </a:p>
          <a:p>
            <a:pPr marL="285750" indent="-285750">
              <a:buFontTx/>
              <a:buChar char="-"/>
            </a:pPr>
            <a:r>
              <a:rPr lang="es-ES" dirty="0" smtClean="0"/>
              <a:t>Uretano</a:t>
            </a:r>
          </a:p>
          <a:p>
            <a:pPr marL="285750" indent="-285750">
              <a:buFontTx/>
              <a:buChar char="-"/>
            </a:pPr>
            <a:r>
              <a:rPr lang="es-ES" dirty="0" smtClean="0"/>
              <a:t>Monóxido (CO)</a:t>
            </a:r>
          </a:p>
          <a:p>
            <a:pPr marL="285750" indent="-285750">
              <a:buFontTx/>
              <a:buChar char="-"/>
            </a:pPr>
            <a:r>
              <a:rPr lang="es-ES" dirty="0" smtClean="0"/>
              <a:t>Nicotina</a:t>
            </a:r>
          </a:p>
          <a:p>
            <a:pPr marL="285750" indent="-285750">
              <a:buFontTx/>
              <a:buChar char="-"/>
            </a:pPr>
            <a:r>
              <a:rPr lang="es-ES" dirty="0" smtClean="0"/>
              <a:t>Cianamida</a:t>
            </a:r>
            <a:endParaRPr lang="es-ES" dirty="0"/>
          </a:p>
        </p:txBody>
      </p:sp>
    </p:spTree>
    <p:extLst>
      <p:ext uri="{BB962C8B-B14F-4D97-AF65-F5344CB8AC3E}">
        <p14:creationId xmlns:p14="http://schemas.microsoft.com/office/powerpoint/2010/main" xmlns="" val="956846877"/>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p:cNvPicPr>
            <a:picLocks noChangeAspect="1"/>
          </p:cNvPicPr>
          <p:nvPr/>
        </p:nvPicPr>
        <p:blipFill>
          <a:blip r:embed="rId2" cstate="print"/>
          <a:stretch>
            <a:fillRect/>
          </a:stretch>
        </p:blipFill>
        <p:spPr>
          <a:xfrm>
            <a:off x="9660836" y="4540681"/>
            <a:ext cx="2335036" cy="2317319"/>
          </a:xfrm>
          <a:prstGeom prst="rect">
            <a:avLst/>
          </a:prstGeom>
        </p:spPr>
      </p:pic>
      <p:sp>
        <p:nvSpPr>
          <p:cNvPr id="147" name="Tabaquismo = ENFERMEDAD"/>
          <p:cNvSpPr txBox="1">
            <a:spLocks noGrp="1"/>
          </p:cNvSpPr>
          <p:nvPr>
            <p:ph type="body" sz="quarter" idx="1"/>
          </p:nvPr>
        </p:nvSpPr>
        <p:spPr>
          <a:xfrm>
            <a:off x="484485" y="1601136"/>
            <a:ext cx="11349706" cy="1442770"/>
          </a:xfrm>
          <a:prstGeom prst="rect">
            <a:avLst/>
          </a:prstGeom>
        </p:spPr>
        <p:txBody>
          <a:bodyPr>
            <a:normAutofit fontScale="85000" lnSpcReduction="10000"/>
          </a:bodyPr>
          <a:lstStyle/>
          <a:p>
            <a:pPr>
              <a:defRPr sz="8000"/>
            </a:pPr>
            <a:r>
              <a:rPr dirty="0" err="1"/>
              <a:t>Tabaquismo</a:t>
            </a:r>
            <a:r>
              <a:rPr dirty="0"/>
              <a:t> = </a:t>
            </a:r>
            <a:r>
              <a:rPr b="1" dirty="0">
                <a:solidFill>
                  <a:schemeClr val="accent5">
                    <a:lumOff val="-29866"/>
                  </a:schemeClr>
                </a:solidFill>
              </a:rPr>
              <a:t>ENFERMEDAD</a:t>
            </a:r>
          </a:p>
        </p:txBody>
      </p:sp>
      <p:sp>
        <p:nvSpPr>
          <p:cNvPr id="152" name="CRÓNICA"/>
          <p:cNvSpPr txBox="1"/>
          <p:nvPr/>
        </p:nvSpPr>
        <p:spPr>
          <a:xfrm>
            <a:off x="7547076" y="2342919"/>
            <a:ext cx="3676687" cy="9500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normAutofit/>
          </a:bodyPr>
          <a:lstStyle>
            <a:lvl1pPr>
              <a:spcBef>
                <a:spcPts val="5900"/>
              </a:spcBef>
              <a:defRPr sz="8000">
                <a:solidFill>
                  <a:schemeClr val="accent5">
                    <a:lumOff val="-29866"/>
                  </a:schemeClr>
                </a:solidFill>
              </a:defRPr>
            </a:lvl1pPr>
          </a:lstStyle>
          <a:p>
            <a:r>
              <a:rPr sz="4000" dirty="0"/>
              <a:t>CRÓNICA</a:t>
            </a:r>
          </a:p>
        </p:txBody>
      </p:sp>
      <p:sp>
        <p:nvSpPr>
          <p:cNvPr id="153" name="ADICTIVA"/>
          <p:cNvSpPr txBox="1"/>
          <p:nvPr/>
        </p:nvSpPr>
        <p:spPr>
          <a:xfrm>
            <a:off x="7556969" y="3951054"/>
            <a:ext cx="3676687" cy="9500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normAutofit/>
          </a:bodyPr>
          <a:lstStyle>
            <a:lvl1pPr>
              <a:spcBef>
                <a:spcPts val="5900"/>
              </a:spcBef>
              <a:defRPr sz="8000">
                <a:solidFill>
                  <a:schemeClr val="accent5">
                    <a:lumOff val="-29866"/>
                  </a:schemeClr>
                </a:solidFill>
              </a:defRPr>
            </a:lvl1pPr>
          </a:lstStyle>
          <a:p>
            <a:r>
              <a:rPr sz="4000" dirty="0"/>
              <a:t>ADICTIVA</a:t>
            </a:r>
          </a:p>
        </p:txBody>
      </p:sp>
      <p:sp>
        <p:nvSpPr>
          <p:cNvPr id="159" name="RECIDIVANTE"/>
          <p:cNvSpPr txBox="1"/>
          <p:nvPr/>
        </p:nvSpPr>
        <p:spPr>
          <a:xfrm>
            <a:off x="7097768" y="3150285"/>
            <a:ext cx="3676687" cy="9500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normAutofit/>
          </a:bodyPr>
          <a:lstStyle>
            <a:lvl1pPr>
              <a:spcBef>
                <a:spcPts val="5900"/>
              </a:spcBef>
              <a:defRPr sz="8000">
                <a:solidFill>
                  <a:schemeClr val="accent5">
                    <a:lumOff val="-29866"/>
                  </a:schemeClr>
                </a:solidFill>
              </a:defRPr>
            </a:lvl1pPr>
          </a:lstStyle>
          <a:p>
            <a:r>
              <a:rPr sz="4000" dirty="0"/>
              <a:t>RECIDIVANTE</a:t>
            </a:r>
          </a:p>
        </p:txBody>
      </p:sp>
      <p:sp>
        <p:nvSpPr>
          <p:cNvPr id="5" name="Título 4"/>
          <p:cNvSpPr>
            <a:spLocks noGrp="1"/>
          </p:cNvSpPr>
          <p:nvPr>
            <p:ph type="title"/>
          </p:nvPr>
        </p:nvSpPr>
        <p:spPr>
          <a:xfrm>
            <a:off x="838200" y="337829"/>
            <a:ext cx="10515600" cy="1325563"/>
          </a:xfrm>
        </p:spPr>
        <p:txBody>
          <a:bodyPr/>
          <a:lstStyle/>
          <a:p>
            <a:r>
              <a:rPr lang="es-ES" dirty="0">
                <a:latin typeface="+mn-lt"/>
              </a:rPr>
              <a:t>¿QUÉ ES EL TABAQUISMO?</a:t>
            </a:r>
          </a:p>
        </p:txBody>
      </p:sp>
      <p:sp>
        <p:nvSpPr>
          <p:cNvPr id="3" name="Rectángulo redondeado 2"/>
          <p:cNvSpPr/>
          <p:nvPr/>
        </p:nvSpPr>
        <p:spPr>
          <a:xfrm>
            <a:off x="7288696" y="3951054"/>
            <a:ext cx="2610678" cy="95008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Flecha izquierda 3"/>
          <p:cNvSpPr/>
          <p:nvPr/>
        </p:nvSpPr>
        <p:spPr>
          <a:xfrm>
            <a:off x="5632174" y="4267200"/>
            <a:ext cx="1465594" cy="357809"/>
          </a:xfrm>
          <a:prstGeom prst="leftArrow">
            <a:avLst/>
          </a:prstGeom>
          <a:solidFill>
            <a:schemeClr val="accent6">
              <a:lumMod val="5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CuadroTexto 6"/>
          <p:cNvSpPr txBox="1"/>
          <p:nvPr/>
        </p:nvSpPr>
        <p:spPr>
          <a:xfrm>
            <a:off x="344556" y="3901554"/>
            <a:ext cx="5189455" cy="584775"/>
          </a:xfrm>
          <a:prstGeom prst="rect">
            <a:avLst/>
          </a:prstGeom>
          <a:noFill/>
        </p:spPr>
        <p:txBody>
          <a:bodyPr wrap="square" rtlCol="0">
            <a:spAutoFit/>
          </a:bodyPr>
          <a:lstStyle/>
          <a:p>
            <a:r>
              <a:rPr lang="es-ES" sz="3200" b="1" dirty="0" smtClean="0">
                <a:solidFill>
                  <a:srgbClr val="FF0000"/>
                </a:solidFill>
              </a:rPr>
              <a:t>ELEVADO COSTE ECONÓMICO</a:t>
            </a:r>
            <a:endParaRPr lang="es-ES" sz="3200" b="1" dirty="0">
              <a:solidFill>
                <a:srgbClr val="FF0000"/>
              </a:solidFill>
            </a:endParaRPr>
          </a:p>
        </p:txBody>
      </p:sp>
      <p:sp>
        <p:nvSpPr>
          <p:cNvPr id="11" name="Los adolescentes son claves para el NEGOCIO…"/>
          <p:cNvSpPr txBox="1"/>
          <p:nvPr/>
        </p:nvSpPr>
        <p:spPr>
          <a:xfrm>
            <a:off x="-221111" y="4771527"/>
            <a:ext cx="6634726" cy="15055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algn="ctr">
              <a:defRPr sz="6300">
                <a:solidFill>
                  <a:srgbClr val="D2593D"/>
                </a:solidFill>
              </a:defRPr>
            </a:pPr>
            <a:r>
              <a:rPr sz="3150" dirty="0">
                <a:solidFill>
                  <a:schemeClr val="tx1">
                    <a:lumMod val="95000"/>
                    <a:lumOff val="5000"/>
                  </a:schemeClr>
                </a:solidFill>
              </a:rPr>
              <a:t>Los </a:t>
            </a:r>
            <a:r>
              <a:rPr sz="3150" dirty="0" err="1">
                <a:solidFill>
                  <a:schemeClr val="tx1">
                    <a:lumMod val="95000"/>
                    <a:lumOff val="5000"/>
                  </a:schemeClr>
                </a:solidFill>
              </a:rPr>
              <a:t>adolescentes</a:t>
            </a:r>
            <a:r>
              <a:rPr sz="3150" dirty="0">
                <a:solidFill>
                  <a:schemeClr val="tx1">
                    <a:lumMod val="95000"/>
                    <a:lumOff val="5000"/>
                  </a:schemeClr>
                </a:solidFill>
              </a:rPr>
              <a:t> son claves para el </a:t>
            </a:r>
            <a:r>
              <a:rPr sz="3150" dirty="0" smtClean="0">
                <a:solidFill>
                  <a:schemeClr val="tx1">
                    <a:lumMod val="95000"/>
                    <a:lumOff val="5000"/>
                  </a:schemeClr>
                </a:solidFill>
              </a:rPr>
              <a:t>NEGOCIO</a:t>
            </a:r>
            <a:endParaRPr lang="es-ES" sz="3150" dirty="0">
              <a:solidFill>
                <a:schemeClr val="tx1">
                  <a:lumMod val="95000"/>
                  <a:lumOff val="5000"/>
                </a:schemeClr>
              </a:solidFill>
            </a:endParaRPr>
          </a:p>
          <a:p>
            <a:pPr algn="ctr">
              <a:defRPr sz="6300">
                <a:solidFill>
                  <a:srgbClr val="D2593D"/>
                </a:solidFill>
              </a:defRPr>
            </a:pPr>
            <a:r>
              <a:rPr sz="3150" dirty="0" smtClean="0">
                <a:solidFill>
                  <a:schemeClr val="bg2">
                    <a:lumMod val="50000"/>
                  </a:schemeClr>
                </a:solidFill>
              </a:rPr>
              <a:t>“</a:t>
            </a:r>
            <a:r>
              <a:rPr sz="3150" b="1" dirty="0" smtClean="0">
                <a:solidFill>
                  <a:schemeClr val="bg2">
                    <a:lumMod val="50000"/>
                  </a:schemeClr>
                </a:solidFill>
              </a:rPr>
              <a:t>ASEGURAN </a:t>
            </a:r>
            <a:r>
              <a:rPr sz="3150" b="1" dirty="0">
                <a:solidFill>
                  <a:schemeClr val="bg2">
                    <a:lumMod val="50000"/>
                  </a:schemeClr>
                </a:solidFill>
              </a:rPr>
              <a:t>EL CONSUMO</a:t>
            </a:r>
            <a:r>
              <a:rPr sz="3150" dirty="0">
                <a:solidFill>
                  <a:schemeClr val="bg2">
                    <a:lumMod val="50000"/>
                  </a:schemeClr>
                </a:solidFill>
              </a:rPr>
              <a:t>”</a:t>
            </a:r>
          </a:p>
        </p:txBody>
      </p:sp>
      <p:sp>
        <p:nvSpPr>
          <p:cNvPr id="2" name="Flecha curvada hacia la derecha 1"/>
          <p:cNvSpPr/>
          <p:nvPr/>
        </p:nvSpPr>
        <p:spPr>
          <a:xfrm>
            <a:off x="206189" y="6009454"/>
            <a:ext cx="556591" cy="828261"/>
          </a:xfrm>
          <a:prstGeom prst="curvedRightArrow">
            <a:avLst/>
          </a:prstGeom>
          <a:solidFill>
            <a:schemeClr val="accent6">
              <a:lumMod val="5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6" name="CuadroTexto 5"/>
          <p:cNvSpPr txBox="1"/>
          <p:nvPr/>
        </p:nvSpPr>
        <p:spPr>
          <a:xfrm>
            <a:off x="853067" y="6451589"/>
            <a:ext cx="7755835" cy="369332"/>
          </a:xfrm>
          <a:prstGeom prst="rect">
            <a:avLst/>
          </a:prstGeom>
          <a:noFill/>
        </p:spPr>
        <p:txBody>
          <a:bodyPr wrap="square" rtlCol="0">
            <a:spAutoFit/>
          </a:bodyPr>
          <a:lstStyle/>
          <a:p>
            <a:r>
              <a:rPr lang="es-ES" dirty="0" smtClean="0"/>
              <a:t>El </a:t>
            </a:r>
            <a:r>
              <a:rPr lang="es-ES" b="1" dirty="0" smtClean="0"/>
              <a:t>48%</a:t>
            </a:r>
            <a:r>
              <a:rPr lang="es-ES" dirty="0" smtClean="0"/>
              <a:t> de los adolescentes consume de manera frecuente cigarrillos electrónicos</a:t>
            </a:r>
            <a:endParaRPr lang="es-ES" dirty="0"/>
          </a:p>
        </p:txBody>
      </p:sp>
    </p:spTree>
    <p:extLst>
      <p:ext uri="{BB962C8B-B14F-4D97-AF65-F5344CB8AC3E}">
        <p14:creationId xmlns:p14="http://schemas.microsoft.com/office/powerpoint/2010/main" xmlns="" val="20736955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8" fill="hold" grpId="0" nodeType="clickEffect">
                                  <p:stCondLst>
                                    <p:cond delay="0"/>
                                  </p:stCondLst>
                                  <p:iterate>
                                    <p:tmAbs val="0"/>
                                  </p:iterate>
                                  <p:childTnLst>
                                    <p:set>
                                      <p:cBhvr>
                                        <p:cTn id="6" fill="hold"/>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25369"/>
            <a:ext cx="10515600" cy="1325563"/>
          </a:xfrm>
        </p:spPr>
        <p:txBody>
          <a:bodyPr/>
          <a:lstStyle/>
          <a:p>
            <a:r>
              <a:rPr lang="es-ES" dirty="0" smtClean="0">
                <a:latin typeface="+mn-lt"/>
              </a:rPr>
              <a:t>¿QUÉ ES EL TABAQUISMO? </a:t>
            </a:r>
            <a:r>
              <a:rPr lang="es-ES" b="1" dirty="0" smtClean="0">
                <a:latin typeface="+mn-lt"/>
              </a:rPr>
              <a:t>CONSECUENCIAS</a:t>
            </a:r>
            <a:endParaRPr lang="es-ES" b="1" dirty="0">
              <a:latin typeface="+mn-lt"/>
            </a:endParaRPr>
          </a:p>
        </p:txBody>
      </p:sp>
      <p:graphicFrame>
        <p:nvGraphicFramePr>
          <p:cNvPr id="5" name="Tabla 4"/>
          <p:cNvGraphicFramePr>
            <a:graphicFrameLocks noGrp="1"/>
          </p:cNvGraphicFramePr>
          <p:nvPr>
            <p:extLst>
              <p:ext uri="{D42A27DB-BD31-4B8C-83A1-F6EECF244321}">
                <p14:modId xmlns:p14="http://schemas.microsoft.com/office/powerpoint/2010/main" xmlns="" val="2968104324"/>
              </p:ext>
            </p:extLst>
          </p:nvPr>
        </p:nvGraphicFramePr>
        <p:xfrm>
          <a:off x="331304" y="2018379"/>
          <a:ext cx="11555895" cy="4023360"/>
        </p:xfrm>
        <a:graphic>
          <a:graphicData uri="http://schemas.openxmlformats.org/drawingml/2006/table">
            <a:tbl>
              <a:tblPr firstRow="1" bandRow="1">
                <a:tableStyleId>{93296810-A885-4BE3-A3E7-6D5BEEA58F35}</a:tableStyleId>
              </a:tblPr>
              <a:tblGrid>
                <a:gridCol w="6048761">
                  <a:extLst>
                    <a:ext uri="{9D8B030D-6E8A-4147-A177-3AD203B41FA5}">
                      <a16:colId xmlns:a16="http://schemas.microsoft.com/office/drawing/2014/main" xmlns="" val="2863278514"/>
                    </a:ext>
                  </a:extLst>
                </a:gridCol>
                <a:gridCol w="5507134">
                  <a:extLst>
                    <a:ext uri="{9D8B030D-6E8A-4147-A177-3AD203B41FA5}">
                      <a16:colId xmlns:a16="http://schemas.microsoft.com/office/drawing/2014/main" xmlns="" val="2535642684"/>
                    </a:ext>
                  </a:extLst>
                </a:gridCol>
              </a:tblGrid>
              <a:tr h="370840">
                <a:tc>
                  <a:txBody>
                    <a:bodyPr/>
                    <a:lstStyle/>
                    <a:p>
                      <a:pPr algn="ctr"/>
                      <a:r>
                        <a:rPr lang="es-ES" sz="2400" baseline="0" dirty="0" smtClean="0"/>
                        <a:t>CÁNCER</a:t>
                      </a:r>
                      <a:endParaRPr lang="es-ES" sz="2400" dirty="0" smtClean="0"/>
                    </a:p>
                  </a:txBody>
                  <a:tcPr>
                    <a:solidFill>
                      <a:schemeClr val="accent6">
                        <a:lumMod val="50000"/>
                      </a:schemeClr>
                    </a:solidFill>
                  </a:tcPr>
                </a:tc>
                <a:tc>
                  <a:txBody>
                    <a:bodyPr/>
                    <a:lstStyle/>
                    <a:p>
                      <a:pPr algn="ctr"/>
                      <a:r>
                        <a:rPr lang="es-ES" sz="2400" baseline="0" dirty="0" smtClean="0"/>
                        <a:t>NO CÁNCER</a:t>
                      </a:r>
                      <a:endParaRPr lang="es-ES" sz="2400" dirty="0"/>
                    </a:p>
                  </a:txBody>
                  <a:tcPr>
                    <a:solidFill>
                      <a:schemeClr val="accent2">
                        <a:lumMod val="75000"/>
                      </a:schemeClr>
                    </a:solidFill>
                  </a:tcPr>
                </a:tc>
                <a:extLst>
                  <a:ext uri="{0D108BD9-81ED-4DB2-BD59-A6C34878D82A}">
                    <a16:rowId xmlns:a16="http://schemas.microsoft.com/office/drawing/2014/main" xmlns="" val="734834801"/>
                  </a:ext>
                </a:extLst>
              </a:tr>
              <a:tr h="370840">
                <a:tc>
                  <a:txBody>
                    <a:bodyPr/>
                    <a:lstStyle/>
                    <a:p>
                      <a:r>
                        <a:rPr lang="es-ES" sz="2400" b="1" dirty="0" smtClean="0">
                          <a:solidFill>
                            <a:srgbClr val="FF0000"/>
                          </a:solidFill>
                        </a:rPr>
                        <a:t>Cáncer</a:t>
                      </a:r>
                      <a:r>
                        <a:rPr lang="es-ES" sz="2400" b="1" baseline="0" dirty="0" smtClean="0">
                          <a:solidFill>
                            <a:srgbClr val="FF0000"/>
                          </a:solidFill>
                        </a:rPr>
                        <a:t> de pulmón </a:t>
                      </a:r>
                      <a:r>
                        <a:rPr lang="es-ES" sz="2400" baseline="0" dirty="0" smtClean="0"/>
                        <a:t>(11 de cada 12 personas con cáncer de pulmón es a causa del tabaco)</a:t>
                      </a:r>
                      <a:endParaRPr lang="es-ES" sz="2400" dirty="0"/>
                    </a:p>
                  </a:txBody>
                  <a:tcPr>
                    <a:solidFill>
                      <a:schemeClr val="accent6">
                        <a:lumMod val="40000"/>
                        <a:lumOff val="60000"/>
                      </a:schemeClr>
                    </a:solidFill>
                  </a:tcPr>
                </a:tc>
                <a:tc>
                  <a:txBody>
                    <a:bodyPr/>
                    <a:lstStyle/>
                    <a:p>
                      <a:r>
                        <a:rPr lang="es-ES" sz="2400" dirty="0" smtClean="0"/>
                        <a:t>Enfermedad pulmonar obstructiva crónica</a:t>
                      </a:r>
                      <a:endParaRPr lang="es-ES" sz="2400" dirty="0"/>
                    </a:p>
                  </a:txBody>
                  <a:tcPr>
                    <a:solidFill>
                      <a:schemeClr val="accent2">
                        <a:lumMod val="20000"/>
                        <a:lumOff val="80000"/>
                      </a:schemeClr>
                    </a:solidFill>
                  </a:tcPr>
                </a:tc>
                <a:extLst>
                  <a:ext uri="{0D108BD9-81ED-4DB2-BD59-A6C34878D82A}">
                    <a16:rowId xmlns:a16="http://schemas.microsoft.com/office/drawing/2014/main" xmlns="" val="1519673683"/>
                  </a:ext>
                </a:extLst>
              </a:tr>
              <a:tr h="370840">
                <a:tc>
                  <a:txBody>
                    <a:bodyPr/>
                    <a:lstStyle/>
                    <a:p>
                      <a:r>
                        <a:rPr lang="es-ES" sz="2400" dirty="0" smtClean="0"/>
                        <a:t>Cáncer</a:t>
                      </a:r>
                      <a:r>
                        <a:rPr lang="es-ES" sz="2400" baseline="0" dirty="0" smtClean="0"/>
                        <a:t> de hígado</a:t>
                      </a:r>
                      <a:endParaRPr lang="es-ES" sz="2400" dirty="0"/>
                    </a:p>
                  </a:txBody>
                  <a:tcPr>
                    <a:solidFill>
                      <a:schemeClr val="accent6">
                        <a:lumMod val="40000"/>
                        <a:lumOff val="60000"/>
                      </a:schemeClr>
                    </a:solidFill>
                  </a:tcPr>
                </a:tc>
                <a:tc>
                  <a:txBody>
                    <a:bodyPr/>
                    <a:lstStyle/>
                    <a:p>
                      <a:r>
                        <a:rPr lang="es-ES" sz="2400" dirty="0" smtClean="0"/>
                        <a:t>Infarto agudo</a:t>
                      </a:r>
                      <a:r>
                        <a:rPr lang="es-ES" sz="2400" baseline="0" dirty="0" smtClean="0"/>
                        <a:t> de miocardio</a:t>
                      </a:r>
                      <a:endParaRPr lang="es-ES" sz="2400" dirty="0"/>
                    </a:p>
                  </a:txBody>
                  <a:tcPr>
                    <a:solidFill>
                      <a:schemeClr val="accent2">
                        <a:lumMod val="20000"/>
                        <a:lumOff val="80000"/>
                      </a:schemeClr>
                    </a:solidFill>
                  </a:tcPr>
                </a:tc>
                <a:extLst>
                  <a:ext uri="{0D108BD9-81ED-4DB2-BD59-A6C34878D82A}">
                    <a16:rowId xmlns:a16="http://schemas.microsoft.com/office/drawing/2014/main" xmlns="" val="3630762290"/>
                  </a:ext>
                </a:extLst>
              </a:tr>
              <a:tr h="370840">
                <a:tc>
                  <a:txBody>
                    <a:bodyPr/>
                    <a:lstStyle/>
                    <a:p>
                      <a:r>
                        <a:rPr lang="es-ES" sz="2400" dirty="0" smtClean="0"/>
                        <a:t>Cáncer de páncreas</a:t>
                      </a:r>
                      <a:endParaRPr lang="es-ES" sz="2400" dirty="0"/>
                    </a:p>
                  </a:txBody>
                  <a:tcPr>
                    <a:solidFill>
                      <a:schemeClr val="accent6">
                        <a:lumMod val="40000"/>
                        <a:lumOff val="60000"/>
                      </a:schemeClr>
                    </a:solidFill>
                  </a:tcPr>
                </a:tc>
                <a:tc>
                  <a:txBody>
                    <a:bodyPr/>
                    <a:lstStyle/>
                    <a:p>
                      <a:r>
                        <a:rPr lang="es-ES" sz="2400" dirty="0" smtClean="0"/>
                        <a:t>Arritmias</a:t>
                      </a:r>
                      <a:endParaRPr lang="es-ES" sz="2400" dirty="0"/>
                    </a:p>
                  </a:txBody>
                  <a:tcPr>
                    <a:solidFill>
                      <a:schemeClr val="accent2">
                        <a:lumMod val="20000"/>
                        <a:lumOff val="80000"/>
                      </a:schemeClr>
                    </a:solidFill>
                  </a:tcPr>
                </a:tc>
                <a:extLst>
                  <a:ext uri="{0D108BD9-81ED-4DB2-BD59-A6C34878D82A}">
                    <a16:rowId xmlns:a16="http://schemas.microsoft.com/office/drawing/2014/main" xmlns="" val="2220940185"/>
                  </a:ext>
                </a:extLst>
              </a:tr>
              <a:tr h="370840">
                <a:tc>
                  <a:txBody>
                    <a:bodyPr/>
                    <a:lstStyle/>
                    <a:p>
                      <a:r>
                        <a:rPr lang="es-ES" sz="2400" dirty="0" smtClean="0"/>
                        <a:t>Cáncer</a:t>
                      </a:r>
                      <a:r>
                        <a:rPr lang="es-ES" sz="2400" baseline="0" dirty="0" smtClean="0"/>
                        <a:t> de estómago</a:t>
                      </a:r>
                      <a:endParaRPr lang="es-ES" sz="2400" dirty="0"/>
                    </a:p>
                  </a:txBody>
                  <a:tcPr>
                    <a:solidFill>
                      <a:schemeClr val="accent6">
                        <a:lumMod val="40000"/>
                        <a:lumOff val="60000"/>
                      </a:schemeClr>
                    </a:solidFill>
                  </a:tcPr>
                </a:tc>
                <a:tc>
                  <a:txBody>
                    <a:bodyPr/>
                    <a:lstStyle/>
                    <a:p>
                      <a:r>
                        <a:rPr lang="es-ES" sz="2400" dirty="0" smtClean="0"/>
                        <a:t>Accidente cerebrovascular</a:t>
                      </a:r>
                      <a:endParaRPr lang="es-ES" sz="2400" dirty="0"/>
                    </a:p>
                  </a:txBody>
                  <a:tcPr>
                    <a:solidFill>
                      <a:schemeClr val="accent2">
                        <a:lumMod val="20000"/>
                        <a:lumOff val="80000"/>
                      </a:schemeClr>
                    </a:solidFill>
                  </a:tcPr>
                </a:tc>
                <a:extLst>
                  <a:ext uri="{0D108BD9-81ED-4DB2-BD59-A6C34878D82A}">
                    <a16:rowId xmlns:a16="http://schemas.microsoft.com/office/drawing/2014/main" xmlns="" val="2471984284"/>
                  </a:ext>
                </a:extLst>
              </a:tr>
              <a:tr h="370840">
                <a:tc>
                  <a:txBody>
                    <a:bodyPr/>
                    <a:lstStyle/>
                    <a:p>
                      <a:r>
                        <a:rPr lang="es-ES" sz="2400" b="1" dirty="0" smtClean="0">
                          <a:solidFill>
                            <a:srgbClr val="FF0000"/>
                          </a:solidFill>
                        </a:rPr>
                        <a:t>Cáncer de vejiga</a:t>
                      </a:r>
                      <a:r>
                        <a:rPr lang="es-ES" sz="2400" dirty="0" smtClean="0"/>
                        <a:t>/cuello uterino</a:t>
                      </a:r>
                      <a:endParaRPr lang="es-ES" sz="2400" dirty="0"/>
                    </a:p>
                  </a:txBody>
                  <a:tcPr>
                    <a:solidFill>
                      <a:schemeClr val="accent6">
                        <a:lumMod val="40000"/>
                        <a:lumOff val="60000"/>
                      </a:schemeClr>
                    </a:solidFill>
                  </a:tcPr>
                </a:tc>
                <a:tc>
                  <a:txBody>
                    <a:bodyPr/>
                    <a:lstStyle/>
                    <a:p>
                      <a:r>
                        <a:rPr lang="es-ES" sz="2400" dirty="0" smtClean="0"/>
                        <a:t>Diabetes</a:t>
                      </a:r>
                      <a:endParaRPr lang="es-ES" sz="2400" dirty="0"/>
                    </a:p>
                  </a:txBody>
                  <a:tcPr>
                    <a:solidFill>
                      <a:schemeClr val="accent2">
                        <a:lumMod val="20000"/>
                        <a:lumOff val="80000"/>
                      </a:schemeClr>
                    </a:solidFill>
                  </a:tcPr>
                </a:tc>
                <a:extLst>
                  <a:ext uri="{0D108BD9-81ED-4DB2-BD59-A6C34878D82A}">
                    <a16:rowId xmlns:a16="http://schemas.microsoft.com/office/drawing/2014/main" xmlns="" val="2136006334"/>
                  </a:ext>
                </a:extLst>
              </a:tr>
              <a:tr h="370840">
                <a:tc>
                  <a:txBody>
                    <a:bodyPr/>
                    <a:lstStyle/>
                    <a:p>
                      <a:r>
                        <a:rPr lang="es-ES" sz="2400" dirty="0" smtClean="0"/>
                        <a:t>Leucemia</a:t>
                      </a:r>
                      <a:r>
                        <a:rPr lang="es-ES" sz="2400" baseline="0" dirty="0" smtClean="0"/>
                        <a:t> mieloide</a:t>
                      </a:r>
                      <a:endParaRPr lang="es-ES" sz="2400" dirty="0"/>
                    </a:p>
                  </a:txBody>
                  <a:tcPr>
                    <a:solidFill>
                      <a:schemeClr val="accent6">
                        <a:lumMod val="40000"/>
                        <a:lumOff val="60000"/>
                      </a:schemeClr>
                    </a:solidFill>
                  </a:tcPr>
                </a:tc>
                <a:tc>
                  <a:txBody>
                    <a:bodyPr/>
                    <a:lstStyle/>
                    <a:p>
                      <a:r>
                        <a:rPr lang="es-ES" sz="2400" dirty="0" smtClean="0"/>
                        <a:t>Úlcera gastrointestinal</a:t>
                      </a:r>
                      <a:endParaRPr lang="es-ES" sz="2400" dirty="0"/>
                    </a:p>
                  </a:txBody>
                  <a:tcPr>
                    <a:solidFill>
                      <a:schemeClr val="accent2">
                        <a:lumMod val="20000"/>
                        <a:lumOff val="80000"/>
                      </a:schemeClr>
                    </a:solidFill>
                  </a:tcPr>
                </a:tc>
                <a:extLst>
                  <a:ext uri="{0D108BD9-81ED-4DB2-BD59-A6C34878D82A}">
                    <a16:rowId xmlns:a16="http://schemas.microsoft.com/office/drawing/2014/main" xmlns="" val="1734003478"/>
                  </a:ext>
                </a:extLst>
              </a:tr>
              <a:tr h="370840">
                <a:tc>
                  <a:txBody>
                    <a:bodyPr/>
                    <a:lstStyle/>
                    <a:p>
                      <a:r>
                        <a:rPr lang="es-ES" sz="2400" dirty="0" smtClean="0"/>
                        <a:t>Cáncer de laringe y boca</a:t>
                      </a:r>
                      <a:endParaRPr lang="es-ES" sz="2400" dirty="0"/>
                    </a:p>
                  </a:txBody>
                  <a:tcPr>
                    <a:solidFill>
                      <a:schemeClr val="accent6">
                        <a:lumMod val="40000"/>
                        <a:lumOff val="60000"/>
                      </a:schemeClr>
                    </a:solidFill>
                  </a:tcPr>
                </a:tc>
                <a:tc>
                  <a:txBody>
                    <a:bodyPr/>
                    <a:lstStyle/>
                    <a:p>
                      <a:endParaRPr lang="es-ES" sz="2400" dirty="0"/>
                    </a:p>
                  </a:txBody>
                  <a:tcPr>
                    <a:solidFill>
                      <a:schemeClr val="accent2">
                        <a:lumMod val="20000"/>
                        <a:lumOff val="80000"/>
                      </a:schemeClr>
                    </a:solidFill>
                  </a:tcPr>
                </a:tc>
                <a:extLst>
                  <a:ext uri="{0D108BD9-81ED-4DB2-BD59-A6C34878D82A}">
                    <a16:rowId xmlns:a16="http://schemas.microsoft.com/office/drawing/2014/main" xmlns="" val="4119202590"/>
                  </a:ext>
                </a:extLst>
              </a:tr>
            </a:tbl>
          </a:graphicData>
        </a:graphic>
      </p:graphicFrame>
    </p:spTree>
    <p:extLst>
      <p:ext uri="{BB962C8B-B14F-4D97-AF65-F5344CB8AC3E}">
        <p14:creationId xmlns:p14="http://schemas.microsoft.com/office/powerpoint/2010/main" xmlns="" val="240988482"/>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cstate="print"/>
          <a:stretch>
            <a:fillRect/>
          </a:stretch>
        </p:blipFill>
        <p:spPr>
          <a:xfrm>
            <a:off x="10044545" y="4929640"/>
            <a:ext cx="2013124" cy="1928360"/>
          </a:xfrm>
          <a:prstGeom prst="rect">
            <a:avLst/>
          </a:prstGeom>
          <a:ln>
            <a:noFill/>
          </a:ln>
          <a:effectLst>
            <a:outerShdw blurRad="190500" algn="tl" rotWithShape="0">
              <a:srgbClr val="000000">
                <a:alpha val="70000"/>
              </a:srgbClr>
            </a:outerShdw>
          </a:effectLst>
        </p:spPr>
      </p:pic>
      <p:sp>
        <p:nvSpPr>
          <p:cNvPr id="2" name="Título 1"/>
          <p:cNvSpPr>
            <a:spLocks noGrp="1"/>
          </p:cNvSpPr>
          <p:nvPr>
            <p:ph type="title"/>
          </p:nvPr>
        </p:nvSpPr>
        <p:spPr/>
        <p:txBody>
          <a:bodyPr/>
          <a:lstStyle/>
          <a:p>
            <a:r>
              <a:rPr lang="es-ES" dirty="0" smtClean="0">
                <a:latin typeface="+mn-lt"/>
              </a:rPr>
              <a:t>CÁNCER DE PULMÓN</a:t>
            </a:r>
            <a:endParaRPr lang="es-ES" dirty="0">
              <a:latin typeface="+mn-lt"/>
            </a:endParaRPr>
          </a:p>
        </p:txBody>
      </p:sp>
      <p:sp>
        <p:nvSpPr>
          <p:cNvPr id="4" name="CuadroTexto 3"/>
          <p:cNvSpPr txBox="1"/>
          <p:nvPr/>
        </p:nvSpPr>
        <p:spPr>
          <a:xfrm>
            <a:off x="967409" y="1410969"/>
            <a:ext cx="9369287" cy="461665"/>
          </a:xfrm>
          <a:prstGeom prst="rect">
            <a:avLst/>
          </a:prstGeom>
          <a:noFill/>
        </p:spPr>
        <p:txBody>
          <a:bodyPr wrap="square" rtlCol="0">
            <a:spAutoFit/>
          </a:bodyPr>
          <a:lstStyle/>
          <a:p>
            <a:r>
              <a:rPr lang="es-ES" sz="2400" dirty="0" smtClean="0"/>
              <a:t>PANORAMA ACTUAL POR EL </a:t>
            </a:r>
            <a:r>
              <a:rPr lang="es-ES" sz="2400" b="1" dirty="0" smtClean="0">
                <a:effectLst>
                  <a:outerShdw blurRad="38100" dist="38100" dir="2700000" algn="tl">
                    <a:srgbClr val="000000">
                      <a:alpha val="43137"/>
                    </a:srgbClr>
                  </a:outerShdw>
                </a:effectLst>
              </a:rPr>
              <a:t>INSTITUTO NACIONAL DE ESTADÍSTICA</a:t>
            </a:r>
            <a:endParaRPr lang="es-ES" sz="2400" b="1" dirty="0">
              <a:effectLst>
                <a:outerShdw blurRad="38100" dist="38100" dir="2700000" algn="tl">
                  <a:srgbClr val="000000">
                    <a:alpha val="43137"/>
                  </a:srgbClr>
                </a:outerShdw>
              </a:effectLst>
            </a:endParaRPr>
          </a:p>
        </p:txBody>
      </p:sp>
      <p:pic>
        <p:nvPicPr>
          <p:cNvPr id="3" name="Imagen 2"/>
          <p:cNvPicPr>
            <a:picLocks noChangeAspect="1"/>
          </p:cNvPicPr>
          <p:nvPr/>
        </p:nvPicPr>
        <p:blipFill>
          <a:blip r:embed="rId3"/>
          <a:stretch>
            <a:fillRect/>
          </a:stretch>
        </p:blipFill>
        <p:spPr>
          <a:xfrm>
            <a:off x="967409" y="4424529"/>
            <a:ext cx="3914833" cy="1469779"/>
          </a:xfrm>
          <a:prstGeom prst="rect">
            <a:avLst/>
          </a:prstGeom>
        </p:spPr>
      </p:pic>
      <p:sp>
        <p:nvSpPr>
          <p:cNvPr id="5" name="CuadroTexto 4"/>
          <p:cNvSpPr txBox="1"/>
          <p:nvPr/>
        </p:nvSpPr>
        <p:spPr>
          <a:xfrm>
            <a:off x="967409" y="2294687"/>
            <a:ext cx="10582166" cy="1569660"/>
          </a:xfrm>
          <a:prstGeom prst="rect">
            <a:avLst/>
          </a:prstGeom>
          <a:noFill/>
        </p:spPr>
        <p:txBody>
          <a:bodyPr wrap="square" rtlCol="0">
            <a:spAutoFit/>
          </a:bodyPr>
          <a:lstStyle/>
          <a:p>
            <a:r>
              <a:rPr lang="es-ES" sz="2400" dirty="0" smtClean="0"/>
              <a:t>Según el instituto nacional de estadística, </a:t>
            </a:r>
            <a:r>
              <a:rPr lang="es-ES" sz="2400" b="1" dirty="0" smtClean="0"/>
              <a:t>22.727 personas fallecieron por cáncer de pulmón</a:t>
            </a:r>
            <a:r>
              <a:rPr lang="es-ES" sz="2400" dirty="0" smtClean="0"/>
              <a:t> en 2022 en España.</a:t>
            </a:r>
          </a:p>
          <a:p>
            <a:r>
              <a:rPr lang="es-ES" sz="2400" dirty="0" smtClean="0"/>
              <a:t>Como vemos en la siguiente gráfica, una cifra que crece exponencialmente desde el año 2010.  </a:t>
            </a:r>
            <a:endParaRPr lang="es-ES" sz="2400" dirty="0"/>
          </a:p>
        </p:txBody>
      </p:sp>
      <p:sp>
        <p:nvSpPr>
          <p:cNvPr id="6" name="CuadroTexto 5"/>
          <p:cNvSpPr txBox="1"/>
          <p:nvPr/>
        </p:nvSpPr>
        <p:spPr>
          <a:xfrm>
            <a:off x="5449685" y="4101363"/>
            <a:ext cx="6289964" cy="646331"/>
          </a:xfrm>
          <a:prstGeom prst="rect">
            <a:avLst/>
          </a:prstGeom>
          <a:solidFill>
            <a:schemeClr val="accent6">
              <a:lumMod val="40000"/>
              <a:lumOff val="60000"/>
            </a:schemeClr>
          </a:solidFill>
          <a:ln>
            <a:solidFill>
              <a:schemeClr val="accent6">
                <a:lumMod val="50000"/>
              </a:schemeClr>
            </a:solidFill>
          </a:ln>
        </p:spPr>
        <p:txBody>
          <a:bodyPr wrap="square" rtlCol="0">
            <a:spAutoFit/>
          </a:bodyPr>
          <a:lstStyle/>
          <a:p>
            <a:r>
              <a:rPr lang="es-ES" dirty="0" smtClean="0"/>
              <a:t>El </a:t>
            </a:r>
            <a:r>
              <a:rPr lang="es-ES" dirty="0"/>
              <a:t>tabaquismo es la causa del </a:t>
            </a:r>
            <a:r>
              <a:rPr lang="es-ES" b="1" dirty="0">
                <a:solidFill>
                  <a:srgbClr val="FF0000"/>
                </a:solidFill>
              </a:rPr>
              <a:t>85%</a:t>
            </a:r>
            <a:r>
              <a:rPr lang="es-ES" dirty="0"/>
              <a:t> del cáncer de pulmón y del 30% de todos los cánceres</a:t>
            </a:r>
          </a:p>
        </p:txBody>
      </p:sp>
    </p:spTree>
    <p:extLst>
      <p:ext uri="{BB962C8B-B14F-4D97-AF65-F5344CB8AC3E}">
        <p14:creationId xmlns:p14="http://schemas.microsoft.com/office/powerpoint/2010/main" xmlns="" val="2457677737"/>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lecha curvada hacia la derecha 10"/>
          <p:cNvSpPr/>
          <p:nvPr/>
        </p:nvSpPr>
        <p:spPr>
          <a:xfrm>
            <a:off x="207799" y="3447365"/>
            <a:ext cx="705678" cy="1510748"/>
          </a:xfrm>
          <a:prstGeom prst="curvedRightArrow">
            <a:avLst/>
          </a:prstGeom>
          <a:solidFill>
            <a:schemeClr val="accent6">
              <a:lumMod val="75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2" name="Título 1"/>
          <p:cNvSpPr>
            <a:spLocks noGrp="1"/>
          </p:cNvSpPr>
          <p:nvPr>
            <p:ph type="title"/>
          </p:nvPr>
        </p:nvSpPr>
        <p:spPr>
          <a:xfrm>
            <a:off x="838200" y="325369"/>
            <a:ext cx="10515600" cy="1325563"/>
          </a:xfrm>
        </p:spPr>
        <p:txBody>
          <a:bodyPr/>
          <a:lstStyle/>
          <a:p>
            <a:r>
              <a:rPr lang="es-ES" dirty="0" smtClean="0">
                <a:latin typeface="+mn-lt"/>
              </a:rPr>
              <a:t>¿Y EL TABAQUISMO PASIVO?</a:t>
            </a:r>
            <a:endParaRPr lang="es-ES" dirty="0">
              <a:latin typeface="+mn-lt"/>
            </a:endParaRPr>
          </a:p>
        </p:txBody>
      </p:sp>
      <p:sp>
        <p:nvSpPr>
          <p:cNvPr id="4" name="CuadroTexto 3"/>
          <p:cNvSpPr txBox="1"/>
          <p:nvPr/>
        </p:nvSpPr>
        <p:spPr>
          <a:xfrm>
            <a:off x="838200" y="2091859"/>
            <a:ext cx="10373139" cy="1569660"/>
          </a:xfrm>
          <a:prstGeom prst="rect">
            <a:avLst/>
          </a:prstGeom>
          <a:solidFill>
            <a:schemeClr val="accent6">
              <a:lumMod val="40000"/>
              <a:lumOff val="60000"/>
            </a:schemeClr>
          </a:solidFill>
        </p:spPr>
        <p:txBody>
          <a:bodyPr wrap="square" rtlCol="0">
            <a:spAutoFit/>
          </a:bodyPr>
          <a:lstStyle/>
          <a:p>
            <a:pPr algn="ctr"/>
            <a:r>
              <a:rPr lang="es-ES" sz="2400" dirty="0" smtClean="0"/>
              <a:t>“Fumador pasivo es aquella persona que, peses a no ser fumadora, </a:t>
            </a:r>
            <a:r>
              <a:rPr lang="es-ES" sz="2400" dirty="0" smtClean="0">
                <a:solidFill>
                  <a:srgbClr val="FF0000"/>
                </a:solidFill>
              </a:rPr>
              <a:t>aspira el humo del tabaco</a:t>
            </a:r>
            <a:r>
              <a:rPr lang="es-ES" sz="2400" dirty="0" smtClean="0"/>
              <a:t>. Este humo se considera – corriente secundaria – y contiene hasta tres veces </a:t>
            </a:r>
            <a:r>
              <a:rPr lang="es-ES" sz="2400" u="sng" dirty="0" smtClean="0"/>
              <a:t>más nicotina </a:t>
            </a:r>
            <a:r>
              <a:rPr lang="es-ES" sz="2400" dirty="0" smtClean="0"/>
              <a:t>y </a:t>
            </a:r>
            <a:r>
              <a:rPr lang="es-ES" sz="2400" u="sng" dirty="0" smtClean="0"/>
              <a:t>alquitrán</a:t>
            </a:r>
            <a:r>
              <a:rPr lang="es-ES" sz="2400" dirty="0" smtClean="0"/>
              <a:t> que la corriente principal, con unas cinco veces </a:t>
            </a:r>
            <a:r>
              <a:rPr lang="es-ES" sz="2400" u="sng" dirty="0" smtClean="0"/>
              <a:t>más de monóxido de carbono</a:t>
            </a:r>
            <a:r>
              <a:rPr lang="es-ES" sz="2400" dirty="0" smtClean="0"/>
              <a:t>”</a:t>
            </a:r>
            <a:endParaRPr lang="es-ES" sz="2400" dirty="0"/>
          </a:p>
        </p:txBody>
      </p:sp>
      <p:sp>
        <p:nvSpPr>
          <p:cNvPr id="5" name="CuadroTexto 4"/>
          <p:cNvSpPr txBox="1"/>
          <p:nvPr/>
        </p:nvSpPr>
        <p:spPr>
          <a:xfrm>
            <a:off x="3485322" y="4884326"/>
            <a:ext cx="8971722" cy="584775"/>
          </a:xfrm>
          <a:prstGeom prst="rect">
            <a:avLst/>
          </a:prstGeom>
          <a:noFill/>
        </p:spPr>
        <p:txBody>
          <a:bodyPr wrap="square" rtlCol="0">
            <a:spAutoFit/>
          </a:bodyPr>
          <a:lstStyle/>
          <a:p>
            <a:r>
              <a:rPr lang="es-ES" sz="3200" b="1" dirty="0">
                <a:solidFill>
                  <a:srgbClr val="FF0000"/>
                </a:solidFill>
              </a:rPr>
              <a:t>¡</a:t>
            </a:r>
            <a:r>
              <a:rPr lang="es-ES" sz="3200" b="1" u="sng" dirty="0" smtClean="0">
                <a:solidFill>
                  <a:srgbClr val="FF0000"/>
                </a:solidFill>
              </a:rPr>
              <a:t>IGUALMENTE PERJUDICIAL</a:t>
            </a:r>
            <a:r>
              <a:rPr lang="es-ES" sz="3200" b="1" dirty="0" smtClean="0">
                <a:solidFill>
                  <a:srgbClr val="FF0000"/>
                </a:solidFill>
              </a:rPr>
              <a:t>!</a:t>
            </a:r>
            <a:endParaRPr lang="es-ES" sz="3200" b="1" dirty="0">
              <a:solidFill>
                <a:srgbClr val="FF0000"/>
              </a:solidFill>
            </a:endParaRPr>
          </a:p>
        </p:txBody>
      </p:sp>
      <p:pic>
        <p:nvPicPr>
          <p:cNvPr id="6" name="Imagen 5"/>
          <p:cNvPicPr>
            <a:picLocks noChangeAspect="1"/>
          </p:cNvPicPr>
          <p:nvPr/>
        </p:nvPicPr>
        <p:blipFill>
          <a:blip r:embed="rId2"/>
          <a:stretch>
            <a:fillRect/>
          </a:stretch>
        </p:blipFill>
        <p:spPr>
          <a:xfrm>
            <a:off x="8628390" y="4062690"/>
            <a:ext cx="2582949" cy="2590800"/>
          </a:xfrm>
          <a:prstGeom prst="rect">
            <a:avLst/>
          </a:prstGeom>
          <a:ln>
            <a:noFill/>
          </a:ln>
          <a:effectLst>
            <a:softEdge rad="112500"/>
          </a:effectLst>
        </p:spPr>
      </p:pic>
      <p:sp>
        <p:nvSpPr>
          <p:cNvPr id="8"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pic>
        <p:nvPicPr>
          <p:cNvPr id="10" name="Imagen 9"/>
          <p:cNvPicPr>
            <a:picLocks noChangeAspect="1"/>
          </p:cNvPicPr>
          <p:nvPr/>
        </p:nvPicPr>
        <p:blipFill rotWithShape="1">
          <a:blip r:embed="rId3"/>
          <a:srcRect l="4194" t="2682"/>
          <a:stretch/>
        </p:blipFill>
        <p:spPr>
          <a:xfrm>
            <a:off x="930965" y="4136477"/>
            <a:ext cx="2043226" cy="2099494"/>
          </a:xfrm>
          <a:prstGeom prst="rect">
            <a:avLst/>
          </a:prstGeom>
          <a:ln>
            <a:noFill/>
          </a:ln>
          <a:effectLst>
            <a:softEdge rad="112500"/>
          </a:effectLst>
        </p:spPr>
      </p:pic>
      <p:sp>
        <p:nvSpPr>
          <p:cNvPr id="12" name="CuadroTexto 11"/>
          <p:cNvSpPr txBox="1"/>
          <p:nvPr/>
        </p:nvSpPr>
        <p:spPr>
          <a:xfrm>
            <a:off x="0" y="6230168"/>
            <a:ext cx="4187687" cy="646331"/>
          </a:xfrm>
          <a:prstGeom prst="rect">
            <a:avLst/>
          </a:prstGeom>
          <a:noFill/>
        </p:spPr>
        <p:txBody>
          <a:bodyPr wrap="square" rtlCol="0">
            <a:spAutoFit/>
          </a:bodyPr>
          <a:lstStyle/>
          <a:p>
            <a:pPr algn="ctr"/>
            <a:r>
              <a:rPr lang="es-ES" b="1" dirty="0" smtClean="0"/>
              <a:t>LOS NIÑOS </a:t>
            </a:r>
            <a:r>
              <a:rPr lang="es-ES" dirty="0" smtClean="0"/>
              <a:t>SON LOS PRINCIPALES AFECTADOS POR EL TABAQUISMO PASIVO</a:t>
            </a:r>
            <a:endParaRPr lang="es-ES" dirty="0"/>
          </a:p>
        </p:txBody>
      </p:sp>
    </p:spTree>
    <p:extLst>
      <p:ext uri="{BB962C8B-B14F-4D97-AF65-F5344CB8AC3E}">
        <p14:creationId xmlns:p14="http://schemas.microsoft.com/office/powerpoint/2010/main" xmlns="" val="2581766835"/>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Nicotina"/>
          <p:cNvSpPr txBox="1"/>
          <p:nvPr/>
        </p:nvSpPr>
        <p:spPr>
          <a:xfrm>
            <a:off x="8553690" y="1400210"/>
            <a:ext cx="962764" cy="374461"/>
          </a:xfrm>
          <a:prstGeom prst="rect">
            <a:avLst/>
          </a:prstGeom>
          <a:ln w="25400">
            <a:solidFill>
              <a:srgbClr val="747676"/>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4200"/>
            </a:lvl1pPr>
          </a:lstStyle>
          <a:p>
            <a:r>
              <a:rPr sz="2100"/>
              <a:t>Nicotina</a:t>
            </a:r>
          </a:p>
        </p:txBody>
      </p:sp>
      <p:sp>
        <p:nvSpPr>
          <p:cNvPr id="215" name="ADICCIÓN"/>
          <p:cNvSpPr txBox="1"/>
          <p:nvPr/>
        </p:nvSpPr>
        <p:spPr>
          <a:xfrm>
            <a:off x="10161635" y="4568503"/>
            <a:ext cx="1878719" cy="5899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5200"/>
            </a:lvl1pPr>
          </a:lstStyle>
          <a:p>
            <a:r>
              <a:rPr sz="3500" dirty="0">
                <a:solidFill>
                  <a:srgbClr val="FF0000"/>
                </a:solidFill>
              </a:rPr>
              <a:t>ADICCIÓN</a:t>
            </a:r>
          </a:p>
        </p:txBody>
      </p:sp>
      <p:sp>
        <p:nvSpPr>
          <p:cNvPr id="217" name="Línea"/>
          <p:cNvSpPr/>
          <p:nvPr/>
        </p:nvSpPr>
        <p:spPr>
          <a:xfrm>
            <a:off x="9371609" y="1962361"/>
            <a:ext cx="926796" cy="310287"/>
          </a:xfrm>
          <a:prstGeom prst="line">
            <a:avLst/>
          </a:prstGeom>
          <a:ln w="88900">
            <a:solidFill>
              <a:srgbClr val="747676"/>
            </a:solidFill>
            <a:miter lim="400000"/>
            <a:tailEnd type="triangle"/>
          </a:ln>
        </p:spPr>
        <p:txBody>
          <a:bodyPr lIns="25400" tIns="25400" rIns="25400" bIns="25400" anchor="ctr"/>
          <a:lstStyle/>
          <a:p>
            <a:endParaRPr sz="900"/>
          </a:p>
        </p:txBody>
      </p:sp>
      <p:sp>
        <p:nvSpPr>
          <p:cNvPr id="218" name="El Cigarrillo Electrónico también puede contener NICOTINA y otros productos químicos irritantes y perjudiciales para la salud."/>
          <p:cNvSpPr txBox="1"/>
          <p:nvPr/>
        </p:nvSpPr>
        <p:spPr>
          <a:xfrm>
            <a:off x="1022810" y="1969500"/>
            <a:ext cx="8493643" cy="9081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a:lnSpc>
                <a:spcPct val="120000"/>
              </a:lnSpc>
              <a:defRPr sz="4500"/>
            </a:pPr>
            <a:r>
              <a:rPr sz="2400" dirty="0"/>
              <a:t>El </a:t>
            </a:r>
            <a:r>
              <a:rPr sz="2400" dirty="0" err="1">
                <a:solidFill>
                  <a:srgbClr val="FF0000"/>
                </a:solidFill>
              </a:rPr>
              <a:t>Cigarrillo</a:t>
            </a:r>
            <a:r>
              <a:rPr sz="2400" dirty="0">
                <a:solidFill>
                  <a:srgbClr val="FF0000"/>
                </a:solidFill>
              </a:rPr>
              <a:t> </a:t>
            </a:r>
            <a:r>
              <a:rPr sz="2400" dirty="0" err="1">
                <a:solidFill>
                  <a:srgbClr val="FF0000"/>
                </a:solidFill>
              </a:rPr>
              <a:t>Electrónico</a:t>
            </a:r>
            <a:r>
              <a:rPr sz="2400" dirty="0">
                <a:solidFill>
                  <a:srgbClr val="FF0000"/>
                </a:solidFill>
              </a:rPr>
              <a:t> </a:t>
            </a:r>
            <a:r>
              <a:rPr sz="2400" dirty="0" err="1"/>
              <a:t>también</a:t>
            </a:r>
            <a:r>
              <a:rPr sz="2400" dirty="0"/>
              <a:t> </a:t>
            </a:r>
            <a:r>
              <a:rPr sz="2400" dirty="0" err="1"/>
              <a:t>puede</a:t>
            </a:r>
            <a:r>
              <a:rPr sz="2400" dirty="0"/>
              <a:t> </a:t>
            </a:r>
            <a:r>
              <a:rPr sz="2400" dirty="0" err="1"/>
              <a:t>contener</a:t>
            </a:r>
            <a:r>
              <a:rPr sz="2400" dirty="0"/>
              <a:t> </a:t>
            </a:r>
            <a:r>
              <a:rPr sz="2400" dirty="0">
                <a:solidFill>
                  <a:srgbClr val="FF0000"/>
                </a:solidFill>
              </a:rPr>
              <a:t>NICOTINA</a:t>
            </a:r>
            <a:r>
              <a:rPr sz="2400" dirty="0"/>
              <a:t> y </a:t>
            </a:r>
            <a:r>
              <a:rPr sz="2400" dirty="0" err="1"/>
              <a:t>otros</a:t>
            </a:r>
            <a:r>
              <a:rPr sz="2400" dirty="0"/>
              <a:t> </a:t>
            </a:r>
            <a:r>
              <a:rPr sz="2400" dirty="0" err="1"/>
              <a:t>productos</a:t>
            </a:r>
            <a:r>
              <a:rPr sz="2400" dirty="0"/>
              <a:t> </a:t>
            </a:r>
            <a:r>
              <a:rPr sz="2400" dirty="0" err="1"/>
              <a:t>químicos</a:t>
            </a:r>
            <a:r>
              <a:rPr sz="2400" dirty="0"/>
              <a:t> </a:t>
            </a:r>
            <a:r>
              <a:rPr sz="2400" dirty="0" err="1"/>
              <a:t>irritantes</a:t>
            </a:r>
            <a:r>
              <a:rPr sz="2400" dirty="0"/>
              <a:t> y </a:t>
            </a:r>
            <a:r>
              <a:rPr sz="2400" dirty="0" err="1"/>
              <a:t>perjudiciales</a:t>
            </a:r>
            <a:r>
              <a:rPr sz="2400" dirty="0"/>
              <a:t> para la </a:t>
            </a:r>
            <a:r>
              <a:rPr sz="2400" dirty="0" err="1"/>
              <a:t>salud</a:t>
            </a:r>
            <a:r>
              <a:rPr sz="2400" dirty="0"/>
              <a:t>.</a:t>
            </a:r>
          </a:p>
        </p:txBody>
      </p:sp>
      <p:pic>
        <p:nvPicPr>
          <p:cNvPr id="3" name="Imagen 2"/>
          <p:cNvPicPr>
            <a:picLocks noChangeAspect="1"/>
          </p:cNvPicPr>
          <p:nvPr/>
        </p:nvPicPr>
        <p:blipFill>
          <a:blip r:embed="rId2"/>
          <a:stretch>
            <a:fillRect/>
          </a:stretch>
        </p:blipFill>
        <p:spPr>
          <a:xfrm>
            <a:off x="9835007" y="2270069"/>
            <a:ext cx="2356993" cy="2298434"/>
          </a:xfrm>
          <a:prstGeom prst="rect">
            <a:avLst/>
          </a:prstGeom>
        </p:spPr>
      </p:pic>
      <p:pic>
        <p:nvPicPr>
          <p:cNvPr id="4" name="Imagen 3"/>
          <p:cNvPicPr>
            <a:picLocks noChangeAspect="1"/>
          </p:cNvPicPr>
          <p:nvPr/>
        </p:nvPicPr>
        <p:blipFill>
          <a:blip r:embed="rId3"/>
          <a:stretch>
            <a:fillRect/>
          </a:stretch>
        </p:blipFill>
        <p:spPr>
          <a:xfrm>
            <a:off x="1002801" y="3513998"/>
            <a:ext cx="3171825" cy="3148013"/>
          </a:xfrm>
          <a:prstGeom prst="rect">
            <a:avLst/>
          </a:prstGeom>
          <a:ln>
            <a:noFill/>
          </a:ln>
          <a:effectLst>
            <a:softEdge rad="112500"/>
          </a:effectLst>
        </p:spPr>
      </p:pic>
      <p:sp>
        <p:nvSpPr>
          <p:cNvPr id="5" name="Título 4"/>
          <p:cNvSpPr>
            <a:spLocks noGrp="1"/>
          </p:cNvSpPr>
          <p:nvPr>
            <p:ph type="title"/>
          </p:nvPr>
        </p:nvSpPr>
        <p:spPr/>
        <p:txBody>
          <a:bodyPr/>
          <a:lstStyle/>
          <a:p>
            <a:r>
              <a:rPr lang="es-ES" dirty="0" smtClean="0">
                <a:latin typeface="+mn-lt"/>
              </a:rPr>
              <a:t>OTRAS FORMAS DE CONSUMO</a:t>
            </a:r>
            <a:endParaRPr lang="es-ES" dirty="0">
              <a:latin typeface="+mn-lt"/>
            </a:endParaRPr>
          </a:p>
        </p:txBody>
      </p:sp>
      <p:pic>
        <p:nvPicPr>
          <p:cNvPr id="11" name="Imagen 10"/>
          <p:cNvPicPr>
            <a:picLocks noChangeAspect="1"/>
          </p:cNvPicPr>
          <p:nvPr/>
        </p:nvPicPr>
        <p:blipFill>
          <a:blip r:embed="rId4"/>
          <a:stretch>
            <a:fillRect/>
          </a:stretch>
        </p:blipFill>
        <p:spPr>
          <a:xfrm>
            <a:off x="5620060" y="3533049"/>
            <a:ext cx="3138488" cy="3109913"/>
          </a:xfrm>
          <a:prstGeom prst="rect">
            <a:avLst/>
          </a:prstGeom>
          <a:ln>
            <a:noFill/>
          </a:ln>
          <a:effectLst>
            <a:softEdge rad="112500"/>
          </a:effectLst>
        </p:spPr>
      </p:pic>
    </p:spTree>
    <p:extLst>
      <p:ext uri="{BB962C8B-B14F-4D97-AF65-F5344CB8AC3E}">
        <p14:creationId xmlns:p14="http://schemas.microsoft.com/office/powerpoint/2010/main" xmlns="" val="3974184352"/>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5" fill="hold" grpId="0" nodeType="clickEffect">
                                  <p:stCondLst>
                                    <p:cond delay="0"/>
                                  </p:stCondLst>
                                  <p:iterate>
                                    <p:tmAbs val="0"/>
                                  </p:iterate>
                                  <p:childTnLst>
                                    <p:set>
                                      <p:cBhvr>
                                        <p:cTn id="10" fill="hold"/>
                                        <p:tgtEl>
                                          <p:spTgt spid="217"/>
                                        </p:tgtEl>
                                        <p:attrNameLst>
                                          <p:attrName>style.visibility</p:attrName>
                                        </p:attrNameLst>
                                      </p:cBhvr>
                                      <p:to>
                                        <p:strVal val="visible"/>
                                      </p:to>
                                    </p:set>
                                    <p:animEffect transition="in" filter="blinds(vertical)">
                                      <p:cBhvr>
                                        <p:cTn id="11" dur="1000"/>
                                        <p:tgtEl>
                                          <p:spTgt spid="21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iterate>
                                    <p:tmAbs val="0"/>
                                  </p:iterate>
                                  <p:childTnLst>
                                    <p:set>
                                      <p:cBhvr>
                                        <p:cTn id="15" fill="hold"/>
                                        <p:tgtEl>
                                          <p:spTgt spid="215"/>
                                        </p:tgtEl>
                                        <p:attrNameLst>
                                          <p:attrName>style.visibility</p:attrName>
                                        </p:attrNameLst>
                                      </p:cBhvr>
                                      <p:to>
                                        <p:strVal val="visible"/>
                                      </p:to>
                                    </p:set>
                                    <p:animEffect transition="in" filter="wipe(left)">
                                      <p:cBhvr>
                                        <p:cTn id="16" dur="1000"/>
                                        <p:tgtEl>
                                          <p:spTgt spid="21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iterate>
                                    <p:tmAbs val="0"/>
                                  </p:iterate>
                                  <p:childTnLst>
                                    <p:set>
                                      <p:cBhvr>
                                        <p:cTn id="20" fill="hold"/>
                                        <p:tgtEl>
                                          <p:spTgt spid="218"/>
                                        </p:tgtEl>
                                        <p:attrNameLst>
                                          <p:attrName>style.visibility</p:attrName>
                                        </p:attrNameLst>
                                      </p:cBhvr>
                                      <p:to>
                                        <p:strVal val="visible"/>
                                      </p:to>
                                    </p:set>
                                    <p:anim calcmode="lin" valueType="num">
                                      <p:cBhvr>
                                        <p:cTn id="21" dur="1000" fill="hold"/>
                                        <p:tgtEl>
                                          <p:spTgt spid="218"/>
                                        </p:tgtEl>
                                        <p:attrNameLst>
                                          <p:attrName>ppt_x</p:attrName>
                                        </p:attrNameLst>
                                      </p:cBhvr>
                                      <p:tavLst>
                                        <p:tav tm="0">
                                          <p:val>
                                            <p:strVal val="0-#ppt_w/2"/>
                                          </p:val>
                                        </p:tav>
                                        <p:tav tm="100000">
                                          <p:val>
                                            <p:strVal val="#ppt_x"/>
                                          </p:val>
                                        </p:tav>
                                      </p:tavLst>
                                    </p:anim>
                                    <p:anim calcmode="lin" valueType="num">
                                      <p:cBhvr>
                                        <p:cTn id="22" dur="1000" fill="hold"/>
                                        <p:tgtEl>
                                          <p:spTgt spid="2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 grpId="0" animBg="1" advAuto="0"/>
      <p:bldP spid="215" grpId="0" animBg="1" advAuto="0"/>
      <p:bldP spid="217" grpId="0" animBg="1" advAuto="0"/>
      <p:bldP spid="218" grpId="0"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VAPOR: agua en fase gaseosa, que se forma cuando el agua hierve o se evapora"/>
          <p:cNvSpPr txBox="1"/>
          <p:nvPr/>
        </p:nvSpPr>
        <p:spPr>
          <a:xfrm>
            <a:off x="712058" y="2222264"/>
            <a:ext cx="3050148" cy="17132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p>
            <a:pPr>
              <a:lnSpc>
                <a:spcPct val="120000"/>
              </a:lnSpc>
              <a:defRPr sz="4500"/>
            </a:pPr>
            <a:r>
              <a:rPr sz="2250" dirty="0" smtClean="0">
                <a:solidFill>
                  <a:srgbClr val="FF0000"/>
                </a:solidFill>
              </a:rPr>
              <a:t>VAPOR: </a:t>
            </a:r>
            <a:r>
              <a:rPr sz="2250" dirty="0" err="1" smtClean="0"/>
              <a:t>agua</a:t>
            </a:r>
            <a:r>
              <a:rPr sz="2250" dirty="0" smtClean="0"/>
              <a:t> </a:t>
            </a:r>
            <a:r>
              <a:rPr sz="2250" dirty="0" err="1" smtClean="0"/>
              <a:t>en</a:t>
            </a:r>
            <a:r>
              <a:rPr sz="2250" dirty="0" smtClean="0"/>
              <a:t> </a:t>
            </a:r>
            <a:r>
              <a:rPr sz="2250" dirty="0" err="1" smtClean="0"/>
              <a:t>fase</a:t>
            </a:r>
            <a:r>
              <a:rPr sz="2250" dirty="0" smtClean="0"/>
              <a:t> </a:t>
            </a:r>
            <a:r>
              <a:rPr sz="2250" dirty="0" err="1" smtClean="0"/>
              <a:t>gaseosa</a:t>
            </a:r>
            <a:r>
              <a:rPr sz="2250" dirty="0" smtClean="0"/>
              <a:t>, que se forma </a:t>
            </a:r>
            <a:r>
              <a:rPr sz="2250" dirty="0" err="1" smtClean="0"/>
              <a:t>cuando</a:t>
            </a:r>
            <a:r>
              <a:rPr sz="2250" dirty="0" smtClean="0"/>
              <a:t> el </a:t>
            </a:r>
            <a:r>
              <a:rPr sz="2250" dirty="0" err="1" smtClean="0"/>
              <a:t>agua</a:t>
            </a:r>
            <a:r>
              <a:rPr sz="2250" dirty="0" smtClean="0"/>
              <a:t> </a:t>
            </a:r>
            <a:r>
              <a:rPr sz="2250" dirty="0" err="1" smtClean="0"/>
              <a:t>hierve</a:t>
            </a:r>
            <a:r>
              <a:rPr sz="2250" dirty="0" smtClean="0"/>
              <a:t> o se </a:t>
            </a:r>
            <a:r>
              <a:rPr sz="2250" dirty="0" err="1" smtClean="0"/>
              <a:t>evapora</a:t>
            </a:r>
            <a:endParaRPr sz="2250" dirty="0"/>
          </a:p>
        </p:txBody>
      </p:sp>
      <p:sp>
        <p:nvSpPr>
          <p:cNvPr id="236" name="AEROSOL: coloide de partículas sólidas o líquidas suspendidas en un gas"/>
          <p:cNvSpPr txBox="1"/>
          <p:nvPr/>
        </p:nvSpPr>
        <p:spPr>
          <a:xfrm>
            <a:off x="4570926" y="2549245"/>
            <a:ext cx="3050148" cy="17132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p>
            <a:pPr>
              <a:lnSpc>
                <a:spcPct val="120000"/>
              </a:lnSpc>
              <a:defRPr sz="4500"/>
            </a:pPr>
            <a:r>
              <a:rPr sz="2250" dirty="0">
                <a:solidFill>
                  <a:srgbClr val="FF0000"/>
                </a:solidFill>
              </a:rPr>
              <a:t>AEROSOL</a:t>
            </a:r>
            <a:r>
              <a:rPr sz="2250" dirty="0">
                <a:solidFill>
                  <a:srgbClr val="D2593D"/>
                </a:solidFill>
              </a:rPr>
              <a:t>: </a:t>
            </a:r>
            <a:r>
              <a:rPr sz="2250" dirty="0" err="1"/>
              <a:t>coloide</a:t>
            </a:r>
            <a:r>
              <a:rPr sz="2250" dirty="0"/>
              <a:t> de </a:t>
            </a:r>
            <a:r>
              <a:rPr sz="2250" dirty="0" err="1"/>
              <a:t>partículas</a:t>
            </a:r>
            <a:r>
              <a:rPr sz="2250" dirty="0"/>
              <a:t> </a:t>
            </a:r>
            <a:r>
              <a:rPr sz="2250" dirty="0" err="1"/>
              <a:t>sólidas</a:t>
            </a:r>
            <a:r>
              <a:rPr sz="2250" dirty="0"/>
              <a:t> o </a:t>
            </a:r>
            <a:r>
              <a:rPr sz="2250" dirty="0" err="1"/>
              <a:t>líquidas</a:t>
            </a:r>
            <a:r>
              <a:rPr sz="2250" dirty="0"/>
              <a:t> </a:t>
            </a:r>
            <a:r>
              <a:rPr sz="2250" dirty="0" err="1"/>
              <a:t>suspendidas</a:t>
            </a:r>
            <a:r>
              <a:rPr sz="2250" dirty="0"/>
              <a:t> </a:t>
            </a:r>
            <a:r>
              <a:rPr sz="2250" dirty="0" err="1"/>
              <a:t>en</a:t>
            </a:r>
            <a:r>
              <a:rPr sz="2250" dirty="0"/>
              <a:t> un gas</a:t>
            </a:r>
          </a:p>
        </p:txBody>
      </p:sp>
      <p:sp>
        <p:nvSpPr>
          <p:cNvPr id="240" name="En el humo o vapor de los cigarrillos electrónico se detectan sustancias dañinas para la salud. Aunque en algunos casos sea en menor cantidad, eso no significa que se reduzca el daño para la salud."/>
          <p:cNvSpPr txBox="1"/>
          <p:nvPr/>
        </p:nvSpPr>
        <p:spPr>
          <a:xfrm>
            <a:off x="712058" y="5588757"/>
            <a:ext cx="10767884" cy="851515"/>
          </a:xfrm>
          <a:prstGeom prst="rect">
            <a:avLst/>
          </a:prstGeom>
          <a:solidFill>
            <a:schemeClr val="accent6">
              <a:lumMod val="40000"/>
              <a:lumOff val="60000"/>
            </a:schemeClr>
          </a:solidFill>
          <a:ln w="12700">
            <a:solidFill>
              <a:schemeClr val="accent6">
                <a:lumMod val="50000"/>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a:lnSpc>
                <a:spcPct val="130000"/>
              </a:lnSpc>
              <a:spcBef>
                <a:spcPts val="2250"/>
              </a:spcBef>
              <a:defRPr sz="4000" b="0"/>
            </a:pPr>
            <a:r>
              <a:rPr sz="2000" dirty="0" err="1"/>
              <a:t>En</a:t>
            </a:r>
            <a:r>
              <a:rPr sz="2000" dirty="0"/>
              <a:t> el </a:t>
            </a:r>
            <a:r>
              <a:rPr sz="2000" dirty="0" err="1" smtClean="0"/>
              <a:t>humo</a:t>
            </a:r>
            <a:r>
              <a:rPr lang="es-ES" sz="2000" dirty="0" smtClean="0"/>
              <a:t> </a:t>
            </a:r>
            <a:r>
              <a:rPr sz="2000" dirty="0" smtClean="0"/>
              <a:t>de </a:t>
            </a:r>
            <a:r>
              <a:rPr sz="2000" dirty="0" err="1"/>
              <a:t>los</a:t>
            </a:r>
            <a:r>
              <a:rPr sz="2000" dirty="0"/>
              <a:t> </a:t>
            </a:r>
            <a:r>
              <a:rPr sz="2000" dirty="0" err="1"/>
              <a:t>cigarrillos</a:t>
            </a:r>
            <a:r>
              <a:rPr sz="2000" dirty="0"/>
              <a:t> </a:t>
            </a:r>
            <a:r>
              <a:rPr sz="2000" dirty="0" err="1"/>
              <a:t>electrónico</a:t>
            </a:r>
            <a:r>
              <a:rPr sz="2000" dirty="0"/>
              <a:t> se </a:t>
            </a:r>
            <a:r>
              <a:rPr sz="2000" dirty="0" err="1"/>
              <a:t>detectan</a:t>
            </a:r>
            <a:r>
              <a:rPr sz="2000" dirty="0"/>
              <a:t> </a:t>
            </a:r>
            <a:r>
              <a:rPr sz="2000" dirty="0" err="1">
                <a:solidFill>
                  <a:srgbClr val="FF0000"/>
                </a:solidFill>
              </a:rPr>
              <a:t>sustancias</a:t>
            </a:r>
            <a:r>
              <a:rPr sz="2000" dirty="0">
                <a:solidFill>
                  <a:srgbClr val="FF0000"/>
                </a:solidFill>
              </a:rPr>
              <a:t> </a:t>
            </a:r>
            <a:r>
              <a:rPr sz="2000" dirty="0" err="1">
                <a:solidFill>
                  <a:srgbClr val="FF0000"/>
                </a:solidFill>
              </a:rPr>
              <a:t>dañinas</a:t>
            </a:r>
            <a:r>
              <a:rPr sz="2000" dirty="0">
                <a:solidFill>
                  <a:srgbClr val="FF0000"/>
                </a:solidFill>
              </a:rPr>
              <a:t> para la </a:t>
            </a:r>
            <a:r>
              <a:rPr sz="2000" dirty="0" err="1">
                <a:solidFill>
                  <a:srgbClr val="FF0000"/>
                </a:solidFill>
              </a:rPr>
              <a:t>salud</a:t>
            </a:r>
            <a:r>
              <a:rPr sz="2000" dirty="0"/>
              <a:t>.</a:t>
            </a:r>
            <a:br>
              <a:rPr sz="2000" dirty="0"/>
            </a:br>
            <a:r>
              <a:rPr sz="2000" dirty="0" err="1"/>
              <a:t>Aunque</a:t>
            </a:r>
            <a:r>
              <a:rPr sz="2000" dirty="0"/>
              <a:t> </a:t>
            </a:r>
            <a:r>
              <a:rPr sz="2000" dirty="0" err="1"/>
              <a:t>en</a:t>
            </a:r>
            <a:r>
              <a:rPr sz="2000" dirty="0"/>
              <a:t> </a:t>
            </a:r>
            <a:r>
              <a:rPr sz="2000" dirty="0" err="1"/>
              <a:t>algunos</a:t>
            </a:r>
            <a:r>
              <a:rPr sz="2000" dirty="0"/>
              <a:t> </a:t>
            </a:r>
            <a:r>
              <a:rPr sz="2000" dirty="0" err="1"/>
              <a:t>casos</a:t>
            </a:r>
            <a:r>
              <a:rPr sz="2000" dirty="0"/>
              <a:t> sea </a:t>
            </a:r>
            <a:r>
              <a:rPr sz="2000" dirty="0" err="1"/>
              <a:t>en</a:t>
            </a:r>
            <a:r>
              <a:rPr sz="2000" dirty="0"/>
              <a:t> </a:t>
            </a:r>
            <a:r>
              <a:rPr sz="2000" dirty="0" err="1"/>
              <a:t>menor</a:t>
            </a:r>
            <a:r>
              <a:rPr sz="2000" dirty="0"/>
              <a:t> </a:t>
            </a:r>
            <a:r>
              <a:rPr sz="2000" dirty="0" err="1"/>
              <a:t>cantidad</a:t>
            </a:r>
            <a:r>
              <a:rPr sz="2000" dirty="0"/>
              <a:t>, </a:t>
            </a:r>
            <a:r>
              <a:rPr sz="2000" dirty="0" err="1"/>
              <a:t>eso</a:t>
            </a:r>
            <a:r>
              <a:rPr sz="2000" dirty="0"/>
              <a:t> no </a:t>
            </a:r>
            <a:r>
              <a:rPr sz="2000" dirty="0" err="1"/>
              <a:t>significa</a:t>
            </a:r>
            <a:r>
              <a:rPr sz="2000" dirty="0"/>
              <a:t> que se </a:t>
            </a:r>
            <a:r>
              <a:rPr sz="2000" dirty="0" err="1"/>
              <a:t>reduzca</a:t>
            </a:r>
            <a:r>
              <a:rPr sz="2000" dirty="0"/>
              <a:t> el </a:t>
            </a:r>
            <a:r>
              <a:rPr sz="2000" dirty="0" err="1"/>
              <a:t>daño</a:t>
            </a:r>
            <a:r>
              <a:rPr sz="2000" dirty="0"/>
              <a:t> para la </a:t>
            </a:r>
            <a:r>
              <a:rPr sz="2000" dirty="0" err="1"/>
              <a:t>salud</a:t>
            </a:r>
            <a:r>
              <a:rPr sz="2000" dirty="0"/>
              <a:t>. </a:t>
            </a:r>
          </a:p>
        </p:txBody>
      </p:sp>
      <p:pic>
        <p:nvPicPr>
          <p:cNvPr id="2" name="Imagen 1"/>
          <p:cNvPicPr>
            <a:picLocks noChangeAspect="1"/>
          </p:cNvPicPr>
          <p:nvPr/>
        </p:nvPicPr>
        <p:blipFill>
          <a:blip r:embed="rId2"/>
          <a:stretch>
            <a:fillRect/>
          </a:stretch>
        </p:blipFill>
        <p:spPr>
          <a:xfrm>
            <a:off x="7983335" y="1624509"/>
            <a:ext cx="3587405" cy="3581986"/>
          </a:xfrm>
          <a:prstGeom prst="rect">
            <a:avLst/>
          </a:prstGeom>
          <a:ln>
            <a:noFill/>
          </a:ln>
          <a:effectLst>
            <a:softEdge rad="112500"/>
          </a:effectLst>
        </p:spPr>
      </p:pic>
      <p:sp>
        <p:nvSpPr>
          <p:cNvPr id="3" name="Título 2"/>
          <p:cNvSpPr>
            <a:spLocks noGrp="1"/>
          </p:cNvSpPr>
          <p:nvPr>
            <p:ph type="title"/>
          </p:nvPr>
        </p:nvSpPr>
        <p:spPr>
          <a:xfrm>
            <a:off x="838200" y="325369"/>
            <a:ext cx="10515600" cy="1325563"/>
          </a:xfrm>
        </p:spPr>
        <p:txBody>
          <a:bodyPr/>
          <a:lstStyle/>
          <a:p>
            <a:r>
              <a:rPr lang="es-ES" dirty="0" smtClean="0">
                <a:latin typeface="+mn-lt"/>
              </a:rPr>
              <a:t>CIGARILLOS ELECTRÓNICOS</a:t>
            </a:r>
            <a:endParaRPr lang="es-ES" dirty="0">
              <a:latin typeface="+mn-lt"/>
            </a:endParaRPr>
          </a:p>
        </p:txBody>
      </p:sp>
      <p:sp>
        <p:nvSpPr>
          <p:cNvPr id="4" name="CuadroTexto 3"/>
          <p:cNvSpPr txBox="1"/>
          <p:nvPr/>
        </p:nvSpPr>
        <p:spPr>
          <a:xfrm>
            <a:off x="1038181" y="4737676"/>
            <a:ext cx="2826245" cy="369332"/>
          </a:xfrm>
          <a:prstGeom prst="rect">
            <a:avLst/>
          </a:prstGeom>
          <a:noFill/>
        </p:spPr>
        <p:txBody>
          <a:bodyPr wrap="square" rtlCol="0">
            <a:spAutoFit/>
          </a:bodyPr>
          <a:lstStyle/>
          <a:p>
            <a:r>
              <a:rPr lang="es-ES" b="1" dirty="0" smtClean="0"/>
              <a:t>NO PRODUCE </a:t>
            </a:r>
            <a:r>
              <a:rPr lang="es-ES" b="1" u="sng" dirty="0" smtClean="0"/>
              <a:t>VAPOR</a:t>
            </a:r>
            <a:endParaRPr lang="es-ES" b="1" u="sng" dirty="0"/>
          </a:p>
        </p:txBody>
      </p:sp>
      <p:sp>
        <p:nvSpPr>
          <p:cNvPr id="5" name="Flecha abajo 4"/>
          <p:cNvSpPr/>
          <p:nvPr/>
        </p:nvSpPr>
        <p:spPr>
          <a:xfrm>
            <a:off x="1829555" y="4112395"/>
            <a:ext cx="407577" cy="489204"/>
          </a:xfrm>
          <a:prstGeom prst="downArrow">
            <a:avLst/>
          </a:prstGeom>
          <a:solidFill>
            <a:schemeClr val="accent6">
              <a:lumMod val="5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Flecha curvada hacia abajo 5"/>
          <p:cNvSpPr/>
          <p:nvPr/>
        </p:nvSpPr>
        <p:spPr>
          <a:xfrm rot="849979">
            <a:off x="3192192" y="1571339"/>
            <a:ext cx="1839379" cy="825461"/>
          </a:xfrm>
          <a:prstGeom prst="curvedDownArrow">
            <a:avLst/>
          </a:prstGeom>
          <a:solidFill>
            <a:schemeClr val="accent6">
              <a:lumMod val="75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0" name="Flecha abajo 9"/>
          <p:cNvSpPr/>
          <p:nvPr/>
        </p:nvSpPr>
        <p:spPr>
          <a:xfrm>
            <a:off x="5549725" y="4112395"/>
            <a:ext cx="407577" cy="489204"/>
          </a:xfrm>
          <a:prstGeom prst="downArrow">
            <a:avLst/>
          </a:prstGeom>
          <a:solidFill>
            <a:schemeClr val="accent6">
              <a:lumMod val="5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CuadroTexto 10"/>
          <p:cNvSpPr txBox="1"/>
          <p:nvPr/>
        </p:nvSpPr>
        <p:spPr>
          <a:xfrm>
            <a:off x="4544179" y="4732900"/>
            <a:ext cx="2826245" cy="369332"/>
          </a:xfrm>
          <a:prstGeom prst="rect">
            <a:avLst/>
          </a:prstGeom>
          <a:noFill/>
        </p:spPr>
        <p:txBody>
          <a:bodyPr wrap="square" rtlCol="0">
            <a:spAutoFit/>
          </a:bodyPr>
          <a:lstStyle/>
          <a:p>
            <a:r>
              <a:rPr lang="es-ES" b="1" dirty="0" smtClean="0"/>
              <a:t>PRODUCE </a:t>
            </a:r>
            <a:r>
              <a:rPr lang="es-ES" b="1" u="sng" dirty="0" smtClean="0"/>
              <a:t>UN AEROSOL</a:t>
            </a:r>
            <a:endParaRPr lang="es-ES" b="1" u="sng" dirty="0"/>
          </a:p>
        </p:txBody>
      </p:sp>
      <p:sp>
        <p:nvSpPr>
          <p:cNvPr id="7" name="Elipse 6"/>
          <p:cNvSpPr/>
          <p:nvPr/>
        </p:nvSpPr>
        <p:spPr>
          <a:xfrm>
            <a:off x="5565380" y="4688848"/>
            <a:ext cx="1646205" cy="473595"/>
          </a:xfrm>
          <a:prstGeom prst="ellipse">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CuadroTexto 7"/>
          <p:cNvSpPr txBox="1"/>
          <p:nvPr/>
        </p:nvSpPr>
        <p:spPr>
          <a:xfrm>
            <a:off x="712058" y="1721443"/>
            <a:ext cx="1911872" cy="461665"/>
          </a:xfrm>
          <a:prstGeom prst="rect">
            <a:avLst/>
          </a:prstGeom>
          <a:noFill/>
        </p:spPr>
        <p:txBody>
          <a:bodyPr wrap="square" rtlCol="0">
            <a:spAutoFit/>
          </a:bodyPr>
          <a:lstStyle/>
          <a:p>
            <a:r>
              <a:rPr lang="es-ES" sz="2400" b="1" dirty="0" smtClean="0"/>
              <a:t>VAPERS</a:t>
            </a:r>
            <a:endParaRPr lang="es-ES" sz="2400" b="1" dirty="0"/>
          </a:p>
        </p:txBody>
      </p:sp>
      <p:cxnSp>
        <p:nvCxnSpPr>
          <p:cNvPr id="13" name="Conector recto 12"/>
          <p:cNvCxnSpPr/>
          <p:nvPr/>
        </p:nvCxnSpPr>
        <p:spPr>
          <a:xfrm flipV="1">
            <a:off x="487845" y="1506187"/>
            <a:ext cx="1749287" cy="742122"/>
          </a:xfrm>
          <a:prstGeom prst="line">
            <a:avLst/>
          </a:prstGeom>
        </p:spPr>
        <p:style>
          <a:lnRef idx="1">
            <a:schemeClr val="accent2"/>
          </a:lnRef>
          <a:fillRef idx="0">
            <a:schemeClr val="accent2"/>
          </a:fillRef>
          <a:effectRef idx="0">
            <a:schemeClr val="accent2"/>
          </a:effectRef>
          <a:fontRef idx="minor">
            <a:schemeClr val="tx1"/>
          </a:fontRef>
        </p:style>
      </p:cxnSp>
      <p:cxnSp>
        <p:nvCxnSpPr>
          <p:cNvPr id="19" name="Conector recto 18"/>
          <p:cNvCxnSpPr/>
          <p:nvPr/>
        </p:nvCxnSpPr>
        <p:spPr>
          <a:xfrm>
            <a:off x="541997" y="1499561"/>
            <a:ext cx="1490869" cy="748748"/>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xmlns="" val="1498511166"/>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234"/>
                                        </p:tgtEl>
                                        <p:attrNameLst>
                                          <p:attrName>style.visibility</p:attrName>
                                        </p:attrNameLst>
                                      </p:cBhvr>
                                      <p:to>
                                        <p:strVal val="visible"/>
                                      </p:to>
                                    </p:set>
                                    <p:anim calcmode="lin" valueType="num">
                                      <p:cBhvr>
                                        <p:cTn id="7" dur="1000" fill="hold"/>
                                        <p:tgtEl>
                                          <p:spTgt spid="234"/>
                                        </p:tgtEl>
                                        <p:attrNameLst>
                                          <p:attrName>ppt_x</p:attrName>
                                        </p:attrNameLst>
                                      </p:cBhvr>
                                      <p:tavLst>
                                        <p:tav tm="0">
                                          <p:val>
                                            <p:strVal val="0-#ppt_w/2"/>
                                          </p:val>
                                        </p:tav>
                                        <p:tav tm="100000">
                                          <p:val>
                                            <p:strVal val="#ppt_x"/>
                                          </p:val>
                                        </p:tav>
                                      </p:tavLst>
                                    </p:anim>
                                    <p:anim calcmode="lin" valueType="num">
                                      <p:cBhvr>
                                        <p:cTn id="8" dur="1000" fill="hold"/>
                                        <p:tgtEl>
                                          <p:spTgt spid="23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iterate>
                                    <p:tmAbs val="0"/>
                                  </p:iterate>
                                  <p:childTnLst>
                                    <p:set>
                                      <p:cBhvr>
                                        <p:cTn id="12" fill="hold"/>
                                        <p:tgtEl>
                                          <p:spTgt spid="236"/>
                                        </p:tgtEl>
                                        <p:attrNameLst>
                                          <p:attrName>style.visibility</p:attrName>
                                        </p:attrNameLst>
                                      </p:cBhvr>
                                      <p:to>
                                        <p:strVal val="visible"/>
                                      </p:to>
                                    </p:set>
                                    <p:anim calcmode="lin" valueType="num">
                                      <p:cBhvr>
                                        <p:cTn id="13" dur="1000" fill="hold"/>
                                        <p:tgtEl>
                                          <p:spTgt spid="236"/>
                                        </p:tgtEl>
                                        <p:attrNameLst>
                                          <p:attrName>ppt_x</p:attrName>
                                        </p:attrNameLst>
                                      </p:cBhvr>
                                      <p:tavLst>
                                        <p:tav tm="0">
                                          <p:val>
                                            <p:strVal val="0-#ppt_w/2"/>
                                          </p:val>
                                        </p:tav>
                                        <p:tav tm="100000">
                                          <p:val>
                                            <p:strVal val="#ppt_x"/>
                                          </p:val>
                                        </p:tav>
                                      </p:tavLst>
                                    </p:anim>
                                    <p:anim calcmode="lin" valueType="num">
                                      <p:cBhvr>
                                        <p:cTn id="14" dur="1000" fill="hold"/>
                                        <p:tgtEl>
                                          <p:spTgt spid="2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 grpId="0" animBg="1" advAuto="0"/>
      <p:bldP spid="236" grpId="0"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AEROSOL:…"/>
          <p:cNvSpPr txBox="1"/>
          <p:nvPr/>
        </p:nvSpPr>
        <p:spPr>
          <a:xfrm>
            <a:off x="724570" y="989727"/>
            <a:ext cx="5622294" cy="58682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p>
            <a:pPr algn="just">
              <a:lnSpc>
                <a:spcPct val="120000"/>
              </a:lnSpc>
              <a:defRPr sz="4200"/>
            </a:pPr>
            <a:endParaRPr sz="2100" dirty="0">
              <a:solidFill>
                <a:srgbClr val="D2593D"/>
              </a:solidFill>
            </a:endParaRPr>
          </a:p>
          <a:p>
            <a:pPr marL="297656" indent="-297656" algn="just">
              <a:lnSpc>
                <a:spcPct val="120000"/>
              </a:lnSpc>
              <a:buSzPct val="125000"/>
              <a:buChar char="-"/>
              <a:defRPr sz="4200"/>
            </a:pPr>
            <a:r>
              <a:rPr sz="2100" b="1" dirty="0" err="1">
                <a:solidFill>
                  <a:srgbClr val="FF0000"/>
                </a:solidFill>
              </a:rPr>
              <a:t>Nicotina</a:t>
            </a:r>
            <a:r>
              <a:rPr sz="2100" dirty="0"/>
              <a:t> </a:t>
            </a:r>
          </a:p>
          <a:p>
            <a:pPr marL="297656" indent="-297656" algn="just">
              <a:lnSpc>
                <a:spcPct val="120000"/>
              </a:lnSpc>
              <a:buSzPct val="125000"/>
              <a:buChar char="-"/>
              <a:defRPr sz="4200"/>
            </a:pPr>
            <a:r>
              <a:rPr sz="2100" b="1" dirty="0" err="1">
                <a:solidFill>
                  <a:srgbClr val="FF0000"/>
                </a:solidFill>
              </a:rPr>
              <a:t>Propilenglicol</a:t>
            </a:r>
            <a:r>
              <a:rPr sz="2100" b="1" dirty="0">
                <a:solidFill>
                  <a:srgbClr val="FF0000"/>
                </a:solidFill>
              </a:rPr>
              <a:t> - </a:t>
            </a:r>
            <a:r>
              <a:rPr sz="2100" b="1" dirty="0" err="1">
                <a:solidFill>
                  <a:srgbClr val="FF0000"/>
                </a:solidFill>
              </a:rPr>
              <a:t>Glicerina</a:t>
            </a:r>
            <a:r>
              <a:rPr sz="2100" dirty="0"/>
              <a:t> (180º - 300º)</a:t>
            </a:r>
          </a:p>
          <a:p>
            <a:pPr marL="615156" lvl="1" indent="-297656" algn="just">
              <a:lnSpc>
                <a:spcPct val="120000"/>
              </a:lnSpc>
              <a:buSzPct val="125000"/>
              <a:buChar char="-"/>
              <a:defRPr sz="4200"/>
            </a:pPr>
            <a:r>
              <a:rPr sz="2100" dirty="0" err="1"/>
              <a:t>Formaldehído</a:t>
            </a:r>
            <a:endParaRPr sz="2100" dirty="0"/>
          </a:p>
          <a:p>
            <a:pPr marL="615156" lvl="1" indent="-297656" algn="just">
              <a:lnSpc>
                <a:spcPct val="120000"/>
              </a:lnSpc>
              <a:buSzPct val="125000"/>
              <a:buChar char="-"/>
              <a:defRPr sz="4200"/>
            </a:pPr>
            <a:r>
              <a:rPr sz="2100" dirty="0" err="1"/>
              <a:t>Acetaldehído</a:t>
            </a:r>
            <a:endParaRPr sz="2100" dirty="0"/>
          </a:p>
          <a:p>
            <a:pPr marL="615156" lvl="1" indent="-297656" algn="just">
              <a:lnSpc>
                <a:spcPct val="120000"/>
              </a:lnSpc>
              <a:buSzPct val="125000"/>
              <a:buChar char="-"/>
              <a:defRPr sz="4200"/>
            </a:pPr>
            <a:r>
              <a:rPr sz="2100" dirty="0" err="1"/>
              <a:t>Acroleína</a:t>
            </a:r>
            <a:endParaRPr sz="2100" dirty="0"/>
          </a:p>
          <a:p>
            <a:pPr marL="615156" lvl="1" indent="-297656" algn="just">
              <a:lnSpc>
                <a:spcPct val="120000"/>
              </a:lnSpc>
              <a:buSzPct val="125000"/>
              <a:buChar char="-"/>
              <a:defRPr sz="4200"/>
            </a:pPr>
            <a:r>
              <a:rPr sz="2100" dirty="0" err="1"/>
              <a:t>Glicidol</a:t>
            </a:r>
            <a:endParaRPr sz="2100" dirty="0"/>
          </a:p>
          <a:p>
            <a:pPr marL="297656" indent="-297656" algn="just">
              <a:lnSpc>
                <a:spcPct val="120000"/>
              </a:lnSpc>
              <a:buSzPct val="125000"/>
              <a:buChar char="-"/>
              <a:defRPr sz="4200"/>
            </a:pPr>
            <a:r>
              <a:rPr sz="2100" dirty="0" err="1"/>
              <a:t>Etanol</a:t>
            </a:r>
            <a:r>
              <a:rPr sz="2100" dirty="0"/>
              <a:t> -</a:t>
            </a:r>
            <a:r>
              <a:rPr sz="2100" dirty="0" err="1"/>
              <a:t>acetol</a:t>
            </a:r>
            <a:endParaRPr sz="2100" dirty="0"/>
          </a:p>
          <a:p>
            <a:pPr marL="297656" indent="-297656" algn="just">
              <a:lnSpc>
                <a:spcPct val="120000"/>
              </a:lnSpc>
              <a:buSzPct val="125000"/>
              <a:buChar char="-"/>
              <a:defRPr sz="4200"/>
            </a:pPr>
            <a:r>
              <a:rPr sz="2100" dirty="0" err="1"/>
              <a:t>Óxido</a:t>
            </a:r>
            <a:r>
              <a:rPr sz="2100" dirty="0"/>
              <a:t> de </a:t>
            </a:r>
            <a:r>
              <a:rPr sz="2100" dirty="0" err="1"/>
              <a:t>propileno</a:t>
            </a:r>
            <a:endParaRPr sz="2100" dirty="0"/>
          </a:p>
          <a:p>
            <a:pPr marL="297656" indent="-297656" algn="just">
              <a:lnSpc>
                <a:spcPct val="120000"/>
              </a:lnSpc>
              <a:buSzPct val="125000"/>
              <a:buChar char="-"/>
              <a:defRPr sz="4200"/>
            </a:pPr>
            <a:r>
              <a:rPr sz="2100" b="1" dirty="0" err="1">
                <a:solidFill>
                  <a:srgbClr val="FF0000"/>
                </a:solidFill>
              </a:rPr>
              <a:t>Saborizantes</a:t>
            </a:r>
            <a:r>
              <a:rPr sz="2100" b="1" dirty="0">
                <a:solidFill>
                  <a:srgbClr val="FF0000"/>
                </a:solidFill>
              </a:rPr>
              <a:t> y </a:t>
            </a:r>
            <a:r>
              <a:rPr sz="2100" b="1" dirty="0" err="1">
                <a:solidFill>
                  <a:srgbClr val="FF0000"/>
                </a:solidFill>
              </a:rPr>
              <a:t>aromatizantes</a:t>
            </a:r>
            <a:endParaRPr sz="2100" b="1" dirty="0">
              <a:solidFill>
                <a:srgbClr val="FF0000"/>
              </a:solidFill>
            </a:endParaRPr>
          </a:p>
          <a:p>
            <a:pPr marL="297656" indent="-297656" algn="just">
              <a:lnSpc>
                <a:spcPct val="120000"/>
              </a:lnSpc>
              <a:buSzPct val="125000"/>
              <a:buChar char="-"/>
              <a:defRPr sz="4200"/>
            </a:pPr>
            <a:r>
              <a:rPr sz="2100" dirty="0" err="1"/>
              <a:t>Metales</a:t>
            </a:r>
            <a:r>
              <a:rPr sz="2100" dirty="0"/>
              <a:t> </a:t>
            </a:r>
            <a:r>
              <a:rPr sz="2100" dirty="0" err="1"/>
              <a:t>pesados</a:t>
            </a:r>
            <a:r>
              <a:rPr sz="2100" dirty="0"/>
              <a:t>:</a:t>
            </a:r>
          </a:p>
          <a:p>
            <a:pPr marL="615156" lvl="1" indent="-297656" algn="just">
              <a:lnSpc>
                <a:spcPct val="120000"/>
              </a:lnSpc>
              <a:buSzPct val="125000"/>
              <a:buChar char="-"/>
              <a:defRPr sz="4200"/>
            </a:pPr>
            <a:r>
              <a:rPr sz="2100" dirty="0" err="1"/>
              <a:t>Cromo</a:t>
            </a:r>
            <a:endParaRPr sz="2100" dirty="0"/>
          </a:p>
          <a:p>
            <a:pPr marL="615156" lvl="1" indent="-297656" algn="just">
              <a:lnSpc>
                <a:spcPct val="120000"/>
              </a:lnSpc>
              <a:buSzPct val="125000"/>
              <a:buChar char="-"/>
              <a:defRPr sz="4200"/>
            </a:pPr>
            <a:r>
              <a:rPr sz="2100" dirty="0" err="1"/>
              <a:t>Cobre</a:t>
            </a:r>
            <a:endParaRPr sz="2100" dirty="0"/>
          </a:p>
          <a:p>
            <a:pPr marL="615156" lvl="1" indent="-297656" algn="just">
              <a:lnSpc>
                <a:spcPct val="120000"/>
              </a:lnSpc>
              <a:buSzPct val="125000"/>
              <a:buChar char="-"/>
              <a:defRPr sz="4200"/>
            </a:pPr>
            <a:r>
              <a:rPr sz="2100" dirty="0"/>
              <a:t>Zinc</a:t>
            </a:r>
          </a:p>
          <a:p>
            <a:pPr marL="615156" lvl="1" indent="-297656" algn="just">
              <a:lnSpc>
                <a:spcPct val="120000"/>
              </a:lnSpc>
              <a:buSzPct val="125000"/>
              <a:buChar char="-"/>
              <a:defRPr sz="4200"/>
            </a:pPr>
            <a:r>
              <a:rPr sz="2100" dirty="0" err="1"/>
              <a:t>Estaño</a:t>
            </a:r>
            <a:endParaRPr sz="2100" dirty="0"/>
          </a:p>
        </p:txBody>
      </p:sp>
      <p:pic>
        <p:nvPicPr>
          <p:cNvPr id="2" name="Imagen 1"/>
          <p:cNvPicPr>
            <a:picLocks noChangeAspect="1"/>
          </p:cNvPicPr>
          <p:nvPr/>
        </p:nvPicPr>
        <p:blipFill>
          <a:blip r:embed="rId2" cstate="print"/>
          <a:stretch>
            <a:fillRect/>
          </a:stretch>
        </p:blipFill>
        <p:spPr>
          <a:xfrm>
            <a:off x="9863406" y="4497237"/>
            <a:ext cx="2328594" cy="2332106"/>
          </a:xfrm>
          <a:prstGeom prst="rect">
            <a:avLst/>
          </a:prstGeom>
          <a:ln>
            <a:noFill/>
          </a:ln>
          <a:effectLst>
            <a:softEdge rad="112500"/>
          </a:effectLst>
        </p:spPr>
      </p:pic>
      <p:pic>
        <p:nvPicPr>
          <p:cNvPr id="3" name="Imagen 2"/>
          <p:cNvPicPr>
            <a:picLocks noChangeAspect="1"/>
          </p:cNvPicPr>
          <p:nvPr/>
        </p:nvPicPr>
        <p:blipFill>
          <a:blip r:embed="rId3">
            <a:extLst>
              <a:ext uri="{BEBA8EAE-BF5A-486C-A8C5-ECC9F3942E4B}">
                <a14:imgProps xmlns:a14="http://schemas.microsoft.com/office/drawing/2010/main" xmlns="">
                  <a14:imgLayer r:embed="rId4">
                    <a14:imgEffect>
                      <a14:brightnessContrast contrast="-1000"/>
                    </a14:imgEffect>
                  </a14:imgLayer>
                </a14:imgProps>
              </a:ext>
            </a:extLst>
          </a:blip>
          <a:stretch>
            <a:fillRect/>
          </a:stretch>
        </p:blipFill>
        <p:spPr>
          <a:xfrm>
            <a:off x="7976756" y="1483272"/>
            <a:ext cx="3050947" cy="3013965"/>
          </a:xfrm>
          <a:prstGeom prst="rect">
            <a:avLst/>
          </a:prstGeom>
          <a:ln>
            <a:noFill/>
          </a:ln>
          <a:effectLst>
            <a:softEdge rad="112500"/>
          </a:effectLst>
        </p:spPr>
      </p:pic>
      <p:sp>
        <p:nvSpPr>
          <p:cNvPr id="4" name="Título 3"/>
          <p:cNvSpPr>
            <a:spLocks noGrp="1"/>
          </p:cNvSpPr>
          <p:nvPr>
            <p:ph type="title"/>
          </p:nvPr>
        </p:nvSpPr>
        <p:spPr/>
        <p:txBody>
          <a:bodyPr/>
          <a:lstStyle/>
          <a:p>
            <a:r>
              <a:rPr lang="es-ES" dirty="0" smtClean="0">
                <a:latin typeface="+mn-lt"/>
              </a:rPr>
              <a:t>CIGARRILLOS ELECTRÓNICOS. CONTENIDO</a:t>
            </a:r>
            <a:endParaRPr lang="es-ES" dirty="0">
              <a:latin typeface="+mn-lt"/>
            </a:endParaRPr>
          </a:p>
        </p:txBody>
      </p:sp>
      <p:pic>
        <p:nvPicPr>
          <p:cNvPr id="10" name="Imagen 9"/>
          <p:cNvPicPr>
            <a:picLocks noChangeAspect="1"/>
          </p:cNvPicPr>
          <p:nvPr/>
        </p:nvPicPr>
        <p:blipFill>
          <a:blip r:embed="rId5"/>
          <a:stretch>
            <a:fillRect/>
          </a:stretch>
        </p:blipFill>
        <p:spPr>
          <a:xfrm>
            <a:off x="4483759" y="3604862"/>
            <a:ext cx="3224481" cy="3224481"/>
          </a:xfrm>
          <a:prstGeom prst="rect">
            <a:avLst/>
          </a:prstGeom>
          <a:ln>
            <a:noFill/>
          </a:ln>
          <a:effectLst>
            <a:softEdge rad="112500"/>
          </a:effectLst>
        </p:spPr>
      </p:pic>
    </p:spTree>
    <p:extLst>
      <p:ext uri="{BB962C8B-B14F-4D97-AF65-F5344CB8AC3E}">
        <p14:creationId xmlns:p14="http://schemas.microsoft.com/office/powerpoint/2010/main" xmlns="" val="1678492224"/>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244"/>
                                        </p:tgtEl>
                                        <p:attrNameLst>
                                          <p:attrName>style.visibility</p:attrName>
                                        </p:attrNameLst>
                                      </p:cBhvr>
                                      <p:to>
                                        <p:strVal val="visible"/>
                                      </p:to>
                                    </p:set>
                                    <p:anim calcmode="lin" valueType="num">
                                      <p:cBhvr>
                                        <p:cTn id="7" dur="1000" fill="hold"/>
                                        <p:tgtEl>
                                          <p:spTgt spid="244"/>
                                        </p:tgtEl>
                                        <p:attrNameLst>
                                          <p:attrName>ppt_x</p:attrName>
                                        </p:attrNameLst>
                                      </p:cBhvr>
                                      <p:tavLst>
                                        <p:tav tm="0">
                                          <p:val>
                                            <p:strVal val="0-#ppt_w/2"/>
                                          </p:val>
                                        </p:tav>
                                        <p:tav tm="100000">
                                          <p:val>
                                            <p:strVal val="#ppt_x"/>
                                          </p:val>
                                        </p:tav>
                                      </p:tavLst>
                                    </p:anim>
                                    <p:anim calcmode="lin" valueType="num">
                                      <p:cBhvr>
                                        <p:cTn id="8" dur="1000" fill="hold"/>
                                        <p:tgtEl>
                                          <p:spTgt spid="2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 grpId="0"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2"/>
          <p:cNvSpPr>
            <a:spLocks noGrp="1"/>
          </p:cNvSpPr>
          <p:nvPr>
            <p:ph type="body" idx="1"/>
          </p:nvPr>
        </p:nvSpPr>
        <p:spPr>
          <a:xfrm>
            <a:off x="838199" y="1500498"/>
            <a:ext cx="9035473" cy="4902200"/>
          </a:xfrm>
        </p:spPr>
        <p:txBody>
          <a:bodyPr>
            <a:normAutofit/>
          </a:bodyPr>
          <a:lstStyle/>
          <a:p>
            <a:pPr marL="0" indent="0">
              <a:buNone/>
            </a:pPr>
            <a:endParaRPr lang="es-ES" sz="2000" dirty="0"/>
          </a:p>
          <a:p>
            <a:pPr marL="0" indent="0">
              <a:buNone/>
            </a:pPr>
            <a:r>
              <a:rPr lang="es-ES" dirty="0"/>
              <a:t>Dispositivo que </a:t>
            </a:r>
            <a:r>
              <a:rPr lang="es-ES" u="sng" dirty="0"/>
              <a:t>calienta el tabaco </a:t>
            </a:r>
            <a:r>
              <a:rPr lang="es-ES" b="1" u="sng" dirty="0"/>
              <a:t>sin quemarlo</a:t>
            </a:r>
            <a:r>
              <a:rPr lang="es-ES" dirty="0"/>
              <a:t>, en torno a 300ºC vs cigarro convencional 800ºC</a:t>
            </a:r>
            <a:r>
              <a:rPr lang="es-ES" dirty="0" smtClean="0"/>
              <a:t>.</a:t>
            </a:r>
          </a:p>
          <a:p>
            <a:endParaRPr lang="es-ES" dirty="0"/>
          </a:p>
          <a:p>
            <a:pPr marL="0" indent="0">
              <a:buNone/>
            </a:pPr>
            <a:endParaRPr lang="es-ES" dirty="0" smtClean="0"/>
          </a:p>
          <a:p>
            <a:pPr marL="0" indent="0">
              <a:buNone/>
            </a:pPr>
            <a:endParaRPr lang="es-ES" dirty="0"/>
          </a:p>
        </p:txBody>
      </p:sp>
      <p:pic>
        <p:nvPicPr>
          <p:cNvPr id="5" name="Imagen 4"/>
          <p:cNvPicPr>
            <a:picLocks noChangeAspect="1"/>
          </p:cNvPicPr>
          <p:nvPr/>
        </p:nvPicPr>
        <p:blipFill>
          <a:blip r:embed="rId2" cstate="print"/>
          <a:stretch>
            <a:fillRect/>
          </a:stretch>
        </p:blipFill>
        <p:spPr>
          <a:xfrm>
            <a:off x="10233891" y="4872006"/>
            <a:ext cx="1958108" cy="1985993"/>
          </a:xfrm>
          <a:prstGeom prst="rect">
            <a:avLst/>
          </a:prstGeom>
        </p:spPr>
      </p:pic>
      <p:sp>
        <p:nvSpPr>
          <p:cNvPr id="3" name="Título 2"/>
          <p:cNvSpPr>
            <a:spLocks noGrp="1"/>
          </p:cNvSpPr>
          <p:nvPr>
            <p:ph type="title"/>
          </p:nvPr>
        </p:nvSpPr>
        <p:spPr/>
        <p:txBody>
          <a:bodyPr/>
          <a:lstStyle/>
          <a:p>
            <a:r>
              <a:rPr lang="es-ES" dirty="0" smtClean="0">
                <a:latin typeface="+mn-lt"/>
              </a:rPr>
              <a:t>IQOS (I QUIT ORDINARY SMOKING)</a:t>
            </a:r>
            <a:endParaRPr lang="es-ES" dirty="0">
              <a:latin typeface="+mn-lt"/>
            </a:endParaRPr>
          </a:p>
        </p:txBody>
      </p:sp>
      <p:pic>
        <p:nvPicPr>
          <p:cNvPr id="6" name="Imagen 5"/>
          <p:cNvPicPr>
            <a:picLocks noChangeAspect="1"/>
          </p:cNvPicPr>
          <p:nvPr/>
        </p:nvPicPr>
        <p:blipFill>
          <a:blip r:embed="rId3" cstate="print"/>
          <a:stretch>
            <a:fillRect/>
          </a:stretch>
        </p:blipFill>
        <p:spPr>
          <a:xfrm>
            <a:off x="10049164" y="1"/>
            <a:ext cx="2142836" cy="2218086"/>
          </a:xfrm>
          <a:prstGeom prst="rect">
            <a:avLst/>
          </a:prstGeom>
          <a:ln>
            <a:noFill/>
          </a:ln>
          <a:effectLst>
            <a:softEdge rad="112500"/>
          </a:effectLst>
        </p:spPr>
      </p:pic>
      <p:sp>
        <p:nvSpPr>
          <p:cNvPr id="7" name="Flecha abajo 6"/>
          <p:cNvSpPr/>
          <p:nvPr/>
        </p:nvSpPr>
        <p:spPr>
          <a:xfrm>
            <a:off x="7426036" y="2698695"/>
            <a:ext cx="591128" cy="674254"/>
          </a:xfrm>
          <a:prstGeom prst="downArrow">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Flecha abajo 7"/>
          <p:cNvSpPr/>
          <p:nvPr/>
        </p:nvSpPr>
        <p:spPr>
          <a:xfrm>
            <a:off x="2678545" y="2698695"/>
            <a:ext cx="591128" cy="674254"/>
          </a:xfrm>
          <a:prstGeom prst="downArrow">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En el humo o vapor de los cigarrillos electrónico se detectan sustancias dañinas para la salud. Aunque en algunos casos sea en menor cantidad, eso no significa que se reduzca el daño para la salud."/>
          <p:cNvSpPr txBox="1"/>
          <p:nvPr/>
        </p:nvSpPr>
        <p:spPr>
          <a:xfrm flipH="1">
            <a:off x="1305346" y="3559344"/>
            <a:ext cx="3337526" cy="1897955"/>
          </a:xfrm>
          <a:prstGeom prst="rect">
            <a:avLst/>
          </a:prstGeom>
          <a:solidFill>
            <a:schemeClr val="accent6">
              <a:lumMod val="40000"/>
              <a:lumOff val="60000"/>
            </a:schemeClr>
          </a:solidFill>
          <a:ln w="12700">
            <a:solidFill>
              <a:schemeClr val="accent6">
                <a:lumMod val="50000"/>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r>
              <a:rPr lang="es-ES" sz="2400" dirty="0"/>
              <a:t>Contiene una cantidad de </a:t>
            </a:r>
            <a:r>
              <a:rPr lang="es-ES" sz="2400" b="1" dirty="0">
                <a:solidFill>
                  <a:srgbClr val="FF0000"/>
                </a:solidFill>
              </a:rPr>
              <a:t>nicotina muy similar</a:t>
            </a:r>
            <a:r>
              <a:rPr lang="es-ES" sz="2400" dirty="0"/>
              <a:t> a los cigarrillos normales </a:t>
            </a:r>
            <a:r>
              <a:rPr lang="es-ES" sz="2400" b="1" dirty="0">
                <a:solidFill>
                  <a:srgbClr val="FF0000"/>
                </a:solidFill>
              </a:rPr>
              <a:t>(84%) </a:t>
            </a:r>
            <a:r>
              <a:rPr lang="es-ES" sz="2400" dirty="0"/>
              <a:t>y es </a:t>
            </a:r>
            <a:r>
              <a:rPr lang="es-ES" sz="2400" b="1" dirty="0">
                <a:solidFill>
                  <a:srgbClr val="FF0000"/>
                </a:solidFill>
              </a:rPr>
              <a:t>adictivo</a:t>
            </a:r>
            <a:r>
              <a:rPr lang="es-ES" sz="2400" dirty="0"/>
              <a:t> para quienes lo consumen. </a:t>
            </a:r>
          </a:p>
        </p:txBody>
      </p:sp>
      <p:sp>
        <p:nvSpPr>
          <p:cNvPr id="11" name="En el humo o vapor de los cigarrillos electrónico se detectan sustancias dañinas para la salud. Aunque en algunos casos sea en menor cantidad, eso no significa que se reduzca el daño para la salud."/>
          <p:cNvSpPr txBox="1"/>
          <p:nvPr/>
        </p:nvSpPr>
        <p:spPr>
          <a:xfrm flipH="1">
            <a:off x="6052836" y="3562688"/>
            <a:ext cx="3645345" cy="1897955"/>
          </a:xfrm>
          <a:prstGeom prst="rect">
            <a:avLst/>
          </a:prstGeom>
          <a:solidFill>
            <a:schemeClr val="accent6">
              <a:lumMod val="40000"/>
              <a:lumOff val="60000"/>
            </a:schemeClr>
          </a:solidFill>
          <a:ln w="12700">
            <a:solidFill>
              <a:schemeClr val="accent6">
                <a:lumMod val="50000"/>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r>
              <a:rPr lang="es-ES" sz="2400" dirty="0"/>
              <a:t>Los tóxicos son menores a los del humo liberado por los cigarrillos, pero suficiente para </a:t>
            </a:r>
            <a:r>
              <a:rPr lang="es-ES" sz="2400" b="1" dirty="0">
                <a:solidFill>
                  <a:srgbClr val="FF0000"/>
                </a:solidFill>
              </a:rPr>
              <a:t>ser dañino </a:t>
            </a:r>
            <a:r>
              <a:rPr lang="es-ES" sz="2400" dirty="0"/>
              <a:t>en sus consumidores.</a:t>
            </a:r>
          </a:p>
        </p:txBody>
      </p:sp>
      <p:sp>
        <p:nvSpPr>
          <p:cNvPr id="2" name="CuadroTexto 1"/>
          <p:cNvSpPr txBox="1"/>
          <p:nvPr/>
        </p:nvSpPr>
        <p:spPr>
          <a:xfrm>
            <a:off x="10454258" y="2218087"/>
            <a:ext cx="1799083" cy="369332"/>
          </a:xfrm>
          <a:prstGeom prst="rect">
            <a:avLst/>
          </a:prstGeom>
          <a:noFill/>
        </p:spPr>
        <p:txBody>
          <a:bodyPr wrap="square" rtlCol="0">
            <a:spAutoFit/>
          </a:bodyPr>
          <a:lstStyle/>
          <a:p>
            <a:r>
              <a:rPr lang="es-ES" i="1" dirty="0" smtClean="0"/>
              <a:t>Falso glamour</a:t>
            </a:r>
            <a:endParaRPr lang="es-ES" i="1" dirty="0"/>
          </a:p>
        </p:txBody>
      </p:sp>
    </p:spTree>
    <p:extLst>
      <p:ext uri="{BB962C8B-B14F-4D97-AF65-F5344CB8AC3E}">
        <p14:creationId xmlns:p14="http://schemas.microsoft.com/office/powerpoint/2010/main" xmlns="" val="1640101414"/>
      </p:ext>
    </p:extLst>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 name="Captura de Pantalla 2023-05-28 a las 20.42.20.png" descr="Captura de Pantalla 2023-05-28 a las 20.42.20.png"/>
          <p:cNvPicPr>
            <a:picLocks noChangeAspect="1"/>
          </p:cNvPicPr>
          <p:nvPr/>
        </p:nvPicPr>
        <p:blipFill rotWithShape="1">
          <a:blip r:embed="rId2">
            <a:extLst/>
          </a:blip>
          <a:srcRect t="3170" r="30149"/>
          <a:stretch/>
        </p:blipFill>
        <p:spPr>
          <a:xfrm>
            <a:off x="3717556" y="1126435"/>
            <a:ext cx="5956532" cy="5547840"/>
          </a:xfrm>
          <a:prstGeom prst="rect">
            <a:avLst/>
          </a:prstGeom>
          <a:ln w="12700">
            <a:miter lim="400000"/>
          </a:ln>
        </p:spPr>
      </p:pic>
      <p:sp>
        <p:nvSpPr>
          <p:cNvPr id="262" name="Una sesión equivale a inhalar 60- 200 veces el humo de un cigarrillo"/>
          <p:cNvSpPr txBox="1"/>
          <p:nvPr/>
        </p:nvSpPr>
        <p:spPr>
          <a:xfrm>
            <a:off x="97462" y="4406482"/>
            <a:ext cx="4567303" cy="8822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a:lnSpc>
                <a:spcPct val="120000"/>
              </a:lnSpc>
              <a:defRPr sz="4500"/>
            </a:pPr>
            <a:r>
              <a:rPr sz="2250" dirty="0" err="1">
                <a:solidFill>
                  <a:srgbClr val="5E5E5E"/>
                </a:solidFill>
              </a:rPr>
              <a:t>Una</a:t>
            </a:r>
            <a:r>
              <a:rPr sz="2250" dirty="0">
                <a:solidFill>
                  <a:srgbClr val="5E5E5E"/>
                </a:solidFill>
              </a:rPr>
              <a:t> </a:t>
            </a:r>
            <a:r>
              <a:rPr sz="2250" dirty="0" err="1">
                <a:solidFill>
                  <a:srgbClr val="5E5E5E"/>
                </a:solidFill>
              </a:rPr>
              <a:t>sesión</a:t>
            </a:r>
            <a:r>
              <a:rPr sz="2250" dirty="0">
                <a:solidFill>
                  <a:srgbClr val="5E5E5E"/>
                </a:solidFill>
              </a:rPr>
              <a:t> </a:t>
            </a:r>
            <a:r>
              <a:rPr sz="2250" dirty="0" err="1">
                <a:solidFill>
                  <a:srgbClr val="5E5E5E"/>
                </a:solidFill>
              </a:rPr>
              <a:t>equivale</a:t>
            </a:r>
            <a:r>
              <a:rPr sz="2250" dirty="0">
                <a:solidFill>
                  <a:srgbClr val="5E5E5E"/>
                </a:solidFill>
              </a:rPr>
              <a:t> a </a:t>
            </a:r>
            <a:r>
              <a:rPr sz="2250" dirty="0" err="1" smtClean="0">
                <a:solidFill>
                  <a:srgbClr val="5E5E5E"/>
                </a:solidFill>
              </a:rPr>
              <a:t>inhalar</a:t>
            </a:r>
            <a:endParaRPr lang="es-ES" sz="2250" dirty="0" smtClean="0">
              <a:solidFill>
                <a:srgbClr val="5E5E5E"/>
              </a:solidFill>
            </a:endParaRPr>
          </a:p>
          <a:p>
            <a:pPr>
              <a:lnSpc>
                <a:spcPct val="120000"/>
              </a:lnSpc>
              <a:defRPr sz="4500"/>
            </a:pPr>
            <a:r>
              <a:rPr sz="2250" dirty="0" smtClean="0">
                <a:solidFill>
                  <a:srgbClr val="D2593D"/>
                </a:solidFill>
              </a:rPr>
              <a:t> </a:t>
            </a:r>
            <a:r>
              <a:rPr sz="2250" dirty="0">
                <a:solidFill>
                  <a:srgbClr val="FF0000"/>
                </a:solidFill>
              </a:rPr>
              <a:t>60- 200 </a:t>
            </a:r>
            <a:r>
              <a:rPr sz="2250" dirty="0" err="1">
                <a:solidFill>
                  <a:srgbClr val="FF0000"/>
                </a:solidFill>
              </a:rPr>
              <a:t>veces</a:t>
            </a:r>
            <a:r>
              <a:rPr sz="2250" dirty="0">
                <a:solidFill>
                  <a:srgbClr val="FF0000"/>
                </a:solidFill>
              </a:rPr>
              <a:t> el </a:t>
            </a:r>
            <a:r>
              <a:rPr sz="2250" dirty="0" err="1">
                <a:solidFill>
                  <a:srgbClr val="FF0000"/>
                </a:solidFill>
              </a:rPr>
              <a:t>humo</a:t>
            </a:r>
            <a:r>
              <a:rPr sz="2250" dirty="0">
                <a:solidFill>
                  <a:srgbClr val="FF0000"/>
                </a:solidFill>
              </a:rPr>
              <a:t> de un </a:t>
            </a:r>
            <a:r>
              <a:rPr sz="2250" dirty="0" err="1">
                <a:solidFill>
                  <a:srgbClr val="FF0000"/>
                </a:solidFill>
              </a:rPr>
              <a:t>cigarrillo</a:t>
            </a:r>
            <a:endParaRPr sz="2250" dirty="0">
              <a:solidFill>
                <a:srgbClr val="FF0000"/>
              </a:solidFill>
            </a:endParaRPr>
          </a:p>
        </p:txBody>
      </p:sp>
      <p:pic>
        <p:nvPicPr>
          <p:cNvPr id="2" name="Imagen 1"/>
          <p:cNvPicPr>
            <a:picLocks noChangeAspect="1"/>
          </p:cNvPicPr>
          <p:nvPr/>
        </p:nvPicPr>
        <p:blipFill>
          <a:blip r:embed="rId3"/>
          <a:stretch>
            <a:fillRect/>
          </a:stretch>
        </p:blipFill>
        <p:spPr>
          <a:xfrm>
            <a:off x="206973" y="1358482"/>
            <a:ext cx="3152775" cy="3048000"/>
          </a:xfrm>
          <a:prstGeom prst="rect">
            <a:avLst/>
          </a:prstGeom>
          <a:ln>
            <a:noFill/>
          </a:ln>
          <a:effectLst>
            <a:softEdge rad="112500"/>
          </a:effectLst>
        </p:spPr>
      </p:pic>
      <p:pic>
        <p:nvPicPr>
          <p:cNvPr id="3" name="Imagen 2"/>
          <p:cNvPicPr>
            <a:picLocks noChangeAspect="1"/>
          </p:cNvPicPr>
          <p:nvPr/>
        </p:nvPicPr>
        <p:blipFill>
          <a:blip r:embed="rId4"/>
          <a:stretch>
            <a:fillRect/>
          </a:stretch>
        </p:blipFill>
        <p:spPr>
          <a:xfrm>
            <a:off x="9674088" y="1126435"/>
            <a:ext cx="2465215" cy="5550553"/>
          </a:xfrm>
          <a:prstGeom prst="rect">
            <a:avLst/>
          </a:prstGeom>
          <a:ln>
            <a:noFill/>
          </a:ln>
          <a:effectLst>
            <a:softEdge rad="112500"/>
          </a:effectLst>
        </p:spPr>
      </p:pic>
      <p:sp>
        <p:nvSpPr>
          <p:cNvPr id="4" name="Título 3"/>
          <p:cNvSpPr>
            <a:spLocks noGrp="1"/>
          </p:cNvSpPr>
          <p:nvPr>
            <p:ph type="title"/>
          </p:nvPr>
        </p:nvSpPr>
        <p:spPr/>
        <p:txBody>
          <a:bodyPr/>
          <a:lstStyle/>
          <a:p>
            <a:r>
              <a:rPr lang="es-ES" dirty="0" smtClean="0">
                <a:latin typeface="+mn-lt"/>
              </a:rPr>
              <a:t>CACHIMBAS</a:t>
            </a:r>
            <a:endParaRPr lang="es-ES" dirty="0">
              <a:latin typeface="+mn-lt"/>
            </a:endParaRPr>
          </a:p>
        </p:txBody>
      </p:sp>
    </p:spTree>
    <p:extLst>
      <p:ext uri="{BB962C8B-B14F-4D97-AF65-F5344CB8AC3E}">
        <p14:creationId xmlns:p14="http://schemas.microsoft.com/office/powerpoint/2010/main" xmlns="" val="2193470280"/>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262"/>
                                        </p:tgtEl>
                                        <p:attrNameLst>
                                          <p:attrName>style.visibility</p:attrName>
                                        </p:attrNameLst>
                                      </p:cBhvr>
                                      <p:to>
                                        <p:strVal val="visible"/>
                                      </p:to>
                                    </p:set>
                                    <p:anim calcmode="lin" valueType="num">
                                      <p:cBhvr>
                                        <p:cTn id="7" dur="1000" fill="hold"/>
                                        <p:tgtEl>
                                          <p:spTgt spid="262"/>
                                        </p:tgtEl>
                                        <p:attrNameLst>
                                          <p:attrName>ppt_x</p:attrName>
                                        </p:attrNameLst>
                                      </p:cBhvr>
                                      <p:tavLst>
                                        <p:tav tm="0">
                                          <p:val>
                                            <p:strVal val="0-#ppt_w/2"/>
                                          </p:val>
                                        </p:tav>
                                        <p:tav tm="100000">
                                          <p:val>
                                            <p:strVal val="#ppt_x"/>
                                          </p:val>
                                        </p:tav>
                                      </p:tavLst>
                                    </p:anim>
                                    <p:anim calcmode="lin" valueType="num">
                                      <p:cBhvr>
                                        <p:cTn id="8" dur="1000" fill="hold"/>
                                        <p:tgtEl>
                                          <p:spTgt spid="2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 grpId="0"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En relación a partículas ultrafinas inhaladas, la dosis recibida en cada calada en una cachimba equivale a fumar 2.4 cigarrillos."/>
          <p:cNvSpPr txBox="1"/>
          <p:nvPr/>
        </p:nvSpPr>
        <p:spPr>
          <a:xfrm>
            <a:off x="869561" y="3648415"/>
            <a:ext cx="10452878" cy="6668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marL="228600" indent="-158750" defTabSz="228600">
              <a:spcBef>
                <a:spcPts val="1200"/>
              </a:spcBef>
              <a:buClr>
                <a:srgbClr val="000000"/>
              </a:buClr>
              <a:buSzPct val="125000"/>
              <a:buFont typeface="Calibri"/>
              <a:buChar char="•"/>
              <a:defRPr sz="4000" b="0"/>
            </a:pPr>
            <a:r>
              <a:rPr sz="2000" dirty="0" err="1"/>
              <a:t>En</a:t>
            </a:r>
            <a:r>
              <a:rPr sz="2000" dirty="0"/>
              <a:t> </a:t>
            </a:r>
            <a:r>
              <a:rPr sz="2000" dirty="0" err="1"/>
              <a:t>relación</a:t>
            </a:r>
            <a:r>
              <a:rPr sz="2000" dirty="0"/>
              <a:t> a </a:t>
            </a:r>
            <a:r>
              <a:rPr sz="2000" b="1" dirty="0" err="1"/>
              <a:t>partículas</a:t>
            </a:r>
            <a:r>
              <a:rPr sz="2000" b="1" dirty="0"/>
              <a:t> </a:t>
            </a:r>
            <a:r>
              <a:rPr sz="2000" b="1" dirty="0" err="1"/>
              <a:t>ultrafinas</a:t>
            </a:r>
            <a:r>
              <a:rPr sz="2000" b="1" dirty="0"/>
              <a:t> </a:t>
            </a:r>
            <a:r>
              <a:rPr sz="2000" dirty="0" err="1"/>
              <a:t>inhaladas</a:t>
            </a:r>
            <a:r>
              <a:rPr sz="2000" dirty="0"/>
              <a:t>, la </a:t>
            </a:r>
            <a:r>
              <a:rPr sz="2000" dirty="0" err="1"/>
              <a:t>dosis</a:t>
            </a:r>
            <a:r>
              <a:rPr sz="2000" dirty="0"/>
              <a:t> </a:t>
            </a:r>
            <a:r>
              <a:rPr sz="2000" dirty="0" err="1"/>
              <a:t>recibida</a:t>
            </a:r>
            <a:r>
              <a:rPr sz="2000" dirty="0"/>
              <a:t> </a:t>
            </a:r>
            <a:r>
              <a:rPr sz="2000" dirty="0" err="1"/>
              <a:t>en</a:t>
            </a:r>
            <a:r>
              <a:rPr sz="2000" dirty="0"/>
              <a:t> </a:t>
            </a:r>
            <a:r>
              <a:rPr sz="2000" dirty="0" err="1"/>
              <a:t>cada</a:t>
            </a:r>
            <a:r>
              <a:rPr sz="2000" dirty="0"/>
              <a:t> </a:t>
            </a:r>
            <a:r>
              <a:rPr sz="2000" dirty="0" err="1"/>
              <a:t>calada</a:t>
            </a:r>
            <a:r>
              <a:rPr sz="2000" dirty="0"/>
              <a:t> </a:t>
            </a:r>
            <a:r>
              <a:rPr sz="2000" dirty="0" err="1"/>
              <a:t>en</a:t>
            </a:r>
            <a:r>
              <a:rPr sz="2000" dirty="0"/>
              <a:t> </a:t>
            </a:r>
            <a:r>
              <a:rPr sz="2000" dirty="0" err="1"/>
              <a:t>una</a:t>
            </a:r>
            <a:r>
              <a:rPr sz="2000" dirty="0"/>
              <a:t> </a:t>
            </a:r>
            <a:r>
              <a:rPr sz="2000" dirty="0" err="1"/>
              <a:t>cachimba</a:t>
            </a:r>
            <a:r>
              <a:rPr sz="2000" dirty="0"/>
              <a:t> </a:t>
            </a:r>
            <a:r>
              <a:rPr sz="2000" dirty="0" err="1"/>
              <a:t>equivale</a:t>
            </a:r>
            <a:r>
              <a:rPr sz="2000" dirty="0"/>
              <a:t> a </a:t>
            </a:r>
            <a:r>
              <a:rPr sz="2000" dirty="0" err="1"/>
              <a:t>fumar</a:t>
            </a:r>
            <a:r>
              <a:rPr sz="2000" dirty="0"/>
              <a:t> 2.4 </a:t>
            </a:r>
            <a:r>
              <a:rPr sz="2000" dirty="0" err="1"/>
              <a:t>cigarrillos</a:t>
            </a:r>
            <a:r>
              <a:rPr sz="2000" dirty="0"/>
              <a:t>.</a:t>
            </a:r>
          </a:p>
        </p:txBody>
      </p:sp>
      <p:sp>
        <p:nvSpPr>
          <p:cNvPr id="267" name="Metales pesados en vía aérea: Estaño de la cazoleta…"/>
          <p:cNvSpPr txBox="1"/>
          <p:nvPr/>
        </p:nvSpPr>
        <p:spPr>
          <a:xfrm>
            <a:off x="869561" y="4412109"/>
            <a:ext cx="10452878" cy="11285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marL="228600" indent="-158750" defTabSz="228600">
              <a:spcBef>
                <a:spcPts val="1200"/>
              </a:spcBef>
              <a:buClr>
                <a:srgbClr val="000000"/>
              </a:buClr>
              <a:buSzPct val="125000"/>
              <a:buFont typeface="Calibri"/>
              <a:buChar char="•"/>
              <a:defRPr sz="4000" b="0"/>
            </a:pPr>
            <a:r>
              <a:rPr sz="2000" b="1" dirty="0" err="1"/>
              <a:t>Metales</a:t>
            </a:r>
            <a:r>
              <a:rPr sz="2000" b="1" dirty="0"/>
              <a:t> </a:t>
            </a:r>
            <a:r>
              <a:rPr sz="2000" b="1" dirty="0" err="1"/>
              <a:t>pesados</a:t>
            </a:r>
            <a:r>
              <a:rPr sz="2000" b="1" dirty="0"/>
              <a:t> </a:t>
            </a:r>
            <a:r>
              <a:rPr sz="2000" b="1" dirty="0" err="1"/>
              <a:t>en</a:t>
            </a:r>
            <a:r>
              <a:rPr sz="2000" b="1" dirty="0"/>
              <a:t> </a:t>
            </a:r>
            <a:r>
              <a:rPr sz="2000" b="1" dirty="0" err="1"/>
              <a:t>vía</a:t>
            </a:r>
            <a:r>
              <a:rPr sz="2000" b="1" dirty="0"/>
              <a:t> </a:t>
            </a:r>
            <a:r>
              <a:rPr sz="2000" b="1" dirty="0" err="1"/>
              <a:t>aérea</a:t>
            </a:r>
            <a:r>
              <a:rPr sz="2000" dirty="0"/>
              <a:t>: </a:t>
            </a:r>
            <a:r>
              <a:rPr sz="2000" dirty="0" err="1"/>
              <a:t>Estaño</a:t>
            </a:r>
            <a:r>
              <a:rPr sz="2000" dirty="0"/>
              <a:t> de la </a:t>
            </a:r>
            <a:r>
              <a:rPr sz="2000" dirty="0" err="1" smtClean="0"/>
              <a:t>cazoleta</a:t>
            </a:r>
            <a:r>
              <a:rPr lang="es-ES" sz="2000" dirty="0" smtClean="0"/>
              <a:t>.</a:t>
            </a:r>
            <a:endParaRPr sz="2000" dirty="0"/>
          </a:p>
          <a:p>
            <a:pPr marL="228600" indent="-158750" defTabSz="228600">
              <a:spcBef>
                <a:spcPts val="1200"/>
              </a:spcBef>
              <a:buClr>
                <a:srgbClr val="000000"/>
              </a:buClr>
              <a:buSzPct val="125000"/>
              <a:buFont typeface="Calibri"/>
              <a:buChar char="•"/>
              <a:defRPr sz="4000" b="0"/>
            </a:pPr>
            <a:r>
              <a:rPr sz="2000" dirty="0" err="1"/>
              <a:t>Exposición</a:t>
            </a:r>
            <a:r>
              <a:rPr sz="2000" dirty="0"/>
              <a:t> a </a:t>
            </a:r>
            <a:r>
              <a:rPr sz="2000" dirty="0" err="1"/>
              <a:t>volúmenes</a:t>
            </a:r>
            <a:r>
              <a:rPr sz="2000" dirty="0"/>
              <a:t> </a:t>
            </a:r>
            <a:r>
              <a:rPr sz="2000" dirty="0" err="1"/>
              <a:t>más</a:t>
            </a:r>
            <a:r>
              <a:rPr sz="2000" dirty="0"/>
              <a:t> </a:t>
            </a:r>
            <a:r>
              <a:rPr sz="2000" dirty="0" err="1"/>
              <a:t>grandes</a:t>
            </a:r>
            <a:r>
              <a:rPr sz="2000" dirty="0"/>
              <a:t> de </a:t>
            </a:r>
            <a:r>
              <a:rPr sz="2000" dirty="0" err="1"/>
              <a:t>humo</a:t>
            </a:r>
            <a:r>
              <a:rPr sz="2000" dirty="0"/>
              <a:t> y </a:t>
            </a:r>
            <a:r>
              <a:rPr sz="2000" dirty="0" err="1"/>
              <a:t>niveles</a:t>
            </a:r>
            <a:r>
              <a:rPr sz="2000" dirty="0"/>
              <a:t> </a:t>
            </a:r>
            <a:r>
              <a:rPr sz="2000" dirty="0" err="1"/>
              <a:t>más</a:t>
            </a:r>
            <a:r>
              <a:rPr sz="2000" dirty="0"/>
              <a:t> altos de </a:t>
            </a:r>
            <a:r>
              <a:rPr sz="2000" dirty="0" err="1"/>
              <a:t>tóxicos</a:t>
            </a:r>
            <a:r>
              <a:rPr sz="2000" dirty="0"/>
              <a:t> del </a:t>
            </a:r>
            <a:r>
              <a:rPr sz="2000" dirty="0" err="1"/>
              <a:t>tabaco</a:t>
            </a:r>
            <a:r>
              <a:rPr sz="2000" dirty="0"/>
              <a:t> </a:t>
            </a:r>
            <a:r>
              <a:rPr sz="2000" dirty="0" err="1"/>
              <a:t>en</a:t>
            </a:r>
            <a:r>
              <a:rPr sz="2000" dirty="0"/>
              <a:t> </a:t>
            </a:r>
            <a:r>
              <a:rPr sz="2000" dirty="0" err="1"/>
              <a:t>comparación</a:t>
            </a:r>
            <a:r>
              <a:rPr sz="2000" dirty="0"/>
              <a:t> con </a:t>
            </a:r>
            <a:r>
              <a:rPr sz="2000" dirty="0" err="1"/>
              <a:t>los</a:t>
            </a:r>
            <a:r>
              <a:rPr sz="2000" dirty="0"/>
              <a:t> </a:t>
            </a:r>
            <a:r>
              <a:rPr sz="2000" dirty="0" err="1"/>
              <a:t>cigarrillos</a:t>
            </a:r>
            <a:r>
              <a:rPr sz="2000" dirty="0"/>
              <a:t>.</a:t>
            </a:r>
          </a:p>
        </p:txBody>
      </p:sp>
      <p:sp>
        <p:nvSpPr>
          <p:cNvPr id="268" name="El agua no sirve de filtro para las aminas aromáticas: cancerígenas…"/>
          <p:cNvSpPr txBox="1"/>
          <p:nvPr/>
        </p:nvSpPr>
        <p:spPr>
          <a:xfrm>
            <a:off x="869561" y="5646183"/>
            <a:ext cx="10452878" cy="11285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marL="228600" indent="-158750" defTabSz="228600">
              <a:spcBef>
                <a:spcPts val="1200"/>
              </a:spcBef>
              <a:buClr>
                <a:srgbClr val="000000"/>
              </a:buClr>
              <a:buSzPct val="125000"/>
              <a:buFont typeface="Calibri"/>
              <a:buChar char="•"/>
              <a:defRPr sz="4000" b="0"/>
            </a:pPr>
            <a:r>
              <a:rPr sz="2000" dirty="0"/>
              <a:t>El </a:t>
            </a:r>
            <a:r>
              <a:rPr sz="2000" b="1" u="sng" dirty="0" err="1"/>
              <a:t>agua</a:t>
            </a:r>
            <a:r>
              <a:rPr sz="2000" b="1" u="sng" dirty="0"/>
              <a:t> </a:t>
            </a:r>
            <a:r>
              <a:rPr lang="es-ES" sz="2000" b="1" u="sng" dirty="0" smtClean="0"/>
              <a:t>NO</a:t>
            </a:r>
            <a:r>
              <a:rPr sz="2000" b="1" u="sng" dirty="0" smtClean="0"/>
              <a:t> </a:t>
            </a:r>
            <a:r>
              <a:rPr sz="2000" b="1" u="sng" dirty="0" err="1"/>
              <a:t>sirve</a:t>
            </a:r>
            <a:r>
              <a:rPr sz="2000" b="1" u="sng" dirty="0"/>
              <a:t> de </a:t>
            </a:r>
            <a:r>
              <a:rPr sz="2000" b="1" u="sng" dirty="0" err="1"/>
              <a:t>filtro</a:t>
            </a:r>
            <a:r>
              <a:rPr sz="2000" b="1" u="sng" dirty="0"/>
              <a:t> </a:t>
            </a:r>
            <a:r>
              <a:rPr sz="2000" dirty="0"/>
              <a:t>para las </a:t>
            </a:r>
            <a:r>
              <a:rPr sz="2000" dirty="0" err="1"/>
              <a:t>aminas</a:t>
            </a:r>
            <a:r>
              <a:rPr sz="2000" dirty="0"/>
              <a:t> </a:t>
            </a:r>
            <a:r>
              <a:rPr sz="2000" dirty="0" err="1"/>
              <a:t>aromáticas</a:t>
            </a:r>
            <a:r>
              <a:rPr sz="2000" dirty="0"/>
              <a:t>: </a:t>
            </a:r>
            <a:r>
              <a:rPr sz="2000" b="1" dirty="0" err="1" smtClean="0"/>
              <a:t>cancerígenas</a:t>
            </a:r>
            <a:r>
              <a:rPr lang="es-ES" sz="2000" b="1" dirty="0" smtClean="0"/>
              <a:t>.</a:t>
            </a:r>
            <a:endParaRPr sz="2000" b="1" dirty="0"/>
          </a:p>
          <a:p>
            <a:pPr marL="228600" indent="-158750" defTabSz="228600">
              <a:spcBef>
                <a:spcPts val="1200"/>
              </a:spcBef>
              <a:buClr>
                <a:srgbClr val="000000"/>
              </a:buClr>
              <a:buSzPct val="125000"/>
              <a:buFont typeface="Calibri"/>
              <a:buChar char="•"/>
              <a:defRPr sz="4000" b="0"/>
            </a:pPr>
            <a:r>
              <a:rPr sz="2000" dirty="0"/>
              <a:t>Genera las </a:t>
            </a:r>
            <a:r>
              <a:rPr sz="2000" dirty="0" err="1"/>
              <a:t>mismas</a:t>
            </a:r>
            <a:r>
              <a:rPr sz="2000" dirty="0"/>
              <a:t> </a:t>
            </a:r>
            <a:r>
              <a:rPr sz="2000" b="1" dirty="0" err="1"/>
              <a:t>enfermedades</a:t>
            </a:r>
            <a:r>
              <a:rPr sz="2000" b="1" dirty="0"/>
              <a:t> </a:t>
            </a:r>
            <a:r>
              <a:rPr sz="2000" dirty="0"/>
              <a:t>que el </a:t>
            </a:r>
            <a:r>
              <a:rPr sz="2000" dirty="0" err="1"/>
              <a:t>tabaco</a:t>
            </a:r>
            <a:r>
              <a:rPr sz="2000" dirty="0"/>
              <a:t> </a:t>
            </a:r>
            <a:r>
              <a:rPr sz="2000" dirty="0" err="1"/>
              <a:t>convencional</a:t>
            </a:r>
            <a:r>
              <a:rPr sz="2000" dirty="0"/>
              <a:t> y </a:t>
            </a:r>
            <a:r>
              <a:rPr sz="2000" dirty="0" err="1"/>
              <a:t>además</a:t>
            </a:r>
            <a:r>
              <a:rPr sz="2000" dirty="0"/>
              <a:t> </a:t>
            </a:r>
            <a:r>
              <a:rPr sz="2000" dirty="0" err="1"/>
              <a:t>favorece</a:t>
            </a:r>
            <a:r>
              <a:rPr sz="2000" dirty="0"/>
              <a:t> la </a:t>
            </a:r>
            <a:r>
              <a:rPr sz="2000" dirty="0" err="1"/>
              <a:t>transmisión</a:t>
            </a:r>
            <a:r>
              <a:rPr sz="2000" dirty="0"/>
              <a:t> de </a:t>
            </a:r>
            <a:r>
              <a:rPr sz="2000" b="1" dirty="0" err="1"/>
              <a:t>enfermedades</a:t>
            </a:r>
            <a:r>
              <a:rPr sz="2000" b="1" dirty="0"/>
              <a:t> </a:t>
            </a:r>
            <a:r>
              <a:rPr sz="2000" b="1" dirty="0" err="1"/>
              <a:t>infecciosas</a:t>
            </a:r>
            <a:r>
              <a:rPr sz="2000" dirty="0"/>
              <a:t>: Gripe, COVID-19, </a:t>
            </a:r>
            <a:r>
              <a:rPr sz="2000" dirty="0" err="1" smtClean="0"/>
              <a:t>Tuberculos</a:t>
            </a:r>
            <a:r>
              <a:rPr lang="es-ES" sz="2000" dirty="0" err="1" smtClean="0"/>
              <a:t>is</a:t>
            </a:r>
            <a:r>
              <a:rPr lang="es-ES" sz="2000" dirty="0" smtClean="0"/>
              <a:t>, Hepatitis B y A</a:t>
            </a:r>
            <a:endParaRPr sz="2000" dirty="0"/>
          </a:p>
        </p:txBody>
      </p:sp>
      <p:sp>
        <p:nvSpPr>
          <p:cNvPr id="2" name="Título 1"/>
          <p:cNvSpPr>
            <a:spLocks noGrp="1"/>
          </p:cNvSpPr>
          <p:nvPr>
            <p:ph type="title"/>
          </p:nvPr>
        </p:nvSpPr>
        <p:spPr/>
        <p:txBody>
          <a:bodyPr/>
          <a:lstStyle/>
          <a:p>
            <a:r>
              <a:rPr lang="es-ES" dirty="0" smtClean="0">
                <a:latin typeface="+mn-lt"/>
              </a:rPr>
              <a:t>CACHIMBAS</a:t>
            </a:r>
            <a:endParaRPr lang="es-ES" dirty="0">
              <a:latin typeface="+mn-lt"/>
            </a:endParaRPr>
          </a:p>
        </p:txBody>
      </p:sp>
      <p:graphicFrame>
        <p:nvGraphicFramePr>
          <p:cNvPr id="4" name="Tabla 3"/>
          <p:cNvGraphicFramePr>
            <a:graphicFrameLocks noGrp="1"/>
          </p:cNvGraphicFramePr>
          <p:nvPr>
            <p:extLst>
              <p:ext uri="{D42A27DB-BD31-4B8C-83A1-F6EECF244321}">
                <p14:modId xmlns:p14="http://schemas.microsoft.com/office/powerpoint/2010/main" xmlns="" val="2276033481"/>
              </p:ext>
            </p:extLst>
          </p:nvPr>
        </p:nvGraphicFramePr>
        <p:xfrm>
          <a:off x="1293090" y="1497168"/>
          <a:ext cx="8127999" cy="1615440"/>
        </p:xfrm>
        <a:graphic>
          <a:graphicData uri="http://schemas.openxmlformats.org/drawingml/2006/table">
            <a:tbl>
              <a:tblPr firstRow="1" bandRow="1">
                <a:tableStyleId>{93296810-A885-4BE3-A3E7-6D5BEEA58F35}</a:tableStyleId>
              </a:tblPr>
              <a:tblGrid>
                <a:gridCol w="2709333">
                  <a:extLst>
                    <a:ext uri="{9D8B030D-6E8A-4147-A177-3AD203B41FA5}">
                      <a16:colId xmlns:a16="http://schemas.microsoft.com/office/drawing/2014/main" xmlns="" val="3106319834"/>
                    </a:ext>
                  </a:extLst>
                </a:gridCol>
                <a:gridCol w="2709333">
                  <a:extLst>
                    <a:ext uri="{9D8B030D-6E8A-4147-A177-3AD203B41FA5}">
                      <a16:colId xmlns:a16="http://schemas.microsoft.com/office/drawing/2014/main" xmlns="" val="4110510967"/>
                    </a:ext>
                  </a:extLst>
                </a:gridCol>
                <a:gridCol w="2709333">
                  <a:extLst>
                    <a:ext uri="{9D8B030D-6E8A-4147-A177-3AD203B41FA5}">
                      <a16:colId xmlns:a16="http://schemas.microsoft.com/office/drawing/2014/main" xmlns="" val="595114131"/>
                    </a:ext>
                  </a:extLst>
                </a:gridCol>
              </a:tblGrid>
              <a:tr h="370840">
                <a:tc>
                  <a:txBody>
                    <a:bodyPr/>
                    <a:lstStyle/>
                    <a:p>
                      <a:endParaRPr lang="es-ES" dirty="0"/>
                    </a:p>
                  </a:txBody>
                  <a:tcPr/>
                </a:tc>
                <a:tc>
                  <a:txBody>
                    <a:bodyPr/>
                    <a:lstStyle/>
                    <a:p>
                      <a:r>
                        <a:rPr lang="es-ES" sz="2200" dirty="0" smtClean="0"/>
                        <a:t>CIGARRILLOS</a:t>
                      </a:r>
                      <a:endParaRPr lang="es-ES" sz="2200" dirty="0"/>
                    </a:p>
                  </a:txBody>
                  <a:tcPr/>
                </a:tc>
                <a:tc>
                  <a:txBody>
                    <a:bodyPr/>
                    <a:lstStyle/>
                    <a:p>
                      <a:r>
                        <a:rPr lang="es-ES" sz="2200" dirty="0" smtClean="0"/>
                        <a:t>CACHIMBA</a:t>
                      </a:r>
                      <a:endParaRPr lang="es-ES" sz="2200" dirty="0"/>
                    </a:p>
                  </a:txBody>
                  <a:tcPr/>
                </a:tc>
                <a:extLst>
                  <a:ext uri="{0D108BD9-81ED-4DB2-BD59-A6C34878D82A}">
                    <a16:rowId xmlns:a16="http://schemas.microsoft.com/office/drawing/2014/main" xmlns="" val="1730981297"/>
                  </a:ext>
                </a:extLst>
              </a:tr>
              <a:tr h="370840">
                <a:tc>
                  <a:txBody>
                    <a:bodyPr/>
                    <a:lstStyle/>
                    <a:p>
                      <a:r>
                        <a:rPr lang="es-ES" sz="2200" b="1" dirty="0" smtClean="0"/>
                        <a:t>MONOXIDO</a:t>
                      </a:r>
                      <a:r>
                        <a:rPr lang="es-ES" sz="2200" b="1" baseline="0" dirty="0" smtClean="0"/>
                        <a:t> DE CARBONO (CO)</a:t>
                      </a:r>
                      <a:endParaRPr lang="es-ES" sz="2200" b="1" dirty="0"/>
                    </a:p>
                  </a:txBody>
                  <a:tcPr/>
                </a:tc>
                <a:tc>
                  <a:txBody>
                    <a:bodyPr/>
                    <a:lstStyle/>
                    <a:p>
                      <a:r>
                        <a:rPr lang="es-ES" dirty="0" smtClean="0"/>
                        <a:t>1,4mg/calada.</a:t>
                      </a:r>
                      <a:endParaRPr lang="es-ES" dirty="0"/>
                    </a:p>
                  </a:txBody>
                  <a:tcPr/>
                </a:tc>
                <a:tc>
                  <a:txBody>
                    <a:bodyPr/>
                    <a:lstStyle/>
                    <a:p>
                      <a:r>
                        <a:rPr lang="es-ES" b="1" u="sng" dirty="0" smtClean="0"/>
                        <a:t>2.0mg/calada.</a:t>
                      </a:r>
                      <a:endParaRPr lang="es-ES" b="1" u="sng" dirty="0"/>
                    </a:p>
                  </a:txBody>
                  <a:tcPr/>
                </a:tc>
                <a:extLst>
                  <a:ext uri="{0D108BD9-81ED-4DB2-BD59-A6C34878D82A}">
                    <a16:rowId xmlns:a16="http://schemas.microsoft.com/office/drawing/2014/main" xmlns="" val="3263977561"/>
                  </a:ext>
                </a:extLst>
              </a:tr>
              <a:tr h="370840">
                <a:tc>
                  <a:txBody>
                    <a:bodyPr/>
                    <a:lstStyle/>
                    <a:p>
                      <a:r>
                        <a:rPr lang="es-ES" sz="2200" b="1" dirty="0" smtClean="0"/>
                        <a:t>NICOTINA</a:t>
                      </a:r>
                      <a:endParaRPr lang="es-ES" sz="2200" b="1" dirty="0"/>
                    </a:p>
                  </a:txBody>
                  <a:tcPr/>
                </a:tc>
                <a:tc>
                  <a:txBody>
                    <a:bodyPr/>
                    <a:lstStyle/>
                    <a:p>
                      <a:r>
                        <a:rPr lang="es-ES" dirty="0" smtClean="0"/>
                        <a:t>1-2mg/cigarrillo.</a:t>
                      </a:r>
                      <a:endParaRPr lang="es-ES" dirty="0"/>
                    </a:p>
                  </a:txBody>
                  <a:tcPr/>
                </a:tc>
                <a:tc>
                  <a:txBody>
                    <a:bodyPr/>
                    <a:lstStyle/>
                    <a:p>
                      <a:r>
                        <a:rPr lang="es-ES" b="1" u="sng" dirty="0" smtClean="0"/>
                        <a:t>1,8-2,5mg/sesión.</a:t>
                      </a:r>
                      <a:endParaRPr lang="es-ES" b="1" u="sng" dirty="0"/>
                    </a:p>
                  </a:txBody>
                  <a:tcPr/>
                </a:tc>
                <a:extLst>
                  <a:ext uri="{0D108BD9-81ED-4DB2-BD59-A6C34878D82A}">
                    <a16:rowId xmlns:a16="http://schemas.microsoft.com/office/drawing/2014/main" xmlns="" val="2046535710"/>
                  </a:ext>
                </a:extLst>
              </a:tr>
            </a:tbl>
          </a:graphicData>
        </a:graphic>
      </p:graphicFrame>
      <p:sp>
        <p:nvSpPr>
          <p:cNvPr id="5" name="Elipse 4"/>
          <p:cNvSpPr/>
          <p:nvPr/>
        </p:nvSpPr>
        <p:spPr>
          <a:xfrm>
            <a:off x="6281100" y="1173732"/>
            <a:ext cx="2656887" cy="2262311"/>
          </a:xfrm>
          <a:prstGeom prst="ellipse">
            <a:avLst/>
          </a:prstGeom>
          <a:noFill/>
          <a:ln w="920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xmlns="" val="3693291076"/>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latin typeface="+mn-lt"/>
              </a:rPr>
              <a:t>IMPACTO MEDIOAMBIENTAL</a:t>
            </a:r>
            <a:endParaRPr lang="es-ES" dirty="0">
              <a:latin typeface="+mn-lt"/>
            </a:endParaRPr>
          </a:p>
        </p:txBody>
      </p:sp>
      <p:sp>
        <p:nvSpPr>
          <p:cNvPr id="4" name="Marcador de texto 2"/>
          <p:cNvSpPr>
            <a:spLocks noGrp="1"/>
          </p:cNvSpPr>
          <p:nvPr>
            <p:ph type="body" idx="1"/>
          </p:nvPr>
        </p:nvSpPr>
        <p:spPr>
          <a:xfrm>
            <a:off x="593980" y="2034671"/>
            <a:ext cx="9637784" cy="4648200"/>
          </a:xfrm>
        </p:spPr>
        <p:txBody>
          <a:bodyPr>
            <a:normAutofit/>
          </a:bodyPr>
          <a:lstStyle/>
          <a:p>
            <a:r>
              <a:rPr lang="es-ES" dirty="0"/>
              <a:t>Cada año, la industria tabacalera cuesta al mundo más de </a:t>
            </a:r>
            <a:r>
              <a:rPr lang="es-ES" b="1" dirty="0">
                <a:solidFill>
                  <a:srgbClr val="FF0000"/>
                </a:solidFill>
              </a:rPr>
              <a:t>8 millones de vidas humanas</a:t>
            </a:r>
            <a:r>
              <a:rPr lang="es-ES" dirty="0"/>
              <a:t>, </a:t>
            </a:r>
            <a:r>
              <a:rPr lang="es-ES" b="1" dirty="0">
                <a:solidFill>
                  <a:srgbClr val="FF0000"/>
                </a:solidFill>
              </a:rPr>
              <a:t>600 millones de árboles</a:t>
            </a:r>
            <a:r>
              <a:rPr lang="es-ES" dirty="0"/>
              <a:t>, </a:t>
            </a:r>
            <a:r>
              <a:rPr lang="es-ES" b="1" dirty="0">
                <a:solidFill>
                  <a:srgbClr val="FF0000"/>
                </a:solidFill>
              </a:rPr>
              <a:t>200 000 hectáreas </a:t>
            </a:r>
            <a:r>
              <a:rPr lang="es-ES" dirty="0"/>
              <a:t>de tierra y </a:t>
            </a:r>
            <a:r>
              <a:rPr lang="es-ES" b="1" dirty="0">
                <a:solidFill>
                  <a:srgbClr val="FF0000"/>
                </a:solidFill>
              </a:rPr>
              <a:t>22 000 millones de toneladas de agua</a:t>
            </a:r>
            <a:r>
              <a:rPr lang="es-ES" dirty="0"/>
              <a:t>, y genera </a:t>
            </a:r>
            <a:r>
              <a:rPr lang="es-ES" b="1" dirty="0">
                <a:solidFill>
                  <a:srgbClr val="FF0000"/>
                </a:solidFill>
              </a:rPr>
              <a:t>84 millones de toneladas de CO</a:t>
            </a:r>
            <a:r>
              <a:rPr lang="es-ES" b="1" baseline="-25000" dirty="0">
                <a:solidFill>
                  <a:srgbClr val="FF0000"/>
                </a:solidFill>
              </a:rPr>
              <a:t>2</a:t>
            </a:r>
            <a:r>
              <a:rPr lang="es-ES" b="1" dirty="0">
                <a:solidFill>
                  <a:srgbClr val="FF0000"/>
                </a:solidFill>
              </a:rPr>
              <a:t>. </a:t>
            </a:r>
            <a:endParaRPr lang="es-ES" b="1" dirty="0" smtClean="0">
              <a:solidFill>
                <a:srgbClr val="FF0000"/>
              </a:solidFill>
            </a:endParaRPr>
          </a:p>
          <a:p>
            <a:endParaRPr lang="es-ES" b="1" dirty="0" smtClean="0">
              <a:solidFill>
                <a:srgbClr val="FF0000"/>
              </a:solidFill>
            </a:endParaRPr>
          </a:p>
          <a:p>
            <a:r>
              <a:rPr lang="es-ES" dirty="0"/>
              <a:t>Una colilla</a:t>
            </a:r>
            <a:r>
              <a:rPr lang="es-ES" b="1" dirty="0"/>
              <a:t> </a:t>
            </a:r>
            <a:r>
              <a:rPr lang="es-ES" dirty="0"/>
              <a:t>tarda cerca de </a:t>
            </a:r>
            <a:r>
              <a:rPr lang="es-ES" b="1" dirty="0">
                <a:solidFill>
                  <a:srgbClr val="FF0000"/>
                </a:solidFill>
              </a:rPr>
              <a:t>10 años </a:t>
            </a:r>
            <a:r>
              <a:rPr lang="es-ES" dirty="0"/>
              <a:t>en </a:t>
            </a:r>
            <a:r>
              <a:rPr lang="es-ES" dirty="0" smtClean="0"/>
              <a:t>desintegrarse. </a:t>
            </a:r>
          </a:p>
          <a:p>
            <a:endParaRPr lang="es-ES" dirty="0" smtClean="0"/>
          </a:p>
          <a:p>
            <a:r>
              <a:rPr lang="es-ES" dirty="0"/>
              <a:t>En su fase de fabricación, las emisiones equivalen cada año a cerca de 84 millones de </a:t>
            </a:r>
            <a:r>
              <a:rPr lang="es-ES" dirty="0" smtClean="0"/>
              <a:t>toneladas de CO2</a:t>
            </a:r>
            <a:r>
              <a:rPr lang="es-ES" dirty="0" smtClean="0">
                <a:sym typeface="Wingdings" panose="05000000000000000000" pitchFamily="2" charset="2"/>
              </a:rPr>
              <a:t></a:t>
            </a:r>
            <a:r>
              <a:rPr lang="es-ES" dirty="0" smtClean="0"/>
              <a:t> </a:t>
            </a:r>
            <a:r>
              <a:rPr lang="es-ES" dirty="0"/>
              <a:t>lanzar </a:t>
            </a:r>
            <a:r>
              <a:rPr lang="es-ES" b="1" dirty="0"/>
              <a:t>280.000 cohetes al espacio.</a:t>
            </a:r>
            <a:endParaRPr lang="es-ES" sz="2000" b="1" dirty="0" smtClean="0">
              <a:solidFill>
                <a:srgbClr val="FF0000"/>
              </a:solidFill>
            </a:endParaRPr>
          </a:p>
          <a:p>
            <a:pPr marL="0" indent="0">
              <a:buNone/>
            </a:pPr>
            <a:endParaRPr lang="es-ES" sz="2000" b="1" dirty="0">
              <a:solidFill>
                <a:srgbClr val="FF0000"/>
              </a:solidFill>
            </a:endParaRPr>
          </a:p>
          <a:p>
            <a:endParaRPr lang="es-ES" dirty="0"/>
          </a:p>
        </p:txBody>
      </p:sp>
      <p:pic>
        <p:nvPicPr>
          <p:cNvPr id="8" name="Imagen 7"/>
          <p:cNvPicPr>
            <a:picLocks noChangeAspect="1"/>
          </p:cNvPicPr>
          <p:nvPr/>
        </p:nvPicPr>
        <p:blipFill>
          <a:blip r:embed="rId2" cstate="print"/>
          <a:stretch>
            <a:fillRect/>
          </a:stretch>
        </p:blipFill>
        <p:spPr>
          <a:xfrm>
            <a:off x="9987542" y="4698609"/>
            <a:ext cx="2204458" cy="2173459"/>
          </a:xfrm>
          <a:prstGeom prst="rect">
            <a:avLst/>
          </a:prstGeom>
          <a:ln>
            <a:noFill/>
          </a:ln>
          <a:effectLst>
            <a:softEdge rad="112500"/>
          </a:effectLst>
        </p:spPr>
      </p:pic>
      <p:pic>
        <p:nvPicPr>
          <p:cNvPr id="5" name="Imagen 4"/>
          <p:cNvPicPr>
            <a:picLocks noChangeAspect="1"/>
          </p:cNvPicPr>
          <p:nvPr/>
        </p:nvPicPr>
        <p:blipFill>
          <a:blip r:embed="rId3" cstate="print"/>
          <a:stretch>
            <a:fillRect/>
          </a:stretch>
        </p:blipFill>
        <p:spPr>
          <a:xfrm>
            <a:off x="9987543" y="21142"/>
            <a:ext cx="2153310" cy="2184120"/>
          </a:xfrm>
          <a:prstGeom prst="rect">
            <a:avLst/>
          </a:prstGeom>
          <a:ln>
            <a:noFill/>
          </a:ln>
          <a:effectLst>
            <a:softEdge rad="112500"/>
          </a:effectLst>
        </p:spPr>
      </p:pic>
    </p:spTree>
    <p:extLst>
      <p:ext uri="{BB962C8B-B14F-4D97-AF65-F5344CB8AC3E}">
        <p14:creationId xmlns:p14="http://schemas.microsoft.com/office/powerpoint/2010/main" xmlns="" val="3392981695"/>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latin typeface="+mn-lt"/>
              </a:rPr>
              <a:t>IMPACTO MEDIOAMBIENTAL</a:t>
            </a:r>
            <a:endParaRPr lang="es-ES" dirty="0">
              <a:latin typeface="+mn-lt"/>
            </a:endParaRPr>
          </a:p>
        </p:txBody>
      </p:sp>
      <p:sp>
        <p:nvSpPr>
          <p:cNvPr id="4" name="Marcador de texto 2"/>
          <p:cNvSpPr>
            <a:spLocks noGrp="1"/>
          </p:cNvSpPr>
          <p:nvPr>
            <p:ph type="body" idx="1"/>
          </p:nvPr>
        </p:nvSpPr>
        <p:spPr>
          <a:xfrm>
            <a:off x="478631" y="1620078"/>
            <a:ext cx="8988386" cy="4648200"/>
          </a:xfrm>
        </p:spPr>
        <p:txBody>
          <a:bodyPr>
            <a:normAutofit/>
          </a:bodyPr>
          <a:lstStyle/>
          <a:p>
            <a:pPr marL="0" indent="0" algn="just">
              <a:buNone/>
            </a:pPr>
            <a:endParaRPr lang="es-ES" b="1" dirty="0">
              <a:solidFill>
                <a:srgbClr val="FF0000"/>
              </a:solidFill>
            </a:endParaRPr>
          </a:p>
          <a:p>
            <a:pPr algn="just"/>
            <a:r>
              <a:rPr lang="es-ES" dirty="0"/>
              <a:t>Aproximadamente </a:t>
            </a:r>
            <a:r>
              <a:rPr lang="es-ES" b="1" dirty="0">
                <a:solidFill>
                  <a:srgbClr val="FF0000"/>
                </a:solidFill>
              </a:rPr>
              <a:t>4,5 billones de filtros de cigarrillos </a:t>
            </a:r>
            <a:r>
              <a:rPr lang="es-ES" dirty="0"/>
              <a:t>contaminan nuestros océanos, ríos, aceras de las ciudades, parques, suelo y playas cada año. Colillas de los cigarros son ya el </a:t>
            </a:r>
            <a:r>
              <a:rPr lang="es-ES" b="1" dirty="0">
                <a:solidFill>
                  <a:srgbClr val="FF0000"/>
                </a:solidFill>
              </a:rPr>
              <a:t>40% de los residuos que se encuentran en el mar Mediterráneo</a:t>
            </a:r>
            <a:r>
              <a:rPr lang="es-ES" dirty="0" smtClean="0"/>
              <a:t>.</a:t>
            </a:r>
          </a:p>
          <a:p>
            <a:pPr marL="0" indent="0" algn="just">
              <a:buNone/>
            </a:pPr>
            <a:endParaRPr lang="es-ES" dirty="0" smtClean="0"/>
          </a:p>
          <a:p>
            <a:pPr algn="just"/>
            <a:r>
              <a:rPr lang="es-ES" dirty="0" smtClean="0"/>
              <a:t>Cada colilla puede </a:t>
            </a:r>
            <a:r>
              <a:rPr lang="es-ES" dirty="0"/>
              <a:t>contaminar hasta </a:t>
            </a:r>
            <a:r>
              <a:rPr lang="es-ES" b="1" dirty="0">
                <a:solidFill>
                  <a:srgbClr val="FF0000"/>
                </a:solidFill>
              </a:rPr>
              <a:t>50 litros de agua </a:t>
            </a:r>
            <a:r>
              <a:rPr lang="es-ES" b="1" dirty="0" smtClean="0">
                <a:solidFill>
                  <a:srgbClr val="FF0000"/>
                </a:solidFill>
              </a:rPr>
              <a:t>potable</a:t>
            </a:r>
            <a:r>
              <a:rPr lang="es-ES" dirty="0" smtClean="0">
                <a:sym typeface="Wingdings" panose="05000000000000000000" pitchFamily="2" charset="2"/>
              </a:rPr>
              <a:t> </a:t>
            </a:r>
            <a:r>
              <a:rPr lang="es-ES" b="1" dirty="0" smtClean="0">
                <a:solidFill>
                  <a:srgbClr val="FF0000"/>
                </a:solidFill>
                <a:sym typeface="Wingdings" panose="05000000000000000000" pitchFamily="2" charset="2"/>
              </a:rPr>
              <a:t>equivalente a 1 ducha</a:t>
            </a:r>
            <a:r>
              <a:rPr lang="es-ES" b="1" dirty="0" smtClean="0">
                <a:sym typeface="Wingdings" panose="05000000000000000000" pitchFamily="2" charset="2"/>
              </a:rPr>
              <a:t>.</a:t>
            </a:r>
            <a:endParaRPr lang="es-ES" b="1" dirty="0" smtClean="0"/>
          </a:p>
          <a:p>
            <a:pPr marL="0" indent="0" algn="just">
              <a:buNone/>
            </a:pPr>
            <a:endParaRPr lang="es-ES" dirty="0"/>
          </a:p>
        </p:txBody>
      </p:sp>
      <p:pic>
        <p:nvPicPr>
          <p:cNvPr id="7" name="Imagen 6"/>
          <p:cNvPicPr>
            <a:picLocks noChangeAspect="1"/>
          </p:cNvPicPr>
          <p:nvPr/>
        </p:nvPicPr>
        <p:blipFill>
          <a:blip r:embed="rId2"/>
          <a:stretch>
            <a:fillRect/>
          </a:stretch>
        </p:blipFill>
        <p:spPr>
          <a:xfrm>
            <a:off x="9449433" y="120539"/>
            <a:ext cx="2649976" cy="2662417"/>
          </a:xfrm>
          <a:prstGeom prst="rect">
            <a:avLst/>
          </a:prstGeom>
          <a:ln>
            <a:noFill/>
          </a:ln>
          <a:effectLst>
            <a:outerShdw blurRad="50800" dist="50800" dir="5400000" algn="ctr" rotWithShape="0">
              <a:srgbClr val="000000">
                <a:alpha val="0"/>
              </a:srgbClr>
            </a:outerShdw>
            <a:softEdge rad="112500"/>
          </a:effectLst>
        </p:spPr>
      </p:pic>
      <p:sp>
        <p:nvSpPr>
          <p:cNvPr id="3" name="CuadroTexto 2"/>
          <p:cNvSpPr txBox="1"/>
          <p:nvPr/>
        </p:nvSpPr>
        <p:spPr>
          <a:xfrm>
            <a:off x="693383" y="6268278"/>
            <a:ext cx="7244669" cy="369332"/>
          </a:xfrm>
          <a:prstGeom prst="rect">
            <a:avLst/>
          </a:prstGeom>
          <a:noFill/>
        </p:spPr>
        <p:txBody>
          <a:bodyPr wrap="square" rtlCol="0">
            <a:spAutoFit/>
          </a:bodyPr>
          <a:lstStyle/>
          <a:p>
            <a:r>
              <a:rPr lang="es-ES" b="1" dirty="0" smtClean="0">
                <a:solidFill>
                  <a:srgbClr val="FF0000"/>
                </a:solidFill>
              </a:rPr>
              <a:t> </a:t>
            </a:r>
            <a:endParaRPr lang="es-ES" b="1" dirty="0">
              <a:solidFill>
                <a:srgbClr val="FF0000"/>
              </a:solidFill>
            </a:endParaRPr>
          </a:p>
        </p:txBody>
      </p:sp>
      <p:pic>
        <p:nvPicPr>
          <p:cNvPr id="6" name="Imagen 5"/>
          <p:cNvPicPr>
            <a:picLocks noChangeAspect="1"/>
          </p:cNvPicPr>
          <p:nvPr/>
        </p:nvPicPr>
        <p:blipFill>
          <a:blip r:embed="rId3"/>
          <a:stretch>
            <a:fillRect/>
          </a:stretch>
        </p:blipFill>
        <p:spPr>
          <a:xfrm>
            <a:off x="3962400" y="4572818"/>
            <a:ext cx="2246007" cy="2285182"/>
          </a:xfrm>
          <a:prstGeom prst="rect">
            <a:avLst/>
          </a:prstGeom>
          <a:ln>
            <a:noFill/>
          </a:ln>
          <a:effectLst>
            <a:softEdge rad="112500"/>
          </a:effectLst>
        </p:spPr>
      </p:pic>
      <p:sp>
        <p:nvSpPr>
          <p:cNvPr id="8" name="Igual que 7"/>
          <p:cNvSpPr/>
          <p:nvPr/>
        </p:nvSpPr>
        <p:spPr>
          <a:xfrm>
            <a:off x="6389798" y="5229257"/>
            <a:ext cx="1524000" cy="715617"/>
          </a:xfrm>
          <a:prstGeom prst="mathEqual">
            <a:avLst/>
          </a:prstGeom>
          <a:solidFill>
            <a:schemeClr val="accent6">
              <a:lumMod val="75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pic>
        <p:nvPicPr>
          <p:cNvPr id="9" name="Imagen 8"/>
          <p:cNvPicPr>
            <a:picLocks noChangeAspect="1"/>
          </p:cNvPicPr>
          <p:nvPr/>
        </p:nvPicPr>
        <p:blipFill>
          <a:blip r:embed="rId4"/>
          <a:stretch>
            <a:fillRect/>
          </a:stretch>
        </p:blipFill>
        <p:spPr>
          <a:xfrm>
            <a:off x="8014483" y="4475766"/>
            <a:ext cx="2395926" cy="2382234"/>
          </a:xfrm>
          <a:prstGeom prst="rect">
            <a:avLst/>
          </a:prstGeom>
          <a:ln>
            <a:noFill/>
          </a:ln>
          <a:effectLst>
            <a:softEdge rad="112500"/>
          </a:effectLst>
        </p:spPr>
      </p:pic>
    </p:spTree>
    <p:extLst>
      <p:ext uri="{BB962C8B-B14F-4D97-AF65-F5344CB8AC3E}">
        <p14:creationId xmlns:p14="http://schemas.microsoft.com/office/powerpoint/2010/main" xmlns="" val="906856736"/>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TABAQUISMO= ENFERMEDAD ADICTIVA…"/>
          <p:cNvSpPr txBox="1">
            <a:spLocks noGrp="1"/>
          </p:cNvSpPr>
          <p:nvPr>
            <p:ph type="body" idx="1"/>
          </p:nvPr>
        </p:nvSpPr>
        <p:spPr>
          <a:xfrm>
            <a:off x="559598" y="1804333"/>
            <a:ext cx="11072804" cy="4648201"/>
          </a:xfrm>
          <a:prstGeom prst="rect">
            <a:avLst/>
          </a:prstGeom>
        </p:spPr>
        <p:txBody>
          <a:bodyPr>
            <a:normAutofit fontScale="62500" lnSpcReduction="20000"/>
          </a:bodyPr>
          <a:lstStyle/>
          <a:p>
            <a:pPr marL="279400" indent="-279400" defTabSz="363220">
              <a:spcBef>
                <a:spcPts val="2550"/>
              </a:spcBef>
              <a:defRPr sz="6424" b="1">
                <a:solidFill>
                  <a:srgbClr val="D2593D"/>
                </a:solidFill>
              </a:defRPr>
            </a:pPr>
            <a:r>
              <a:rPr dirty="0"/>
              <a:t>TABAQUISMO= ENFERMEDAD ADICTIVA</a:t>
            </a:r>
          </a:p>
          <a:p>
            <a:pPr marL="279400" indent="-279400" defTabSz="363220">
              <a:spcBef>
                <a:spcPts val="2550"/>
              </a:spcBef>
              <a:defRPr sz="4488" b="1">
                <a:solidFill>
                  <a:srgbClr val="5E5E5E"/>
                </a:solidFill>
              </a:defRPr>
            </a:pPr>
            <a:r>
              <a:rPr dirty="0"/>
              <a:t>CIGARRILLO ELECTRÓNICO= </a:t>
            </a:r>
            <a:r>
              <a:rPr dirty="0">
                <a:solidFill>
                  <a:schemeClr val="accent5">
                    <a:lumOff val="-29866"/>
                  </a:schemeClr>
                </a:solidFill>
              </a:rPr>
              <a:t>AEROSOL TÓXICO</a:t>
            </a:r>
            <a:r>
              <a:rPr dirty="0"/>
              <a:t>= ENFERMEDADES</a:t>
            </a:r>
          </a:p>
          <a:p>
            <a:pPr marL="279400" indent="-279400" defTabSz="363220">
              <a:spcBef>
                <a:spcPts val="2550"/>
              </a:spcBef>
              <a:defRPr sz="4488" b="1">
                <a:solidFill>
                  <a:srgbClr val="5E5E5E"/>
                </a:solidFill>
              </a:defRPr>
            </a:pPr>
            <a:r>
              <a:rPr dirty="0"/>
              <a:t>CACHIMBA= TABAQUISMO</a:t>
            </a:r>
          </a:p>
          <a:p>
            <a:pPr marL="279400" indent="-279400" defTabSz="363220">
              <a:spcBef>
                <a:spcPts val="2550"/>
              </a:spcBef>
              <a:defRPr sz="6424" b="1">
                <a:solidFill>
                  <a:srgbClr val="D2593D"/>
                </a:solidFill>
              </a:defRPr>
            </a:pPr>
            <a:r>
              <a:rPr dirty="0"/>
              <a:t>TABAQUISMO O EXPOSICIÓN PASIVA= ENFERMEDAD </a:t>
            </a:r>
          </a:p>
          <a:p>
            <a:pPr marL="279400" indent="-279400" defTabSz="363220">
              <a:spcBef>
                <a:spcPts val="2550"/>
              </a:spcBef>
              <a:defRPr sz="6864"/>
            </a:pPr>
            <a:r>
              <a:rPr b="1" dirty="0"/>
              <a:t>NO OS DEJÉIS ENGAÑAR</a:t>
            </a:r>
          </a:p>
          <a:p>
            <a:pPr marL="279400" indent="-279400" defTabSz="363220">
              <a:spcBef>
                <a:spcPts val="2550"/>
              </a:spcBef>
              <a:defRPr sz="6864"/>
            </a:pPr>
            <a:r>
              <a:rPr b="1" dirty="0"/>
              <a:t>NO ENTRÉIS EN EL NEGOCIO</a:t>
            </a:r>
            <a:r>
              <a:rPr dirty="0"/>
              <a:t> </a:t>
            </a:r>
          </a:p>
        </p:txBody>
      </p:sp>
      <p:sp>
        <p:nvSpPr>
          <p:cNvPr id="2" name="Título 1"/>
          <p:cNvSpPr>
            <a:spLocks noGrp="1"/>
          </p:cNvSpPr>
          <p:nvPr>
            <p:ph type="title"/>
          </p:nvPr>
        </p:nvSpPr>
        <p:spPr/>
        <p:txBody>
          <a:bodyPr/>
          <a:lstStyle/>
          <a:p>
            <a:r>
              <a:rPr lang="es-ES" dirty="0" smtClean="0">
                <a:latin typeface="+mn-lt"/>
              </a:rPr>
              <a:t>MENSAJES PARA LLEVAR A CASA</a:t>
            </a:r>
            <a:endParaRPr lang="es-ES" dirty="0">
              <a:latin typeface="+mn-lt"/>
            </a:endParaRPr>
          </a:p>
        </p:txBody>
      </p:sp>
      <p:pic>
        <p:nvPicPr>
          <p:cNvPr id="4" name="Imagen 3"/>
          <p:cNvPicPr>
            <a:picLocks noChangeAspect="1"/>
          </p:cNvPicPr>
          <p:nvPr/>
        </p:nvPicPr>
        <p:blipFill>
          <a:blip r:embed="rId2"/>
          <a:stretch>
            <a:fillRect/>
          </a:stretch>
        </p:blipFill>
        <p:spPr>
          <a:xfrm>
            <a:off x="8961120" y="3625192"/>
            <a:ext cx="3230880" cy="3092131"/>
          </a:xfrm>
          <a:prstGeom prst="rect">
            <a:avLst/>
          </a:prstGeom>
          <a:ln>
            <a:noFill/>
          </a:ln>
          <a:effectLst>
            <a:softEdge rad="112500"/>
          </a:effectLst>
        </p:spPr>
      </p:pic>
    </p:spTree>
    <p:extLst>
      <p:ext uri="{BB962C8B-B14F-4D97-AF65-F5344CB8AC3E}">
        <p14:creationId xmlns:p14="http://schemas.microsoft.com/office/powerpoint/2010/main" xmlns="" val="1665365208"/>
      </p:ext>
    </p:extLst>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983975" y="1172920"/>
            <a:ext cx="4777719" cy="4806631"/>
          </a:xfrm>
          <a:prstGeom prst="rect">
            <a:avLst/>
          </a:prstGeom>
          <a:ln>
            <a:noFill/>
          </a:ln>
          <a:effectLst>
            <a:softEdge rad="112500"/>
          </a:effectLst>
        </p:spPr>
      </p:pic>
      <p:pic>
        <p:nvPicPr>
          <p:cNvPr id="3" name="Imagen 2"/>
          <p:cNvPicPr>
            <a:picLocks noChangeAspect="1"/>
          </p:cNvPicPr>
          <p:nvPr/>
        </p:nvPicPr>
        <p:blipFill>
          <a:blip r:embed="rId3"/>
          <a:stretch>
            <a:fillRect/>
          </a:stretch>
        </p:blipFill>
        <p:spPr>
          <a:xfrm>
            <a:off x="6735121" y="1172921"/>
            <a:ext cx="4781019" cy="4806631"/>
          </a:xfrm>
          <a:prstGeom prst="rect">
            <a:avLst/>
          </a:prstGeom>
          <a:ln>
            <a:noFill/>
          </a:ln>
          <a:effectLst>
            <a:softEdge rad="112500"/>
          </a:effectLst>
        </p:spPr>
      </p:pic>
    </p:spTree>
    <p:extLst>
      <p:ext uri="{BB962C8B-B14F-4D97-AF65-F5344CB8AC3E}">
        <p14:creationId xmlns:p14="http://schemas.microsoft.com/office/powerpoint/2010/main" xmlns="" val="272312474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TM04033925[[fn=Gota]]</Template>
  <TotalTime>3234</TotalTime>
  <Words>953</Words>
  <Application>Microsoft Office PowerPoint</Application>
  <PresentationFormat>Personalizado</PresentationFormat>
  <Paragraphs>176</Paragraphs>
  <Slides>24</Slides>
  <Notes>0</Notes>
  <HiddenSlides>0</HiddenSlides>
  <MMClips>0</MMClips>
  <ScaleCrop>false</ScaleCrop>
  <HeadingPairs>
    <vt:vector size="4" baseType="variant">
      <vt:variant>
        <vt:lpstr>Tema</vt:lpstr>
      </vt:variant>
      <vt:variant>
        <vt:i4>1</vt:i4>
      </vt:variant>
      <vt:variant>
        <vt:lpstr>Títulos de diapositiva</vt:lpstr>
      </vt:variant>
      <vt:variant>
        <vt:i4>24</vt:i4>
      </vt:variant>
    </vt:vector>
  </HeadingPairs>
  <TitlesOfParts>
    <vt:vector size="25" baseType="lpstr">
      <vt:lpstr>Tema de Office</vt:lpstr>
      <vt:lpstr>Diapositiva 1</vt:lpstr>
      <vt:lpstr>Diapositiva 2</vt:lpstr>
      <vt:lpstr>INDICE</vt:lpstr>
      <vt:lpstr>PANORAMA ACTUAL</vt:lpstr>
      <vt:lpstr>PANORAMA ACTUAL</vt:lpstr>
      <vt:lpstr>¿QUÉ ES EL TABAQUISMO?</vt:lpstr>
      <vt:lpstr>¿QUÉ ES EL TABAQUISMO?</vt:lpstr>
      <vt:lpstr>¿QUÉ ES EL TABAQUISMO?</vt:lpstr>
      <vt:lpstr>¿QUÉ ES EL TABAQUISMO?</vt:lpstr>
      <vt:lpstr>¿QUÉ ES EL TABAQUISMO?</vt:lpstr>
      <vt:lpstr>¿QUÉ ES EL TABAQUISMO?</vt:lpstr>
      <vt:lpstr>¿QUÉ ES EL TABAQUISMO? CONSECUENCIAS</vt:lpstr>
      <vt:lpstr>CÁNCER DE PULMÓN</vt:lpstr>
      <vt:lpstr>¿Y EL TABAQUISMO PASIVO?</vt:lpstr>
      <vt:lpstr>OTRAS FORMAS DE CONSUMO</vt:lpstr>
      <vt:lpstr>CIGARILLOS ELECTRÓNICOS</vt:lpstr>
      <vt:lpstr>CIGARRILLOS ELECTRÓNICOS. CONTENIDO</vt:lpstr>
      <vt:lpstr>IQOS (I QUIT ORDINARY SMOKING)</vt:lpstr>
      <vt:lpstr>CACHIMBAS</vt:lpstr>
      <vt:lpstr>CACHIMBAS</vt:lpstr>
      <vt:lpstr>IMPACTO MEDIOAMBIENTAL</vt:lpstr>
      <vt:lpstr>IMPACTO MEDIOAMBIENTAL</vt:lpstr>
      <vt:lpstr>MENSAJES PARA LLEVAR A CASA</vt:lpstr>
      <vt:lpstr>Diapositiva 24</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maría del mar ignacio exposito</dc:creator>
  <cp:lastModifiedBy>LUNA</cp:lastModifiedBy>
  <cp:revision>63</cp:revision>
  <dcterms:created xsi:type="dcterms:W3CDTF">2021-11-08T19:26:46Z</dcterms:created>
  <dcterms:modified xsi:type="dcterms:W3CDTF">2024-05-29T07:35:36Z</dcterms:modified>
</cp:coreProperties>
</file>