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E4CE"/>
    <a:srgbClr val="CEE4D5"/>
    <a:srgbClr val="66FF33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3238" autoAdjust="0"/>
  </p:normalViewPr>
  <p:slideViewPr>
    <p:cSldViewPr snapToGrid="0">
      <p:cViewPr>
        <p:scale>
          <a:sx n="71" d="100"/>
          <a:sy n="71" d="100"/>
        </p:scale>
        <p:origin x="-918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41487-7BFF-4FCC-ACAE-86E913C432B4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7DD60-58BF-4DF1-8EB8-CCF69A642B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407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Implicaciones pronósticas de la presencia de trombosis venosa profunda en pacientes oncológicos con embolia de pulmón incidental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Introducción: En los pacientes con embolia de pulmón (EP) aguda sintomática, la presencia de trombosis venosa profunda (TVP) es un factor de riesgo de muerte a los 30 y 90 días. En los pacientes oncológicos con EP incidental, desconocemos el impacto pronóstico de presentar TVP asociada.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Objetivo: Análisis del impacto de la TVP sobre la mortalidad por todas las causas y por EP en una cohorte de pacientes oncológicos con EP incidental.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 y métodos: Estudio retrospectivo, se utilizó la regresión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multivariable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Cox ajustada para covariables relevantes.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Resultados: Desde enero 2010 hasta marzo 2018 incluimos a 201 pacientes, con una edad media de 65+/-12 años (media +/-DS), que fueron seguidos 12.4 +/- 71.8 meses (mediana +/- rango). El 57% eran hombres, el 62% tenían metástasis, el 60% tenían ECOG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perfomance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status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≤ 2,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2/3 estaban en tratamiento oncológico en el momento de la EP incidental. El 30.8% (n=62) tenían TVP concomitante, y el 41% (n=81) fallecieron.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el análisis de supervivencia, no hubo diferencias en aquellos pacientes con vs. sin  TVP concomitante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Ratio (OR) ajustada: 0.8; IC95%: 0.5-1.3; p: 0.38), sin embargo si encontramos una peor supervivencia en los pacientes con metástasis (OR ajustada: 3.3: IC95%: 1.9-5.9; p: &lt; 0.0001).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Conclusiones: En pacientes oncológicos con EP incidental, la presencia de TVP concomitante no se asocia a peor supervivencia. Este tipo de observaciones, pueden ayudar a caracterizar el papel de la ETV incidental en pacientes oncológicos.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7DD60-58BF-4DF1-8EB8-CCF69A642B1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113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Implicaciones pronósticas de la presencia de trombosis venosa profunda en pacientes oncológicos con embolia de pulmón incidental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Rocio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Ortega Rivera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Samira Marín Romero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Teresa. Elías Hernandez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Isabel Asensio Cruz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Silvia Navarro Herrero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Pilar Serrano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Gotarredona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Emilio Montero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Rodrigo Tallón Aguilar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Carlota Blanco Rubio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Veronica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Sánchez López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Jose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Maria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Sánchez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Diaz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Elena Arellano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María Dolores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Ucero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Leon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Manuel Arellano Ceballos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Remedios Otero Candelera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Luis Jara Palomares </a:t>
            </a:r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Neumología. Unidad Médico Quirúrgica de Enfermedades Respiratorias. Hospital Universitario Virgen del Rocío. Sevilla. CIBERES,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Instituto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Carlos III, Madrid.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Unidad de Radiología Torácica. Hospital Universitario Virgen del Rocío. Sevilla.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Unidad de Urgencias y Emergencias. HUVR. Sevilla.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Instituto de Biomedicina de Sevilla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Hospital Universitario Virgen del Rocío /CSIC/ Universidad de Sevilla.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Farmacéutico. Unidad Médico Quirúrgica de Enfermedades Respiratorias. Hospital Universitario Virgen del Rocío, Sevilla.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Enfermería. Unidad Médico Quirúrgica de Enfermedades Respiratorias. Hospital Universitario Virgen del Rocío. Sevilla.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Introducción: En los pacientes con embolia de pulmón (EP) aguda sintomática, la presencia de trombosis venosa profunda (TVP) es un factor de riesgo de muerte a los 30 y 90 días. En los pacientes oncológicos con EP incidental, desconocemos el impacto pronóstico de presentar TVP asociada.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Objetivo: Análisis del impacto de la TVP sobre la mortalidad por todas las causas y por EP en una cohorte de pacientes oncológicos con EP incidental.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 y métodos: Estudio retrospectivo, se utilizó la regresión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multivariable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Cox ajustada para covariables relevantes.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Resultados: Desde enero 2010 hasta marzo 2018 incluimos a 201 pacientes, con una edad media de 65+/-12 años (media +/-DS), que fueron seguidos 12.4 +/- 71.8 meses (mediana +/- rango). El 57% eran hombres, el 62% tenían metástasis, el 60% tenían ECOG 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perfomance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status 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≤ 2, 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2/3 estaban en tratamiento oncológico en el momento de la EP incidental. El 30.8% (n=62) tenían TVP concomitante, y el 41% (n=81) fallecieron. 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el análisis de supervivencia, no hubo diferencias en aquellos pacientes con vs. sin  TVP concomitante (</a:t>
            </a:r>
            <a:r>
              <a:rPr lang="es-ES_tradn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Odd</a:t>
            </a:r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Ratio (OR) ajustada: 0.8; IC95%: 0.5-1.3; p: 0.38), sin embargo si encontramos una peor supervivencia en los pacientes con metástasis (OR ajustada: 3.3: IC95%: 1.9-5.9; p: &lt; 0.0001).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Conclusiones: En pacientes oncológicos con EP incidental, la presencia de TVP concomitante no se asocia a peor supervivencia. Este tipo de observaciones, pueden ayudar a caracterizar el papel de la ETV incidental en pacientes oncológicos.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_tradn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7DD60-58BF-4DF1-8EB8-CCF69A642B1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138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10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41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3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3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3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3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41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18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3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41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3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68580" tIns="34290" rIns="68580" bIns="3429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68580" tIns="34290" rIns="68580" bIns="3429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1664A62E-C1BF-4A6A-B84C-B845A314E9D9}" type="datetimeFigureOut">
              <a:rPr lang="es-ES" smtClean="0"/>
              <a:t>05/03/2019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78"/>
            <a:ext cx="4873869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41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5740" indent="-20574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45770" indent="-20574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700" kern="1200">
          <a:solidFill>
            <a:schemeClr val="tx2"/>
          </a:solidFill>
          <a:latin typeface="+mn-lt"/>
          <a:ea typeface="+mn-ea"/>
          <a:cs typeface="+mn-cs"/>
        </a:defRPr>
      </a:lvl2pPr>
      <a:lvl3pPr marL="65151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426464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1851660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11" Type="http://schemas.openxmlformats.org/officeDocument/2006/relationships/image" Target="../media/image8.png"/><Relationship Id="rId5" Type="http://schemas.openxmlformats.org/officeDocument/2006/relationships/image" Target="../media/image11.tiff"/><Relationship Id="rId10" Type="http://schemas.openxmlformats.org/officeDocument/2006/relationships/image" Target="../media/image7.jpeg"/><Relationship Id="rId4" Type="http://schemas.openxmlformats.org/officeDocument/2006/relationships/image" Target="../media/image10.tiff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35068" y="1375670"/>
            <a:ext cx="8693575" cy="188513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s-ES_tradnl" sz="1200" u="sng" dirty="0">
                <a:latin typeface="Arial" panose="020B0604020202020204" pitchFamily="34" charset="0"/>
                <a:cs typeface="Arial" panose="020B0604020202020204" pitchFamily="34" charset="0"/>
              </a:rPr>
              <a:t>Rocío Ortega Rivera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Samira Marín Romero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Teresa. Elías Hernandez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Isabel Asensio Cruz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Silvia Navarro Herrero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María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Pilar Serrano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Gotarredona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Emilio Montero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Rodrigo Tallón Aguilar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Carlota Blanco Rubio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Verónica.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Sánchez López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José María. 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Sánchez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Díaz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Elena Arellano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María Dolores </a:t>
            </a:r>
            <a:r>
              <a:rPr lang="es-ES_tradnl" sz="1200" dirty="0" err="1">
                <a:latin typeface="Arial" panose="020B0604020202020204" pitchFamily="34" charset="0"/>
                <a:cs typeface="Arial" panose="020B0604020202020204" pitchFamily="34" charset="0"/>
              </a:rPr>
              <a:t>Ucero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León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Manuel Arellano Ceballos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Remedios Otero Candelera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>
                <a:latin typeface="Arial" panose="020B0604020202020204" pitchFamily="34" charset="0"/>
                <a:cs typeface="Arial" panose="020B0604020202020204" pitchFamily="34" charset="0"/>
              </a:rPr>
              <a:t>, Luis Jara Palomares </a:t>
            </a:r>
            <a:r>
              <a:rPr lang="es-ES_tradnl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_tradnl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Neumología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. Unidad Médico Quirúrgica de Enfermedades Respiratorias. Hospital Universitario Virgen del Rocío. Sevilla. CIBERES,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Instituto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Carlos III, Madrid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Unidad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de Radiología Torácica. Hospital Universitario Virgen del Rocío. Sevilla. 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Unidad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de Urgencias y Emergencias. HUVR. Sevilla. 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_tradn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Instituto 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de Biomedicina de Sevilla (</a:t>
            </a:r>
            <a:r>
              <a:rPr lang="es-ES_tradnl" sz="1000" dirty="0" err="1">
                <a:latin typeface="Arial" panose="020B0604020202020204" pitchFamily="34" charset="0"/>
                <a:cs typeface="Arial" panose="020B0604020202020204" pitchFamily="34" charset="0"/>
              </a:rPr>
              <a:t>IBiS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), Hospital Universitario Virgen del Rocío /CSIC/ Universidad de Sevilla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Farmacéutico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. Unidad Médico Quirúrgica de Enfermedades Respiratorias. Hospital Universitario Virgen del Rocío, Sevilla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_tradnl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Enfermería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. Unidad Médico Quirúrgica de Enfermedades Respiratorias. Hospital Universitario Virgen del </a:t>
            </a:r>
            <a:r>
              <a:rPr lang="es-ES_tradnl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Rocío. Sevilla</a:t>
            </a:r>
            <a:r>
              <a:rPr lang="es-ES_tradnl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74870" y="3323541"/>
            <a:ext cx="8813972" cy="24391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: En los pacientes con embolia de pulmón (EP) aguda sintomática, la presencia de trombosis venosa profunda (TVP) es un factor de riesgo de muerte a los 30 y 90 días. En los pacientes oncológicos con EP incidental, desconocemos el impacto pronóstico de presentar TVP asociada. 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: Análisis del impacto de la TVP sobre la mortalidad por todas las causas y por EP en una cohorte de pacientes oncológicos con EP incidental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: Estudio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retrospectivo. Utilizamos la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regresión </a:t>
            </a:r>
            <a:r>
              <a:rPr lang="es-ES_tradnl" dirty="0" err="1">
                <a:latin typeface="Arial" panose="020B0604020202020204" pitchFamily="34" charset="0"/>
                <a:cs typeface="Arial" panose="020B0604020202020204" pitchFamily="34" charset="0"/>
              </a:rPr>
              <a:t>multivariable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 de Cox ajustada para covariables relevantes.</a:t>
            </a:r>
          </a:p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72762" cy="81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4870" y="5762671"/>
            <a:ext cx="423576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numCol="1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Periodo: 2010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-2018 (n=201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Edad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media de 65+/-12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Seguimiento: 12.4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+/- 71.8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meses.</a:t>
            </a:r>
            <a:endParaRPr lang="es-ES_trad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endParaRPr lang="es-ES_trad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0635" y="5762671"/>
            <a:ext cx="4578206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Metástasis: 62%. </a:t>
            </a:r>
          </a:p>
          <a:p>
            <a:pPr marL="285750" indent="-285750">
              <a:buFont typeface="Arial"/>
              <a:buChar char="•"/>
            </a:pP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Tratamiento oncológico activo: 66%</a:t>
            </a:r>
          </a:p>
          <a:p>
            <a:pPr marL="285750" indent="-285750">
              <a:buFont typeface="Arial"/>
              <a:buChar char="•"/>
            </a:pP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TVP asociada: 30.8%.</a:t>
            </a:r>
          </a:p>
          <a:p>
            <a:pPr marL="285750" indent="-285750">
              <a:buFont typeface="Arial"/>
              <a:buChar char="•"/>
            </a:pP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Muerte: 41%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2 Título"/>
          <p:cNvSpPr txBox="1">
            <a:spLocks/>
          </p:cNvSpPr>
          <p:nvPr/>
        </p:nvSpPr>
        <p:spPr>
          <a:xfrm>
            <a:off x="1375865" y="589153"/>
            <a:ext cx="6142166" cy="7701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68580" tIns="34290" rIns="68580" bIns="34290" rtlCol="0" anchor="b" anchorCtr="0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4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 PRONÓSTICAS DE LA PRESENCIA DE TROMBOSIS VENOSA PROFUNDA EN PACIENTES ONCOLÓGICOS CON EMBOLIA DE PULMÓN INCIDENTAL</a:t>
            </a:r>
            <a:endParaRPr lang="es-E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762" y="-13538"/>
            <a:ext cx="803449" cy="530975"/>
          </a:xfrm>
          <a:prstGeom prst="rect">
            <a:avLst/>
          </a:prstGeom>
          <a:noFill/>
          <a:ln>
            <a:noFill/>
          </a:ln>
          <a:effectLst>
            <a:outerShdw blurRad="63500" dist="139498" dir="2700000" algn="ctr" rotWithShape="0">
              <a:srgbClr val="333333">
                <a:alpha val="6501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" name="Imagen 3">
            <a:extLst>
              <a:ext uri="{FF2B5EF4-FFF2-40B4-BE49-F238E27FC236}">
                <a16:creationId xmlns:a16="http://schemas.microsoft.com/office/drawing/2014/main" xmlns="" id="{7AB78B91-32CB-4098-B71C-FF46793A96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06" t="18909" r="48026" b="55196"/>
          <a:stretch/>
        </p:blipFill>
        <p:spPr>
          <a:xfrm>
            <a:off x="2076211" y="0"/>
            <a:ext cx="1699988" cy="517437"/>
          </a:xfrm>
          <a:prstGeom prst="rect">
            <a:avLst/>
          </a:prstGeom>
        </p:spPr>
      </p:pic>
      <p:pic>
        <p:nvPicPr>
          <p:cNvPr id="15" name="Picture 10"/>
          <p:cNvPicPr>
            <a:picLocks noChangeAspect="1"/>
          </p:cNvPicPr>
          <p:nvPr/>
        </p:nvPicPr>
        <p:blipFill rotWithShape="1">
          <a:blip r:embed="rId6"/>
          <a:srcRect t="21788" b="29858"/>
          <a:stretch/>
        </p:blipFill>
        <p:spPr>
          <a:xfrm>
            <a:off x="7952360" y="533117"/>
            <a:ext cx="1107813" cy="558818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199" y="0"/>
            <a:ext cx="1018883" cy="53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082" y="-1311"/>
            <a:ext cx="1267561" cy="53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Imagen 2">
            <a:extLst>
              <a:ext uri="{FF2B5EF4-FFF2-40B4-BE49-F238E27FC236}">
                <a16:creationId xmlns:a16="http://schemas.microsoft.com/office/drawing/2014/main" xmlns="" id="{CD024EA8-7A2D-44E7-9D03-1D69A4DBD2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7935" y="-14758"/>
            <a:ext cx="3220194" cy="57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3">
            <a:extLst>
              <a:ext uri="{FF2B5EF4-FFF2-40B4-BE49-F238E27FC236}">
                <a16:creationId xmlns:a16="http://schemas.microsoft.com/office/drawing/2014/main" xmlns="" id="{D10BFDFB-A2FF-47A0-A972-497EF22DD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958" y="1"/>
            <a:ext cx="1328042" cy="56960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07576" y="5115396"/>
            <a:ext cx="8915400" cy="16081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8580" tIns="34290" rIns="68580" bIns="34290">
            <a:spAutoFit/>
          </a:bodyPr>
          <a:lstStyle/>
          <a:p>
            <a:r>
              <a:rPr lang="es-ES_tradnl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endParaRPr lang="es-ES_tradn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pacientes oncológicos con EP incidental, la presencia de TVP concomitante no se asocia a peor supervivencia. </a:t>
            </a:r>
          </a:p>
          <a:p>
            <a:pPr marL="342900" indent="-342900">
              <a:buFont typeface="Arial"/>
              <a:buChar char="•"/>
            </a:pP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tipo de observaciones, pueden ayudar a caracterizar el papel de la ETV incidental en pacientes oncológicos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lide1.tiff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9"/>
          <a:stretch/>
        </p:blipFill>
        <p:spPr>
          <a:xfrm>
            <a:off x="4798632" y="1800379"/>
            <a:ext cx="3866149" cy="3145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Slide2.tif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77"/>
          <a:stretch/>
        </p:blipFill>
        <p:spPr>
          <a:xfrm>
            <a:off x="479272" y="1800379"/>
            <a:ext cx="3961053" cy="3145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182592" y="630828"/>
            <a:ext cx="71345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_tradnl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supervivencia</a:t>
            </a:r>
            <a:r>
              <a:rPr lang="es-ES_tradnl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s-ES_tradnl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_tradnl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_tradnl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hubo diferencias en aquellos pacientes con vs. sin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TVP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concomitante </a:t>
            </a:r>
            <a:endParaRPr lang="es-ES_trad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285750">
              <a:buFont typeface="Arial"/>
              <a:buChar char="•"/>
            </a:pP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ajustada: 0.8; IC95%: 0.5-1.3; p: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0.38 </a:t>
            </a:r>
          </a:p>
          <a:p>
            <a:pPr marL="285750" indent="-285750">
              <a:buFont typeface="Arial"/>
              <a:buChar char="•"/>
            </a:pPr>
            <a:r>
              <a:rPr lang="es-ES_tradnl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encontramos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una peor supervivencia en los pacientes con metástasis </a:t>
            </a:r>
            <a:endParaRPr lang="es-ES_tradn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285750">
              <a:buFont typeface="Arial"/>
              <a:buChar char="•"/>
            </a:pP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ajustada: 3.3: IC95%: 1.9-5.9; p: &lt; 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0.0001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43968" y="1767571"/>
            <a:ext cx="114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TVP SI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NO</a:t>
            </a:r>
            <a:endParaRPr lang="en-US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247951" y="1955415"/>
            <a:ext cx="483260" cy="11238"/>
          </a:xfrm>
          <a:prstGeom prst="line">
            <a:avLst/>
          </a:prstGeom>
          <a:ln w="762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99180" y="3432609"/>
            <a:ext cx="483260" cy="11238"/>
          </a:xfrm>
          <a:prstGeom prst="line">
            <a:avLst/>
          </a:prstGeom>
          <a:ln w="76200" cmpd="sng"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12770" y="2282995"/>
            <a:ext cx="483260" cy="11238"/>
          </a:xfrm>
          <a:prstGeom prst="line">
            <a:avLst/>
          </a:prstGeom>
          <a:ln w="762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198313" y="3738291"/>
            <a:ext cx="483260" cy="11238"/>
          </a:xfrm>
          <a:prstGeom prst="line">
            <a:avLst/>
          </a:prstGeom>
          <a:ln w="76200" cmpd="sng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28863" y="3211918"/>
            <a:ext cx="1949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Metástasis</a:t>
            </a:r>
            <a:r>
              <a:rPr lang="en-US" sz="2000" b="1" dirty="0" smtClean="0"/>
              <a:t> SI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        NO</a:t>
            </a:r>
            <a:endParaRPr lang="en-US" b="1" dirty="0"/>
          </a:p>
        </p:txBody>
      </p:sp>
      <p:pic>
        <p:nvPicPr>
          <p:cNvPr id="15" name="Picture 2" descr="Imagen relacionad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72762" cy="81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762" y="-13538"/>
            <a:ext cx="803449" cy="530975"/>
          </a:xfrm>
          <a:prstGeom prst="rect">
            <a:avLst/>
          </a:prstGeom>
          <a:noFill/>
          <a:ln>
            <a:noFill/>
          </a:ln>
          <a:effectLst>
            <a:outerShdw blurRad="63500" dist="139498" dir="2700000" algn="ctr" rotWithShape="0">
              <a:srgbClr val="333333">
                <a:alpha val="6501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7" name="Imagen 3">
            <a:extLst>
              <a:ext uri="{FF2B5EF4-FFF2-40B4-BE49-F238E27FC236}">
                <a16:creationId xmlns:a16="http://schemas.microsoft.com/office/drawing/2014/main" xmlns="" id="{7AB78B91-32CB-4098-B71C-FF46793A962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906" t="18909" r="48026" b="55196"/>
          <a:stretch/>
        </p:blipFill>
        <p:spPr>
          <a:xfrm>
            <a:off x="2076211" y="0"/>
            <a:ext cx="1699988" cy="517437"/>
          </a:xfrm>
          <a:prstGeom prst="rect">
            <a:avLst/>
          </a:prstGeom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199" y="0"/>
            <a:ext cx="1018883" cy="53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082" y="-1311"/>
            <a:ext cx="1267561" cy="530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20" name="Imagen 2">
            <a:extLst>
              <a:ext uri="{FF2B5EF4-FFF2-40B4-BE49-F238E27FC236}">
                <a16:creationId xmlns:a16="http://schemas.microsoft.com/office/drawing/2014/main" xmlns="" id="{CD024EA8-7A2D-44E7-9D03-1D69A4DBD2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7935" y="-14758"/>
            <a:ext cx="3220194" cy="574980"/>
          </a:xfrm>
          <a:prstGeom prst="rect">
            <a:avLst/>
          </a:prstGeom>
        </p:spPr>
      </p:pic>
      <p:pic>
        <p:nvPicPr>
          <p:cNvPr id="21" name="Picture 10"/>
          <p:cNvPicPr>
            <a:picLocks noChangeAspect="1"/>
          </p:cNvPicPr>
          <p:nvPr/>
        </p:nvPicPr>
        <p:blipFill rotWithShape="1">
          <a:blip r:embed="rId12"/>
          <a:srcRect t="21788" b="29858"/>
          <a:stretch/>
        </p:blipFill>
        <p:spPr>
          <a:xfrm>
            <a:off x="7952360" y="533117"/>
            <a:ext cx="1107813" cy="55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1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100</TotalTime>
  <Words>403</Words>
  <Application>Microsoft Office PowerPoint</Application>
  <PresentationFormat>Presentación en pantalla (4:3)</PresentationFormat>
  <Paragraphs>70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NewsPrint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carrashernan</dc:creator>
  <cp:lastModifiedBy>ROCIO CASA</cp:lastModifiedBy>
  <cp:revision>19</cp:revision>
  <dcterms:created xsi:type="dcterms:W3CDTF">2019-01-29T20:50:24Z</dcterms:created>
  <dcterms:modified xsi:type="dcterms:W3CDTF">2019-03-04T23:25:19Z</dcterms:modified>
</cp:coreProperties>
</file>