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882015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3" d="100"/>
          <a:sy n="53" d="100"/>
        </p:scale>
        <p:origin x="1269"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61512" y="1122363"/>
            <a:ext cx="7497128" cy="2387600"/>
          </a:xfrm>
        </p:spPr>
        <p:txBody>
          <a:bodyPr anchor="b"/>
          <a:lstStyle>
            <a:lvl1pPr algn="ctr">
              <a:defRPr sz="5788"/>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2520" y="3602037"/>
            <a:ext cx="6615113" cy="1655763"/>
          </a:xfrm>
        </p:spPr>
        <p:txBody>
          <a:bodyPr/>
          <a:lstStyle>
            <a:lvl1pPr marL="0" indent="0" algn="ctr">
              <a:buNone/>
              <a:defRPr sz="2315"/>
            </a:lvl1pPr>
            <a:lvl2pPr marL="441004" indent="0" algn="ctr">
              <a:buNone/>
              <a:defRPr sz="1929"/>
            </a:lvl2pPr>
            <a:lvl3pPr marL="882009" indent="0" algn="ctr">
              <a:buNone/>
              <a:defRPr sz="1736"/>
            </a:lvl3pPr>
            <a:lvl4pPr marL="1323012" indent="0" algn="ctr">
              <a:buNone/>
              <a:defRPr sz="1543"/>
            </a:lvl4pPr>
            <a:lvl5pPr marL="1764016" indent="0" algn="ctr">
              <a:buNone/>
              <a:defRPr sz="1543"/>
            </a:lvl5pPr>
            <a:lvl6pPr marL="2205021" indent="0" algn="ctr">
              <a:buNone/>
              <a:defRPr sz="1543"/>
            </a:lvl6pPr>
            <a:lvl7pPr marL="2646025" indent="0" algn="ctr">
              <a:buNone/>
              <a:defRPr sz="1543"/>
            </a:lvl7pPr>
            <a:lvl8pPr marL="3087029" indent="0" algn="ctr">
              <a:buNone/>
              <a:defRPr sz="1543"/>
            </a:lvl8pPr>
            <a:lvl9pPr marL="3528033" indent="0" algn="ctr">
              <a:buNone/>
              <a:defRPr sz="1543"/>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A36557F-4CD7-4B54-A456-A983BC186E70}" type="datetimeFigureOut">
              <a:rPr lang="es-ES" smtClean="0"/>
              <a:t>21/02/2019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2374104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36557F-4CD7-4B54-A456-A983BC186E70}" type="datetimeFigureOut">
              <a:rPr lang="es-ES" smtClean="0"/>
              <a:t>21/02/2019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251230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1792" y="1709741"/>
            <a:ext cx="7607379" cy="2852737"/>
          </a:xfrm>
        </p:spPr>
        <p:txBody>
          <a:bodyPr anchor="b"/>
          <a:lstStyle>
            <a:lvl1pPr>
              <a:defRPr sz="5788"/>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1792" y="4589465"/>
            <a:ext cx="7607379" cy="1500187"/>
          </a:xfrm>
        </p:spPr>
        <p:txBody>
          <a:bodyPr/>
          <a:lstStyle>
            <a:lvl1pPr marL="0" indent="0">
              <a:buNone/>
              <a:defRPr sz="2315">
                <a:solidFill>
                  <a:schemeClr val="tx1"/>
                </a:solidFill>
              </a:defRPr>
            </a:lvl1pPr>
            <a:lvl2pPr marL="441004" indent="0">
              <a:buNone/>
              <a:defRPr sz="1929">
                <a:solidFill>
                  <a:schemeClr val="tx1">
                    <a:tint val="75000"/>
                  </a:schemeClr>
                </a:solidFill>
              </a:defRPr>
            </a:lvl2pPr>
            <a:lvl3pPr marL="882009" indent="0">
              <a:buNone/>
              <a:defRPr sz="1736">
                <a:solidFill>
                  <a:schemeClr val="tx1">
                    <a:tint val="75000"/>
                  </a:schemeClr>
                </a:solidFill>
              </a:defRPr>
            </a:lvl3pPr>
            <a:lvl4pPr marL="1323012" indent="0">
              <a:buNone/>
              <a:defRPr sz="1543">
                <a:solidFill>
                  <a:schemeClr val="tx1">
                    <a:tint val="75000"/>
                  </a:schemeClr>
                </a:solidFill>
              </a:defRPr>
            </a:lvl4pPr>
            <a:lvl5pPr marL="1764016" indent="0">
              <a:buNone/>
              <a:defRPr sz="1543">
                <a:solidFill>
                  <a:schemeClr val="tx1">
                    <a:tint val="75000"/>
                  </a:schemeClr>
                </a:solidFill>
              </a:defRPr>
            </a:lvl5pPr>
            <a:lvl6pPr marL="2205021" indent="0">
              <a:buNone/>
              <a:defRPr sz="1543">
                <a:solidFill>
                  <a:schemeClr val="tx1">
                    <a:tint val="75000"/>
                  </a:schemeClr>
                </a:solidFill>
              </a:defRPr>
            </a:lvl6pPr>
            <a:lvl7pPr marL="2646025" indent="0">
              <a:buNone/>
              <a:defRPr sz="1543">
                <a:solidFill>
                  <a:schemeClr val="tx1">
                    <a:tint val="75000"/>
                  </a:schemeClr>
                </a:solidFill>
              </a:defRPr>
            </a:lvl7pPr>
            <a:lvl8pPr marL="3087029" indent="0">
              <a:buNone/>
              <a:defRPr sz="1543">
                <a:solidFill>
                  <a:schemeClr val="tx1">
                    <a:tint val="75000"/>
                  </a:schemeClr>
                </a:solidFill>
              </a:defRPr>
            </a:lvl8pPr>
            <a:lvl9pPr marL="3528033" indent="0">
              <a:buNone/>
              <a:defRPr sz="1543">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DA36557F-4CD7-4B54-A456-A983BC186E70}" type="datetimeFigureOut">
              <a:rPr lang="es-ES" smtClean="0"/>
              <a:t>21/02/2019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1724105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6385" y="1825625"/>
            <a:ext cx="3748564" cy="435133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465201" y="1825625"/>
            <a:ext cx="3748564" cy="435133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A36557F-4CD7-4B54-A456-A983BC186E70}" type="datetimeFigureOut">
              <a:rPr lang="es-ES" smtClean="0"/>
              <a:t>21/02/2019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168459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7534" y="365128"/>
            <a:ext cx="7607379"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7535" y="1681163"/>
            <a:ext cx="3731336" cy="823912"/>
          </a:xfrm>
        </p:spPr>
        <p:txBody>
          <a:bodyPr anchor="b"/>
          <a:lstStyle>
            <a:lvl1pPr marL="0" indent="0">
              <a:buNone/>
              <a:defRPr sz="2315" b="1"/>
            </a:lvl1pPr>
            <a:lvl2pPr marL="441004" indent="0">
              <a:buNone/>
              <a:defRPr sz="1929" b="1"/>
            </a:lvl2pPr>
            <a:lvl3pPr marL="882009" indent="0">
              <a:buNone/>
              <a:defRPr sz="1736" b="1"/>
            </a:lvl3pPr>
            <a:lvl4pPr marL="1323012" indent="0">
              <a:buNone/>
              <a:defRPr sz="1543" b="1"/>
            </a:lvl4pPr>
            <a:lvl5pPr marL="1764016" indent="0">
              <a:buNone/>
              <a:defRPr sz="1543" b="1"/>
            </a:lvl5pPr>
            <a:lvl6pPr marL="2205021" indent="0">
              <a:buNone/>
              <a:defRPr sz="1543" b="1"/>
            </a:lvl6pPr>
            <a:lvl7pPr marL="2646025" indent="0">
              <a:buNone/>
              <a:defRPr sz="1543" b="1"/>
            </a:lvl7pPr>
            <a:lvl8pPr marL="3087029" indent="0">
              <a:buNone/>
              <a:defRPr sz="1543" b="1"/>
            </a:lvl8pPr>
            <a:lvl9pPr marL="3528033" indent="0">
              <a:buNone/>
              <a:defRPr sz="1543" b="1"/>
            </a:lvl9pPr>
          </a:lstStyle>
          <a:p>
            <a:pPr lvl="0"/>
            <a:r>
              <a:rPr lang="es-ES"/>
              <a:t>Editar los estilos de texto del patrón</a:t>
            </a:r>
          </a:p>
        </p:txBody>
      </p:sp>
      <p:sp>
        <p:nvSpPr>
          <p:cNvPr id="4" name="Content Placeholder 3"/>
          <p:cNvSpPr>
            <a:spLocks noGrp="1"/>
          </p:cNvSpPr>
          <p:nvPr>
            <p:ph sz="half" idx="2"/>
          </p:nvPr>
        </p:nvSpPr>
        <p:spPr>
          <a:xfrm>
            <a:off x="607535" y="2505075"/>
            <a:ext cx="3731336"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465202" y="1681163"/>
            <a:ext cx="3749713" cy="823912"/>
          </a:xfrm>
        </p:spPr>
        <p:txBody>
          <a:bodyPr anchor="b"/>
          <a:lstStyle>
            <a:lvl1pPr marL="0" indent="0">
              <a:buNone/>
              <a:defRPr sz="2315" b="1"/>
            </a:lvl1pPr>
            <a:lvl2pPr marL="441004" indent="0">
              <a:buNone/>
              <a:defRPr sz="1929" b="1"/>
            </a:lvl2pPr>
            <a:lvl3pPr marL="882009" indent="0">
              <a:buNone/>
              <a:defRPr sz="1736" b="1"/>
            </a:lvl3pPr>
            <a:lvl4pPr marL="1323012" indent="0">
              <a:buNone/>
              <a:defRPr sz="1543" b="1"/>
            </a:lvl4pPr>
            <a:lvl5pPr marL="1764016" indent="0">
              <a:buNone/>
              <a:defRPr sz="1543" b="1"/>
            </a:lvl5pPr>
            <a:lvl6pPr marL="2205021" indent="0">
              <a:buNone/>
              <a:defRPr sz="1543" b="1"/>
            </a:lvl6pPr>
            <a:lvl7pPr marL="2646025" indent="0">
              <a:buNone/>
              <a:defRPr sz="1543" b="1"/>
            </a:lvl7pPr>
            <a:lvl8pPr marL="3087029" indent="0">
              <a:buNone/>
              <a:defRPr sz="1543" b="1"/>
            </a:lvl8pPr>
            <a:lvl9pPr marL="3528033" indent="0">
              <a:buNone/>
              <a:defRPr sz="1543" b="1"/>
            </a:lvl9pPr>
          </a:lstStyle>
          <a:p>
            <a:pPr lvl="0"/>
            <a:r>
              <a:rPr lang="es-ES"/>
              <a:t>Editar los estilos de texto del patrón</a:t>
            </a:r>
          </a:p>
        </p:txBody>
      </p:sp>
      <p:sp>
        <p:nvSpPr>
          <p:cNvPr id="6" name="Content Placeholder 5"/>
          <p:cNvSpPr>
            <a:spLocks noGrp="1"/>
          </p:cNvSpPr>
          <p:nvPr>
            <p:ph sz="quarter" idx="4"/>
          </p:nvPr>
        </p:nvSpPr>
        <p:spPr>
          <a:xfrm>
            <a:off x="4465202" y="2505075"/>
            <a:ext cx="3749713"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A36557F-4CD7-4B54-A456-A983BC186E70}" type="datetimeFigureOut">
              <a:rPr lang="es-ES" smtClean="0"/>
              <a:t>21/02/2019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2051511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A36557F-4CD7-4B54-A456-A983BC186E70}" type="datetimeFigureOut">
              <a:rPr lang="es-ES" smtClean="0"/>
              <a:t>21/02/2019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309309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6557F-4CD7-4B54-A456-A983BC186E70}" type="datetimeFigureOut">
              <a:rPr lang="es-ES" smtClean="0"/>
              <a:t>21/02/2019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286953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7534" y="457200"/>
            <a:ext cx="2844728" cy="1600200"/>
          </a:xfrm>
        </p:spPr>
        <p:txBody>
          <a:bodyPr anchor="b"/>
          <a:lstStyle>
            <a:lvl1pPr>
              <a:defRPr sz="3087"/>
            </a:lvl1pPr>
          </a:lstStyle>
          <a:p>
            <a:r>
              <a:rPr lang="es-ES"/>
              <a:t>Haga clic para modificar el estilo de título del patrón</a:t>
            </a:r>
            <a:endParaRPr lang="en-US" dirty="0"/>
          </a:p>
        </p:txBody>
      </p:sp>
      <p:sp>
        <p:nvSpPr>
          <p:cNvPr id="3" name="Content Placeholder 2"/>
          <p:cNvSpPr>
            <a:spLocks noGrp="1"/>
          </p:cNvSpPr>
          <p:nvPr>
            <p:ph idx="1"/>
          </p:nvPr>
        </p:nvSpPr>
        <p:spPr>
          <a:xfrm>
            <a:off x="3749714" y="987429"/>
            <a:ext cx="4465201" cy="4873625"/>
          </a:xfrm>
        </p:spPr>
        <p:txBody>
          <a:bodyPr/>
          <a:lstStyle>
            <a:lvl1pPr>
              <a:defRPr sz="3087"/>
            </a:lvl1pPr>
            <a:lvl2pPr>
              <a:defRPr sz="2701"/>
            </a:lvl2pPr>
            <a:lvl3pPr>
              <a:defRPr sz="2315"/>
            </a:lvl3pPr>
            <a:lvl4pPr>
              <a:defRPr sz="1929"/>
            </a:lvl4pPr>
            <a:lvl5pPr>
              <a:defRPr sz="1929"/>
            </a:lvl5pPr>
            <a:lvl6pPr>
              <a:defRPr sz="1929"/>
            </a:lvl6pPr>
            <a:lvl7pPr>
              <a:defRPr sz="1929"/>
            </a:lvl7pPr>
            <a:lvl8pPr>
              <a:defRPr sz="1929"/>
            </a:lvl8pPr>
            <a:lvl9pPr>
              <a:defRPr sz="1929"/>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7534" y="2057401"/>
            <a:ext cx="2844728" cy="3811588"/>
          </a:xfrm>
        </p:spPr>
        <p:txBody>
          <a:bodyPr/>
          <a:lstStyle>
            <a:lvl1pPr marL="0" indent="0">
              <a:buNone/>
              <a:defRPr sz="1543"/>
            </a:lvl1pPr>
            <a:lvl2pPr marL="441004" indent="0">
              <a:buNone/>
              <a:defRPr sz="1351"/>
            </a:lvl2pPr>
            <a:lvl3pPr marL="882009" indent="0">
              <a:buNone/>
              <a:defRPr sz="1159"/>
            </a:lvl3pPr>
            <a:lvl4pPr marL="1323012" indent="0">
              <a:buNone/>
              <a:defRPr sz="965"/>
            </a:lvl4pPr>
            <a:lvl5pPr marL="1764016" indent="0">
              <a:buNone/>
              <a:defRPr sz="965"/>
            </a:lvl5pPr>
            <a:lvl6pPr marL="2205021" indent="0">
              <a:buNone/>
              <a:defRPr sz="965"/>
            </a:lvl6pPr>
            <a:lvl7pPr marL="2646025" indent="0">
              <a:buNone/>
              <a:defRPr sz="965"/>
            </a:lvl7pPr>
            <a:lvl8pPr marL="3087029" indent="0">
              <a:buNone/>
              <a:defRPr sz="965"/>
            </a:lvl8pPr>
            <a:lvl9pPr marL="3528033" indent="0">
              <a:buNone/>
              <a:defRPr sz="965"/>
            </a:lvl9pPr>
          </a:lstStyle>
          <a:p>
            <a:pPr lvl="0"/>
            <a:r>
              <a:rPr lang="es-ES"/>
              <a:t>Editar los estilos de texto del patrón</a:t>
            </a:r>
          </a:p>
        </p:txBody>
      </p:sp>
      <p:sp>
        <p:nvSpPr>
          <p:cNvPr id="5" name="Date Placeholder 4"/>
          <p:cNvSpPr>
            <a:spLocks noGrp="1"/>
          </p:cNvSpPr>
          <p:nvPr>
            <p:ph type="dt" sz="half" idx="10"/>
          </p:nvPr>
        </p:nvSpPr>
        <p:spPr/>
        <p:txBody>
          <a:bodyPr/>
          <a:lstStyle/>
          <a:p>
            <a:fld id="{DA36557F-4CD7-4B54-A456-A983BC186E70}" type="datetimeFigureOut">
              <a:rPr lang="es-ES" smtClean="0"/>
              <a:t>21/02/2019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1557641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7534" y="457200"/>
            <a:ext cx="2844728" cy="1600200"/>
          </a:xfrm>
        </p:spPr>
        <p:txBody>
          <a:bodyPr anchor="b"/>
          <a:lstStyle>
            <a:lvl1pPr>
              <a:defRPr sz="3087"/>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749714" y="987429"/>
            <a:ext cx="4465201" cy="4873625"/>
          </a:xfrm>
        </p:spPr>
        <p:txBody>
          <a:bodyPr anchor="t"/>
          <a:lstStyle>
            <a:lvl1pPr marL="0" indent="0">
              <a:buNone/>
              <a:defRPr sz="3087"/>
            </a:lvl1pPr>
            <a:lvl2pPr marL="441004" indent="0">
              <a:buNone/>
              <a:defRPr sz="2701"/>
            </a:lvl2pPr>
            <a:lvl3pPr marL="882009" indent="0">
              <a:buNone/>
              <a:defRPr sz="2315"/>
            </a:lvl3pPr>
            <a:lvl4pPr marL="1323012" indent="0">
              <a:buNone/>
              <a:defRPr sz="1929"/>
            </a:lvl4pPr>
            <a:lvl5pPr marL="1764016" indent="0">
              <a:buNone/>
              <a:defRPr sz="1929"/>
            </a:lvl5pPr>
            <a:lvl6pPr marL="2205021" indent="0">
              <a:buNone/>
              <a:defRPr sz="1929"/>
            </a:lvl6pPr>
            <a:lvl7pPr marL="2646025" indent="0">
              <a:buNone/>
              <a:defRPr sz="1929"/>
            </a:lvl7pPr>
            <a:lvl8pPr marL="3087029" indent="0">
              <a:buNone/>
              <a:defRPr sz="1929"/>
            </a:lvl8pPr>
            <a:lvl9pPr marL="3528033" indent="0">
              <a:buNone/>
              <a:defRPr sz="1929"/>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7534" y="2057401"/>
            <a:ext cx="2844728" cy="3811588"/>
          </a:xfrm>
        </p:spPr>
        <p:txBody>
          <a:bodyPr/>
          <a:lstStyle>
            <a:lvl1pPr marL="0" indent="0">
              <a:buNone/>
              <a:defRPr sz="1543"/>
            </a:lvl1pPr>
            <a:lvl2pPr marL="441004" indent="0">
              <a:buNone/>
              <a:defRPr sz="1351"/>
            </a:lvl2pPr>
            <a:lvl3pPr marL="882009" indent="0">
              <a:buNone/>
              <a:defRPr sz="1159"/>
            </a:lvl3pPr>
            <a:lvl4pPr marL="1323012" indent="0">
              <a:buNone/>
              <a:defRPr sz="965"/>
            </a:lvl4pPr>
            <a:lvl5pPr marL="1764016" indent="0">
              <a:buNone/>
              <a:defRPr sz="965"/>
            </a:lvl5pPr>
            <a:lvl6pPr marL="2205021" indent="0">
              <a:buNone/>
              <a:defRPr sz="965"/>
            </a:lvl6pPr>
            <a:lvl7pPr marL="2646025" indent="0">
              <a:buNone/>
              <a:defRPr sz="965"/>
            </a:lvl7pPr>
            <a:lvl8pPr marL="3087029" indent="0">
              <a:buNone/>
              <a:defRPr sz="965"/>
            </a:lvl8pPr>
            <a:lvl9pPr marL="3528033" indent="0">
              <a:buNone/>
              <a:defRPr sz="965"/>
            </a:lvl9pPr>
          </a:lstStyle>
          <a:p>
            <a:pPr lvl="0"/>
            <a:r>
              <a:rPr lang="es-ES"/>
              <a:t>Editar los estilos de texto del patrón</a:t>
            </a:r>
          </a:p>
        </p:txBody>
      </p:sp>
      <p:sp>
        <p:nvSpPr>
          <p:cNvPr id="5" name="Date Placeholder 4"/>
          <p:cNvSpPr>
            <a:spLocks noGrp="1"/>
          </p:cNvSpPr>
          <p:nvPr>
            <p:ph type="dt" sz="half" idx="10"/>
          </p:nvPr>
        </p:nvSpPr>
        <p:spPr/>
        <p:txBody>
          <a:bodyPr/>
          <a:lstStyle/>
          <a:p>
            <a:fld id="{DA36557F-4CD7-4B54-A456-A983BC186E70}" type="datetimeFigureOut">
              <a:rPr lang="es-ES" smtClean="0"/>
              <a:t>21/02/2019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3764296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36557F-4CD7-4B54-A456-A983BC186E70}" type="datetimeFigureOut">
              <a:rPr lang="es-ES" smtClean="0"/>
              <a:t>21/02/2019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3178006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11921" y="365126"/>
            <a:ext cx="1901845" cy="581183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6387" y="365126"/>
            <a:ext cx="5595283" cy="581183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A36557F-4CD7-4B54-A456-A983BC186E70}" type="datetimeFigureOut">
              <a:rPr lang="es-ES" smtClean="0"/>
              <a:t>21/02/2019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191EBC5-2BD4-4468-8616-1EE7CBC6EB7C}" type="slidenum">
              <a:rPr lang="es-ES" smtClean="0"/>
              <a:t>‹Nº›</a:t>
            </a:fld>
            <a:endParaRPr lang="es-ES"/>
          </a:p>
        </p:txBody>
      </p:sp>
    </p:spTree>
    <p:extLst>
      <p:ext uri="{BB962C8B-B14F-4D97-AF65-F5344CB8AC3E}">
        <p14:creationId xmlns:p14="http://schemas.microsoft.com/office/powerpoint/2010/main" val="2755121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alpha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6386" y="365128"/>
            <a:ext cx="7607379"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6386" y="1825625"/>
            <a:ext cx="7607379" cy="4351339"/>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06385" y="6356352"/>
            <a:ext cx="1984534" cy="365125"/>
          </a:xfrm>
          <a:prstGeom prst="rect">
            <a:avLst/>
          </a:prstGeom>
        </p:spPr>
        <p:txBody>
          <a:bodyPr vert="horz" lIns="91440" tIns="45720" rIns="91440" bIns="45720" rtlCol="0" anchor="ctr"/>
          <a:lstStyle>
            <a:lvl1pPr algn="l">
              <a:defRPr sz="1159">
                <a:solidFill>
                  <a:schemeClr val="tx1">
                    <a:tint val="75000"/>
                  </a:schemeClr>
                </a:solidFill>
              </a:defRPr>
            </a:lvl1pPr>
          </a:lstStyle>
          <a:p>
            <a:fld id="{DA36557F-4CD7-4B54-A456-A983BC186E70}" type="datetimeFigureOut">
              <a:rPr lang="es-ES" smtClean="0"/>
              <a:t>21/02/2019</a:t>
            </a:fld>
            <a:endParaRPr lang="es-ES"/>
          </a:p>
        </p:txBody>
      </p:sp>
      <p:sp>
        <p:nvSpPr>
          <p:cNvPr id="5" name="Footer Placeholder 4"/>
          <p:cNvSpPr>
            <a:spLocks noGrp="1"/>
          </p:cNvSpPr>
          <p:nvPr>
            <p:ph type="ftr" sz="quarter" idx="3"/>
          </p:nvPr>
        </p:nvSpPr>
        <p:spPr>
          <a:xfrm>
            <a:off x="2921675" y="6356352"/>
            <a:ext cx="2976801" cy="365125"/>
          </a:xfrm>
          <a:prstGeom prst="rect">
            <a:avLst/>
          </a:prstGeom>
        </p:spPr>
        <p:txBody>
          <a:bodyPr vert="horz" lIns="91440" tIns="45720" rIns="91440" bIns="45720" rtlCol="0" anchor="ctr"/>
          <a:lstStyle>
            <a:lvl1pPr algn="ctr">
              <a:defRPr sz="1159">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229231" y="6356352"/>
            <a:ext cx="1984534" cy="365125"/>
          </a:xfrm>
          <a:prstGeom prst="rect">
            <a:avLst/>
          </a:prstGeom>
        </p:spPr>
        <p:txBody>
          <a:bodyPr vert="horz" lIns="91440" tIns="45720" rIns="91440" bIns="45720" rtlCol="0" anchor="ctr"/>
          <a:lstStyle>
            <a:lvl1pPr algn="r">
              <a:defRPr sz="1159">
                <a:solidFill>
                  <a:schemeClr val="tx1">
                    <a:tint val="75000"/>
                  </a:schemeClr>
                </a:solidFill>
              </a:defRPr>
            </a:lvl1pPr>
          </a:lstStyle>
          <a:p>
            <a:fld id="{3191EBC5-2BD4-4468-8616-1EE7CBC6EB7C}" type="slidenum">
              <a:rPr lang="es-ES" smtClean="0"/>
              <a:t>‹Nº›</a:t>
            </a:fld>
            <a:endParaRPr lang="es-ES"/>
          </a:p>
        </p:txBody>
      </p:sp>
    </p:spTree>
    <p:extLst>
      <p:ext uri="{BB962C8B-B14F-4D97-AF65-F5344CB8AC3E}">
        <p14:creationId xmlns:p14="http://schemas.microsoft.com/office/powerpoint/2010/main" val="2873460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82009" rtl="0" eaLnBrk="1" latinLnBrk="0" hangingPunct="1">
        <a:lnSpc>
          <a:spcPct val="90000"/>
        </a:lnSpc>
        <a:spcBef>
          <a:spcPct val="0"/>
        </a:spcBef>
        <a:buNone/>
        <a:defRPr sz="4244" kern="1200">
          <a:solidFill>
            <a:schemeClr val="tx1"/>
          </a:solidFill>
          <a:latin typeface="+mj-lt"/>
          <a:ea typeface="+mj-ea"/>
          <a:cs typeface="+mj-cs"/>
        </a:defRPr>
      </a:lvl1pPr>
    </p:titleStyle>
    <p:bodyStyle>
      <a:lvl1pPr marL="220502" indent="-220502" algn="l" defTabSz="882009" rtl="0" eaLnBrk="1" latinLnBrk="0" hangingPunct="1">
        <a:lnSpc>
          <a:spcPct val="90000"/>
        </a:lnSpc>
        <a:spcBef>
          <a:spcPts val="965"/>
        </a:spcBef>
        <a:buFont typeface="Arial" panose="020B0604020202020204" pitchFamily="34" charset="0"/>
        <a:buChar char="•"/>
        <a:defRPr sz="2701" kern="1200">
          <a:solidFill>
            <a:schemeClr val="tx1"/>
          </a:solidFill>
          <a:latin typeface="+mn-lt"/>
          <a:ea typeface="+mn-ea"/>
          <a:cs typeface="+mn-cs"/>
        </a:defRPr>
      </a:lvl1pPr>
      <a:lvl2pPr marL="661506" indent="-220502" algn="l" defTabSz="882009" rtl="0" eaLnBrk="1" latinLnBrk="0" hangingPunct="1">
        <a:lnSpc>
          <a:spcPct val="90000"/>
        </a:lnSpc>
        <a:spcBef>
          <a:spcPts val="483"/>
        </a:spcBef>
        <a:buFont typeface="Arial" panose="020B0604020202020204" pitchFamily="34" charset="0"/>
        <a:buChar char="•"/>
        <a:defRPr sz="2315" kern="1200">
          <a:solidFill>
            <a:schemeClr val="tx1"/>
          </a:solidFill>
          <a:latin typeface="+mn-lt"/>
          <a:ea typeface="+mn-ea"/>
          <a:cs typeface="+mn-cs"/>
        </a:defRPr>
      </a:lvl2pPr>
      <a:lvl3pPr marL="1102511" indent="-220502" algn="l" defTabSz="882009" rtl="0" eaLnBrk="1" latinLnBrk="0" hangingPunct="1">
        <a:lnSpc>
          <a:spcPct val="90000"/>
        </a:lnSpc>
        <a:spcBef>
          <a:spcPts val="483"/>
        </a:spcBef>
        <a:buFont typeface="Arial" panose="020B0604020202020204" pitchFamily="34" charset="0"/>
        <a:buChar char="•"/>
        <a:defRPr sz="1929" kern="1200">
          <a:solidFill>
            <a:schemeClr val="tx1"/>
          </a:solidFill>
          <a:latin typeface="+mn-lt"/>
          <a:ea typeface="+mn-ea"/>
          <a:cs typeface="+mn-cs"/>
        </a:defRPr>
      </a:lvl3pPr>
      <a:lvl4pPr marL="1543515" indent="-220502" algn="l" defTabSz="882009"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4pPr>
      <a:lvl5pPr marL="1984518" indent="-220502" algn="l" defTabSz="882009"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5pPr>
      <a:lvl6pPr marL="2425522" indent="-220502" algn="l" defTabSz="882009"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6pPr>
      <a:lvl7pPr marL="2866527" indent="-220502" algn="l" defTabSz="882009"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7pPr>
      <a:lvl8pPr marL="3307531" indent="-220502" algn="l" defTabSz="882009"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8pPr>
      <a:lvl9pPr marL="3748536" indent="-220502" algn="l" defTabSz="882009"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9pPr>
    </p:bodyStyle>
    <p:otherStyle>
      <a:defPPr>
        <a:defRPr lang="en-US"/>
      </a:defPPr>
      <a:lvl1pPr marL="0" algn="l" defTabSz="882009" rtl="0" eaLnBrk="1" latinLnBrk="0" hangingPunct="1">
        <a:defRPr sz="1736" kern="1200">
          <a:solidFill>
            <a:schemeClr val="tx1"/>
          </a:solidFill>
          <a:latin typeface="+mn-lt"/>
          <a:ea typeface="+mn-ea"/>
          <a:cs typeface="+mn-cs"/>
        </a:defRPr>
      </a:lvl1pPr>
      <a:lvl2pPr marL="441004" algn="l" defTabSz="882009" rtl="0" eaLnBrk="1" latinLnBrk="0" hangingPunct="1">
        <a:defRPr sz="1736" kern="1200">
          <a:solidFill>
            <a:schemeClr val="tx1"/>
          </a:solidFill>
          <a:latin typeface="+mn-lt"/>
          <a:ea typeface="+mn-ea"/>
          <a:cs typeface="+mn-cs"/>
        </a:defRPr>
      </a:lvl2pPr>
      <a:lvl3pPr marL="882009" algn="l" defTabSz="882009" rtl="0" eaLnBrk="1" latinLnBrk="0" hangingPunct="1">
        <a:defRPr sz="1736" kern="1200">
          <a:solidFill>
            <a:schemeClr val="tx1"/>
          </a:solidFill>
          <a:latin typeface="+mn-lt"/>
          <a:ea typeface="+mn-ea"/>
          <a:cs typeface="+mn-cs"/>
        </a:defRPr>
      </a:lvl3pPr>
      <a:lvl4pPr marL="1323012" algn="l" defTabSz="882009" rtl="0" eaLnBrk="1" latinLnBrk="0" hangingPunct="1">
        <a:defRPr sz="1736" kern="1200">
          <a:solidFill>
            <a:schemeClr val="tx1"/>
          </a:solidFill>
          <a:latin typeface="+mn-lt"/>
          <a:ea typeface="+mn-ea"/>
          <a:cs typeface="+mn-cs"/>
        </a:defRPr>
      </a:lvl4pPr>
      <a:lvl5pPr marL="1764016" algn="l" defTabSz="882009" rtl="0" eaLnBrk="1" latinLnBrk="0" hangingPunct="1">
        <a:defRPr sz="1736" kern="1200">
          <a:solidFill>
            <a:schemeClr val="tx1"/>
          </a:solidFill>
          <a:latin typeface="+mn-lt"/>
          <a:ea typeface="+mn-ea"/>
          <a:cs typeface="+mn-cs"/>
        </a:defRPr>
      </a:lvl5pPr>
      <a:lvl6pPr marL="2205021" algn="l" defTabSz="882009" rtl="0" eaLnBrk="1" latinLnBrk="0" hangingPunct="1">
        <a:defRPr sz="1736" kern="1200">
          <a:solidFill>
            <a:schemeClr val="tx1"/>
          </a:solidFill>
          <a:latin typeface="+mn-lt"/>
          <a:ea typeface="+mn-ea"/>
          <a:cs typeface="+mn-cs"/>
        </a:defRPr>
      </a:lvl6pPr>
      <a:lvl7pPr marL="2646025" algn="l" defTabSz="882009" rtl="0" eaLnBrk="1" latinLnBrk="0" hangingPunct="1">
        <a:defRPr sz="1736" kern="1200">
          <a:solidFill>
            <a:schemeClr val="tx1"/>
          </a:solidFill>
          <a:latin typeface="+mn-lt"/>
          <a:ea typeface="+mn-ea"/>
          <a:cs typeface="+mn-cs"/>
        </a:defRPr>
      </a:lvl7pPr>
      <a:lvl8pPr marL="3087029" algn="l" defTabSz="882009" rtl="0" eaLnBrk="1" latinLnBrk="0" hangingPunct="1">
        <a:defRPr sz="1736" kern="1200">
          <a:solidFill>
            <a:schemeClr val="tx1"/>
          </a:solidFill>
          <a:latin typeface="+mn-lt"/>
          <a:ea typeface="+mn-ea"/>
          <a:cs typeface="+mn-cs"/>
        </a:defRPr>
      </a:lvl8pPr>
      <a:lvl9pPr marL="3528033" algn="l" defTabSz="882009" rtl="0" eaLnBrk="1" latinLnBrk="0" hangingPunct="1">
        <a:defRPr sz="17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D145C1A-BD94-4917-AA60-8CEE00E2D5DD}"/>
              </a:ext>
            </a:extLst>
          </p:cNvPr>
          <p:cNvSpPr/>
          <p:nvPr/>
        </p:nvSpPr>
        <p:spPr>
          <a:xfrm>
            <a:off x="1" y="0"/>
            <a:ext cx="8820151" cy="982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304" tIns="23152" rIns="46304" bIns="23152" numCol="1" spcCol="0" rtlCol="0" fromWordArt="0" anchor="ctr" anchorCtr="0" forceAA="0" compatLnSpc="1">
            <a:prstTxWarp prst="textNoShape">
              <a:avLst/>
            </a:prstTxWarp>
            <a:noAutofit/>
          </a:bodyPr>
          <a:lstStyle/>
          <a:p>
            <a:pPr algn="ctr"/>
            <a:r>
              <a:rPr lang="es-ES" sz="2000" dirty="0">
                <a:latin typeface="Tahoma" panose="020B0604030504040204" pitchFamily="34" charset="0"/>
                <a:ea typeface="Tahoma" panose="020B0604030504040204" pitchFamily="34" charset="0"/>
                <a:cs typeface="Tahoma" panose="020B0604030504040204" pitchFamily="34" charset="0"/>
              </a:rPr>
              <a:t>FACTORES QUE INFLUYEN EN LA ESTANCIA HOSPITALARIA EN PACIENTES INGRESADOS POR TROMBOEMBOLISMO PULMONAR</a:t>
            </a:r>
          </a:p>
          <a:p>
            <a:pPr algn="ctr"/>
            <a:r>
              <a:rPr lang="es-ES" sz="1200" dirty="0">
                <a:latin typeface="Tahoma" panose="020B0604030504040204" pitchFamily="34" charset="0"/>
                <a:ea typeface="Tahoma" panose="020B0604030504040204" pitchFamily="34" charset="0"/>
                <a:cs typeface="Tahoma" panose="020B0604030504040204" pitchFamily="34" charset="0"/>
              </a:rPr>
              <a:t>Hernández J, Sierra LM, Benítez-Cano M, El Boutaibi K, Cordero P, Castañar A, Gómez MT, Márquez FL. </a:t>
            </a:r>
          </a:p>
          <a:p>
            <a:pPr algn="ctr"/>
            <a:r>
              <a:rPr lang="es-ES" sz="1200" dirty="0">
                <a:latin typeface="Tahoma" panose="020B0604030504040204" pitchFamily="34" charset="0"/>
                <a:ea typeface="Tahoma" panose="020B0604030504040204" pitchFamily="34" charset="0"/>
                <a:cs typeface="Tahoma" panose="020B0604030504040204" pitchFamily="34" charset="0"/>
              </a:rPr>
              <a:t>Servicio de Neumología. Hospital Universitario de Badajoz.</a:t>
            </a:r>
          </a:p>
        </p:txBody>
      </p:sp>
      <p:sp>
        <p:nvSpPr>
          <p:cNvPr id="5" name="Rectángulo 4">
            <a:extLst>
              <a:ext uri="{FF2B5EF4-FFF2-40B4-BE49-F238E27FC236}">
                <a16:creationId xmlns:a16="http://schemas.microsoft.com/office/drawing/2014/main" id="{E6AC8E76-922B-4E3F-B54B-191D90B5DA6F}"/>
              </a:ext>
            </a:extLst>
          </p:cNvPr>
          <p:cNvSpPr/>
          <p:nvPr/>
        </p:nvSpPr>
        <p:spPr>
          <a:xfrm>
            <a:off x="116378" y="1164491"/>
            <a:ext cx="4455622"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 sz="1200" dirty="0">
                <a:latin typeface="Tahoma" panose="020B0604030504040204" pitchFamily="34" charset="0"/>
                <a:ea typeface="Tahoma" panose="020B0604030504040204" pitchFamily="34" charset="0"/>
                <a:cs typeface="Tahoma" panose="020B0604030504040204" pitchFamily="34" charset="0"/>
              </a:rPr>
              <a:t>El tromboembolismo pulmonar (TEP) supone una importante carga económica relacionada, fundamentalmente, con los costes del ingreso hospitalario. Nuestro objetivo fue analizar qué factores pueden condicionar la estancia hospitalaria de los pacientes con TEP.</a:t>
            </a:r>
          </a:p>
        </p:txBody>
      </p:sp>
      <p:sp>
        <p:nvSpPr>
          <p:cNvPr id="6" name="Rectángulo: esquinas redondeadas 5">
            <a:extLst>
              <a:ext uri="{FF2B5EF4-FFF2-40B4-BE49-F238E27FC236}">
                <a16:creationId xmlns:a16="http://schemas.microsoft.com/office/drawing/2014/main" id="{5C86FE31-347F-4AC3-B822-1E09E079660C}"/>
              </a:ext>
            </a:extLst>
          </p:cNvPr>
          <p:cNvSpPr/>
          <p:nvPr/>
        </p:nvSpPr>
        <p:spPr>
          <a:xfrm>
            <a:off x="1247570" y="982033"/>
            <a:ext cx="1360183" cy="182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304" tIns="23152" rIns="46304" bIns="23152" numCol="1" spcCol="0" rtlCol="0" fromWordArt="0" anchor="ctr" anchorCtr="0" forceAA="0" compatLnSpc="1">
            <a:prstTxWarp prst="textNoShape">
              <a:avLst/>
            </a:prstTxWarp>
            <a:noAutofit/>
          </a:bodyPr>
          <a:lstStyle/>
          <a:p>
            <a:pPr algn="ctr"/>
            <a:r>
              <a:rPr lang="es-ES" sz="1157" dirty="0"/>
              <a:t>INTRODUCCIÓN</a:t>
            </a:r>
          </a:p>
        </p:txBody>
      </p:sp>
      <p:sp>
        <p:nvSpPr>
          <p:cNvPr id="7" name="Rectángulo 6">
            <a:extLst>
              <a:ext uri="{FF2B5EF4-FFF2-40B4-BE49-F238E27FC236}">
                <a16:creationId xmlns:a16="http://schemas.microsoft.com/office/drawing/2014/main" id="{54EA3633-6AEA-4681-9E03-29CA54DC10B9}"/>
              </a:ext>
            </a:extLst>
          </p:cNvPr>
          <p:cNvSpPr/>
          <p:nvPr/>
        </p:nvSpPr>
        <p:spPr>
          <a:xfrm>
            <a:off x="4671752" y="1164491"/>
            <a:ext cx="4032019"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 sz="1200" dirty="0">
                <a:latin typeface="Tahoma" panose="020B0604030504040204" pitchFamily="34" charset="0"/>
                <a:ea typeface="Tahoma" panose="020B0604030504040204" pitchFamily="34" charset="0"/>
                <a:cs typeface="Tahoma" panose="020B0604030504040204" pitchFamily="34" charset="0"/>
              </a:rPr>
              <a:t>Estudio retrospectivo de cohortes de pacientes con TEP procedentes de nuestro Servicio de Neumología (Enero de 2007- Mayo de 2016). Se realizó un análisis descriptivo y comparativo en función de la estancia hospitalaria y un análisis multivariante (regresión logística) de los factores relacionados con la misma.</a:t>
            </a:r>
          </a:p>
        </p:txBody>
      </p:sp>
      <p:sp>
        <p:nvSpPr>
          <p:cNvPr id="8" name="Rectángulo: esquinas redondeadas 7">
            <a:extLst>
              <a:ext uri="{FF2B5EF4-FFF2-40B4-BE49-F238E27FC236}">
                <a16:creationId xmlns:a16="http://schemas.microsoft.com/office/drawing/2014/main" id="{D9D3D8A9-24D5-4135-AAED-F3B98076CB08}"/>
              </a:ext>
            </a:extLst>
          </p:cNvPr>
          <p:cNvSpPr/>
          <p:nvPr/>
        </p:nvSpPr>
        <p:spPr>
          <a:xfrm>
            <a:off x="5752546" y="982032"/>
            <a:ext cx="1525725" cy="182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304" tIns="23152" rIns="46304" bIns="23152" numCol="1" spcCol="0" rtlCol="0" fromWordArt="0" anchor="ctr" anchorCtr="0" forceAA="0" compatLnSpc="1">
            <a:prstTxWarp prst="textNoShape">
              <a:avLst/>
            </a:prstTxWarp>
            <a:noAutofit/>
          </a:bodyPr>
          <a:lstStyle/>
          <a:p>
            <a:pPr algn="ctr"/>
            <a:r>
              <a:rPr lang="es-ES" sz="1157" dirty="0"/>
              <a:t>MATERIAL Y MÉTODOS</a:t>
            </a:r>
          </a:p>
        </p:txBody>
      </p:sp>
      <p:sp>
        <p:nvSpPr>
          <p:cNvPr id="10" name="Rectángulo: esquinas redondeadas 9">
            <a:extLst>
              <a:ext uri="{FF2B5EF4-FFF2-40B4-BE49-F238E27FC236}">
                <a16:creationId xmlns:a16="http://schemas.microsoft.com/office/drawing/2014/main" id="{FC3EA89B-872E-40F2-91A8-ACF20F135B8D}"/>
              </a:ext>
            </a:extLst>
          </p:cNvPr>
          <p:cNvSpPr/>
          <p:nvPr/>
        </p:nvSpPr>
        <p:spPr>
          <a:xfrm>
            <a:off x="-1" y="2421963"/>
            <a:ext cx="8820151" cy="1835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304" tIns="23152" rIns="46304" bIns="23152" numCol="1" spcCol="0" rtlCol="0" fromWordArt="0" anchor="ctr" anchorCtr="0" forceAA="0" compatLnSpc="1">
            <a:prstTxWarp prst="textNoShape">
              <a:avLst/>
            </a:prstTxWarp>
            <a:noAutofit/>
          </a:bodyPr>
          <a:lstStyle/>
          <a:p>
            <a:pPr algn="ctr"/>
            <a:r>
              <a:rPr lang="es-ES" sz="1400" dirty="0"/>
              <a:t>RESULTADOS</a:t>
            </a:r>
          </a:p>
        </p:txBody>
      </p:sp>
      <p:graphicFrame>
        <p:nvGraphicFramePr>
          <p:cNvPr id="2" name="Tabla 1">
            <a:extLst>
              <a:ext uri="{FF2B5EF4-FFF2-40B4-BE49-F238E27FC236}">
                <a16:creationId xmlns:a16="http://schemas.microsoft.com/office/drawing/2014/main" id="{0A65A153-CB11-42F8-AB72-3E61E8DE6A70}"/>
              </a:ext>
            </a:extLst>
          </p:cNvPr>
          <p:cNvGraphicFramePr>
            <a:graphicFrameLocks noGrp="1"/>
          </p:cNvGraphicFramePr>
          <p:nvPr>
            <p:extLst>
              <p:ext uri="{D42A27DB-BD31-4B8C-83A1-F6EECF244321}">
                <p14:modId xmlns:p14="http://schemas.microsoft.com/office/powerpoint/2010/main" val="2040087404"/>
              </p:ext>
            </p:extLst>
          </p:nvPr>
        </p:nvGraphicFramePr>
        <p:xfrm>
          <a:off x="26133" y="3503670"/>
          <a:ext cx="4668253" cy="2732566"/>
        </p:xfrm>
        <a:graphic>
          <a:graphicData uri="http://schemas.openxmlformats.org/drawingml/2006/table">
            <a:tbl>
              <a:tblPr firstRow="1" firstCol="1" bandRow="1">
                <a:tableStyleId>{5C22544A-7EE6-4342-B048-85BDC9FD1C3A}</a:tableStyleId>
              </a:tblPr>
              <a:tblGrid>
                <a:gridCol w="2151802">
                  <a:extLst>
                    <a:ext uri="{9D8B030D-6E8A-4147-A177-3AD203B41FA5}">
                      <a16:colId xmlns:a16="http://schemas.microsoft.com/office/drawing/2014/main" val="1706275934"/>
                    </a:ext>
                  </a:extLst>
                </a:gridCol>
                <a:gridCol w="1065223">
                  <a:extLst>
                    <a:ext uri="{9D8B030D-6E8A-4147-A177-3AD203B41FA5}">
                      <a16:colId xmlns:a16="http://schemas.microsoft.com/office/drawing/2014/main" val="394382485"/>
                    </a:ext>
                  </a:extLst>
                </a:gridCol>
                <a:gridCol w="946457">
                  <a:extLst>
                    <a:ext uri="{9D8B030D-6E8A-4147-A177-3AD203B41FA5}">
                      <a16:colId xmlns:a16="http://schemas.microsoft.com/office/drawing/2014/main" val="3163239932"/>
                    </a:ext>
                  </a:extLst>
                </a:gridCol>
                <a:gridCol w="504771">
                  <a:extLst>
                    <a:ext uri="{9D8B030D-6E8A-4147-A177-3AD203B41FA5}">
                      <a16:colId xmlns:a16="http://schemas.microsoft.com/office/drawing/2014/main" val="801427389"/>
                    </a:ext>
                  </a:extLst>
                </a:gridCol>
              </a:tblGrid>
              <a:tr h="296142">
                <a:tc>
                  <a:txBody>
                    <a:bodyPr/>
                    <a:lstStyle/>
                    <a:p>
                      <a:pPr algn="ctr">
                        <a:lnSpc>
                          <a:spcPct val="150000"/>
                        </a:lnSpc>
                        <a:spcAft>
                          <a:spcPts val="0"/>
                        </a:spcAft>
                      </a:pPr>
                      <a:r>
                        <a:rPr lang="es-ES_tradnl" sz="1200" dirty="0">
                          <a:effectLst/>
                        </a:rPr>
                        <a:t>Variable</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Estancia ≤ 12</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Estancia &gt;12</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p</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503086442"/>
                  </a:ext>
                </a:extLst>
              </a:tr>
              <a:tr h="222040">
                <a:tc>
                  <a:txBody>
                    <a:bodyPr/>
                    <a:lstStyle/>
                    <a:p>
                      <a:pPr algn="just">
                        <a:lnSpc>
                          <a:spcPct val="150000"/>
                        </a:lnSpc>
                        <a:spcAft>
                          <a:spcPts val="0"/>
                        </a:spcAft>
                      </a:pPr>
                      <a:r>
                        <a:rPr lang="es-ES_tradnl" sz="1200" dirty="0">
                          <a:effectLst/>
                        </a:rPr>
                        <a:t>Edad</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61,9±17,3</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65,8±12,5</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0,012</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182036424"/>
                  </a:ext>
                </a:extLst>
              </a:tr>
              <a:tr h="222040">
                <a:tc>
                  <a:txBody>
                    <a:bodyPr/>
                    <a:lstStyle/>
                    <a:p>
                      <a:pPr algn="just">
                        <a:lnSpc>
                          <a:spcPct val="150000"/>
                        </a:lnSpc>
                        <a:spcAft>
                          <a:spcPts val="0"/>
                        </a:spcAft>
                      </a:pPr>
                      <a:r>
                        <a:rPr lang="es-ES_tradnl" sz="1200" dirty="0">
                          <a:effectLst/>
                        </a:rPr>
                        <a:t>Puntuación escala PESI total</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88,7±31,6</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95±30,8</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0,038</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648292924"/>
                  </a:ext>
                </a:extLst>
              </a:tr>
              <a:tr h="222040">
                <a:tc>
                  <a:txBody>
                    <a:bodyPr/>
                    <a:lstStyle/>
                    <a:p>
                      <a:pPr algn="just">
                        <a:lnSpc>
                          <a:spcPct val="150000"/>
                        </a:lnSpc>
                        <a:spcAft>
                          <a:spcPts val="0"/>
                        </a:spcAft>
                      </a:pPr>
                      <a:r>
                        <a:rPr lang="es-ES_tradnl" sz="1200" dirty="0" err="1">
                          <a:effectLst/>
                        </a:rPr>
                        <a:t>Indice</a:t>
                      </a:r>
                      <a:r>
                        <a:rPr lang="es-ES_tradnl" sz="1200" dirty="0">
                          <a:effectLst/>
                        </a:rPr>
                        <a:t> de </a:t>
                      </a:r>
                      <a:r>
                        <a:rPr lang="es-ES_tradnl" sz="1200" dirty="0" err="1">
                          <a:effectLst/>
                        </a:rPr>
                        <a:t>Charlson</a:t>
                      </a:r>
                      <a:r>
                        <a:rPr lang="es-ES_tradnl" sz="1200" dirty="0">
                          <a:effectLst/>
                        </a:rPr>
                        <a:t> abreviado</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1,1±1,2</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1,1±1,1</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0,75</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330870041"/>
                  </a:ext>
                </a:extLst>
              </a:tr>
              <a:tr h="405650">
                <a:tc>
                  <a:txBody>
                    <a:bodyPr/>
                    <a:lstStyle/>
                    <a:p>
                      <a:pPr algn="just">
                        <a:lnSpc>
                          <a:spcPct val="150000"/>
                        </a:lnSpc>
                        <a:spcAft>
                          <a:spcPts val="0"/>
                        </a:spcAft>
                      </a:pPr>
                      <a:r>
                        <a:rPr lang="es-ES_tradnl" sz="1200" dirty="0">
                          <a:effectLst/>
                        </a:rPr>
                        <a:t>Síntomas previos al ingreso (d)</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8,9±11,9</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9,5±13,4</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0,63</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144711453"/>
                  </a:ext>
                </a:extLst>
              </a:tr>
              <a:tr h="520058">
                <a:tc>
                  <a:txBody>
                    <a:bodyPr/>
                    <a:lstStyle/>
                    <a:p>
                      <a:pPr algn="just">
                        <a:lnSpc>
                          <a:spcPct val="150000"/>
                        </a:lnSpc>
                        <a:spcAft>
                          <a:spcPts val="0"/>
                        </a:spcAft>
                      </a:pPr>
                      <a:r>
                        <a:rPr lang="es-ES_tradnl" sz="1200">
                          <a:effectLst/>
                        </a:rPr>
                        <a:t>PaO</a:t>
                      </a:r>
                      <a:r>
                        <a:rPr lang="es-ES_tradnl" sz="1200" baseline="-25000">
                          <a:effectLst/>
                        </a:rPr>
                        <a:t>2</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74,1±16,1</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69,6±14,8</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0,003</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661610943"/>
                  </a:ext>
                </a:extLst>
              </a:tr>
              <a:tr h="776337">
                <a:tc>
                  <a:txBody>
                    <a:bodyPr/>
                    <a:lstStyle/>
                    <a:p>
                      <a:pPr algn="just">
                        <a:lnSpc>
                          <a:spcPct val="150000"/>
                        </a:lnSpc>
                        <a:spcAft>
                          <a:spcPts val="0"/>
                        </a:spcAft>
                      </a:pPr>
                      <a:r>
                        <a:rPr lang="es-ES_tradnl" sz="1200" dirty="0">
                          <a:effectLst/>
                        </a:rPr>
                        <a:t>Glucemia</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l">
                        <a:lnSpc>
                          <a:spcPct val="150000"/>
                        </a:lnSpc>
                        <a:spcAft>
                          <a:spcPts val="0"/>
                        </a:spcAft>
                      </a:pPr>
                      <a:r>
                        <a:rPr lang="es-ES_tradnl" sz="1200" dirty="0">
                          <a:effectLst/>
                        </a:rPr>
                        <a:t>     113,4±44,4</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122,6±54,5</a:t>
                      </a:r>
                      <a:endParaRPr lang="es-ES"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0,005</a:t>
                      </a:r>
                      <a:endParaRPr lang="es-E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419768559"/>
                  </a:ext>
                </a:extLst>
              </a:tr>
            </a:tbl>
          </a:graphicData>
        </a:graphic>
      </p:graphicFrame>
      <p:graphicFrame>
        <p:nvGraphicFramePr>
          <p:cNvPr id="12" name="Tabla 11">
            <a:extLst>
              <a:ext uri="{FF2B5EF4-FFF2-40B4-BE49-F238E27FC236}">
                <a16:creationId xmlns:a16="http://schemas.microsoft.com/office/drawing/2014/main" id="{6A87D89C-30C8-41C2-A3D8-63CDD07EC15D}"/>
              </a:ext>
            </a:extLst>
          </p:cNvPr>
          <p:cNvGraphicFramePr>
            <a:graphicFrameLocks noGrp="1"/>
          </p:cNvGraphicFramePr>
          <p:nvPr>
            <p:extLst>
              <p:ext uri="{D42A27DB-BD31-4B8C-83A1-F6EECF244321}">
                <p14:modId xmlns:p14="http://schemas.microsoft.com/office/powerpoint/2010/main" val="2637081679"/>
              </p:ext>
            </p:extLst>
          </p:nvPr>
        </p:nvGraphicFramePr>
        <p:xfrm>
          <a:off x="5087709" y="2709949"/>
          <a:ext cx="3517948" cy="3413937"/>
        </p:xfrm>
        <a:graphic>
          <a:graphicData uri="http://schemas.openxmlformats.org/drawingml/2006/table">
            <a:tbl>
              <a:tblPr firstRow="1" firstCol="1" bandRow="1">
                <a:tableStyleId>{5C22544A-7EE6-4342-B048-85BDC9FD1C3A}</a:tableStyleId>
              </a:tblPr>
              <a:tblGrid>
                <a:gridCol w="1471436">
                  <a:extLst>
                    <a:ext uri="{9D8B030D-6E8A-4147-A177-3AD203B41FA5}">
                      <a16:colId xmlns:a16="http://schemas.microsoft.com/office/drawing/2014/main" val="2065127320"/>
                    </a:ext>
                  </a:extLst>
                </a:gridCol>
                <a:gridCol w="635501">
                  <a:extLst>
                    <a:ext uri="{9D8B030D-6E8A-4147-A177-3AD203B41FA5}">
                      <a16:colId xmlns:a16="http://schemas.microsoft.com/office/drawing/2014/main" val="1411464007"/>
                    </a:ext>
                  </a:extLst>
                </a:gridCol>
                <a:gridCol w="812883">
                  <a:extLst>
                    <a:ext uri="{9D8B030D-6E8A-4147-A177-3AD203B41FA5}">
                      <a16:colId xmlns:a16="http://schemas.microsoft.com/office/drawing/2014/main" val="3042066448"/>
                    </a:ext>
                  </a:extLst>
                </a:gridCol>
                <a:gridCol w="598128">
                  <a:extLst>
                    <a:ext uri="{9D8B030D-6E8A-4147-A177-3AD203B41FA5}">
                      <a16:colId xmlns:a16="http://schemas.microsoft.com/office/drawing/2014/main" val="1302216982"/>
                    </a:ext>
                  </a:extLst>
                </a:gridCol>
              </a:tblGrid>
              <a:tr h="326217">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Variable</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l">
                        <a:lnSpc>
                          <a:spcPct val="115000"/>
                        </a:lnSpc>
                        <a:spcAft>
                          <a:spcPts val="0"/>
                        </a:spcAft>
                      </a:pPr>
                      <a:r>
                        <a:rPr lang="es-ES_tradnl" sz="1200" b="0" dirty="0">
                          <a:solidFill>
                            <a:schemeClr val="bg1"/>
                          </a:solidFill>
                          <a:effectLst/>
                          <a:latin typeface="Tahoma" panose="020B0604030504040204" pitchFamily="34" charset="0"/>
                          <a:ea typeface="Tahoma" panose="020B0604030504040204" pitchFamily="34" charset="0"/>
                          <a:cs typeface="Tahoma" panose="020B0604030504040204" pitchFamily="34" charset="0"/>
                        </a:rPr>
                        <a:t>≤ 12 </a:t>
                      </a:r>
                      <a:endParaRPr lang="es-ES" sz="12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dirty="0">
                          <a:solidFill>
                            <a:schemeClr val="bg1"/>
                          </a:solidFill>
                          <a:effectLst/>
                          <a:latin typeface="Tahoma" panose="020B0604030504040204" pitchFamily="34" charset="0"/>
                          <a:ea typeface="Tahoma" panose="020B0604030504040204" pitchFamily="34" charset="0"/>
                          <a:cs typeface="Tahoma" panose="020B0604030504040204" pitchFamily="34" charset="0"/>
                        </a:rPr>
                        <a:t>&gt; 12 </a:t>
                      </a:r>
                      <a:endParaRPr lang="es-ES" sz="12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dirty="0">
                          <a:solidFill>
                            <a:schemeClr val="bg1"/>
                          </a:solidFill>
                          <a:effectLst/>
                          <a:latin typeface="Tahoma" panose="020B0604030504040204" pitchFamily="34" charset="0"/>
                          <a:ea typeface="Tahoma" panose="020B0604030504040204" pitchFamily="34" charset="0"/>
                          <a:cs typeface="Tahoma" panose="020B0604030504040204" pitchFamily="34" charset="0"/>
                        </a:rPr>
                        <a:t>p</a:t>
                      </a:r>
                      <a:endParaRPr lang="es-ES" sz="12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extLst>
                  <a:ext uri="{0D108BD9-81ED-4DB2-BD59-A6C34878D82A}">
                    <a16:rowId xmlns:a16="http://schemas.microsoft.com/office/drawing/2014/main" val="793695845"/>
                  </a:ext>
                </a:extLst>
              </a:tr>
              <a:tr h="683573">
                <a:tc>
                  <a:txBody>
                    <a:bodyPr/>
                    <a:lstStyle/>
                    <a:p>
                      <a:pPr algn="just">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Sexo</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Hombre</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Mujer</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s-ES" sz="1200" b="0" i="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a:solidFill>
                            <a:schemeClr val="tx1"/>
                          </a:solidFill>
                          <a:effectLst/>
                          <a:latin typeface="Tahoma" panose="020B0604030504040204" pitchFamily="34" charset="0"/>
                          <a:ea typeface="Tahoma" panose="020B0604030504040204" pitchFamily="34" charset="0"/>
                          <a:cs typeface="Tahoma" panose="020B0604030504040204" pitchFamily="34" charset="0"/>
                        </a:rPr>
                        <a:t>52,1%</a:t>
                      </a:r>
                      <a:endParaRPr lang="es-ES" sz="1200" b="0" i="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a:solidFill>
                            <a:schemeClr val="tx1"/>
                          </a:solidFill>
                          <a:effectLst/>
                          <a:latin typeface="Tahoma" panose="020B0604030504040204" pitchFamily="34" charset="0"/>
                          <a:ea typeface="Tahoma" panose="020B0604030504040204" pitchFamily="34" charset="0"/>
                          <a:cs typeface="Tahoma" panose="020B0604030504040204" pitchFamily="34" charset="0"/>
                        </a:rPr>
                        <a:t>57,1%</a:t>
                      </a:r>
                      <a:endParaRPr lang="es-ES" sz="1200" b="0" i="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marL="138430" algn="ctr">
                        <a:lnSpc>
                          <a:spcPct val="115000"/>
                        </a:lnSpc>
                        <a:spcAft>
                          <a:spcPts val="0"/>
                        </a:spcAft>
                      </a:pPr>
                      <a:endPar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38430"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47,9%</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42,9%</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0,3</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extLst>
                  <a:ext uri="{0D108BD9-81ED-4DB2-BD59-A6C34878D82A}">
                    <a16:rowId xmlns:a16="http://schemas.microsoft.com/office/drawing/2014/main" val="872289869"/>
                  </a:ext>
                </a:extLst>
              </a:tr>
              <a:tr h="447765">
                <a:tc>
                  <a:txBody>
                    <a:bodyPr/>
                    <a:lstStyle/>
                    <a:p>
                      <a:pPr algn="l">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IMC     &lt; 30</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&gt; 30</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44,6%</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58,9%</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55,4%</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41,1%</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0,033</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extLst>
                  <a:ext uri="{0D108BD9-81ED-4DB2-BD59-A6C34878D82A}">
                    <a16:rowId xmlns:a16="http://schemas.microsoft.com/office/drawing/2014/main" val="3153623704"/>
                  </a:ext>
                </a:extLst>
              </a:tr>
              <a:tr h="447765">
                <a:tc>
                  <a:txBody>
                    <a:bodyPr/>
                    <a:lstStyle/>
                    <a:p>
                      <a:pPr algn="l">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Cirugía como FR</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No</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43,4%</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56,5%</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56,6%</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43,5%</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0,07</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8116" marR="38116" marT="0" marB="0"/>
                </a:tc>
                <a:extLst>
                  <a:ext uri="{0D108BD9-81ED-4DB2-BD59-A6C34878D82A}">
                    <a16:rowId xmlns:a16="http://schemas.microsoft.com/office/drawing/2014/main" val="316323232"/>
                  </a:ext>
                </a:extLst>
              </a:tr>
              <a:tr h="501591">
                <a:tc>
                  <a:txBody>
                    <a:bodyPr/>
                    <a:lstStyle/>
                    <a:p>
                      <a:pPr algn="l">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Síncope-shock</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No</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42,9%</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57,2%</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57,1%</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42,8%</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0,035</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422563084"/>
                  </a:ext>
                </a:extLst>
              </a:tr>
              <a:tr h="501591">
                <a:tc>
                  <a:txBody>
                    <a:bodyPr/>
                    <a:lstStyle/>
                    <a:p>
                      <a:pPr algn="l">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Disnea</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rPr>
                        <a:t>No</a:t>
                      </a:r>
                      <a:endParaRPr lang="es-ES" sz="1200" b="0" i="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52,9%</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60,3%</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47,1%</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39,7%</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15000"/>
                        </a:lnSpc>
                        <a:spcAft>
                          <a:spcPts val="0"/>
                        </a:spcAft>
                      </a:pPr>
                      <a:r>
                        <a:rPr lang="es-ES_tradnl"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0,19</a:t>
                      </a:r>
                      <a:endParaRPr lang="es-ES" sz="12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020343591"/>
                  </a:ext>
                </a:extLst>
              </a:tr>
              <a:tr h="505435">
                <a:tc>
                  <a:txBody>
                    <a:bodyPr/>
                    <a:lstStyle/>
                    <a:p>
                      <a:pPr algn="just">
                        <a:lnSpc>
                          <a:spcPct val="115000"/>
                        </a:lnSpc>
                        <a:spcAft>
                          <a:spcPts val="0"/>
                        </a:spcAft>
                      </a:pPr>
                      <a:r>
                        <a:rPr lang="es-ES_tradnl" sz="1200" i="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Clínica TVP</a:t>
                      </a:r>
                      <a:endParaRPr lang="es-ES" sz="1200" i="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s-ES_tradnl" sz="1200" i="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No</a:t>
                      </a:r>
                      <a:endParaRPr lang="es-ES" sz="1200" i="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15000"/>
                        </a:lnSpc>
                        <a:spcAft>
                          <a:spcPts val="0"/>
                        </a:spcAft>
                      </a:pPr>
                      <a:r>
                        <a:rPr lang="es-ES_tradnl"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50,8%</a:t>
                      </a:r>
                      <a:endParaRPr lang="es-ES" sz="1200" i="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s-ES_tradnl"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56,5%</a:t>
                      </a:r>
                      <a:endParaRPr lang="es-ES" sz="1200" i="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15000"/>
                        </a:lnSpc>
                        <a:spcAft>
                          <a:spcPts val="0"/>
                        </a:spcAft>
                      </a:pPr>
                      <a:r>
                        <a:rPr lang="es-ES_tradnl"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49,2%</a:t>
                      </a:r>
                      <a:endParaRPr lang="es-ES" sz="1200" i="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s-ES_tradnl"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43,9%</a:t>
                      </a:r>
                      <a:endParaRPr lang="es-ES" sz="1200" i="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0,28</a:t>
                      </a:r>
                      <a:endParaRPr lang="es-ES" sz="1200" i="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074365237"/>
                  </a:ext>
                </a:extLst>
              </a:tr>
            </a:tbl>
          </a:graphicData>
        </a:graphic>
      </p:graphicFrame>
      <p:sp>
        <p:nvSpPr>
          <p:cNvPr id="3" name="CuadroTexto 2">
            <a:extLst>
              <a:ext uri="{FF2B5EF4-FFF2-40B4-BE49-F238E27FC236}">
                <a16:creationId xmlns:a16="http://schemas.microsoft.com/office/drawing/2014/main" id="{DBB487FA-4063-42FD-9F2C-E66A7B2EA5A9}"/>
              </a:ext>
            </a:extLst>
          </p:cNvPr>
          <p:cNvSpPr txBox="1"/>
          <p:nvPr/>
        </p:nvSpPr>
        <p:spPr>
          <a:xfrm>
            <a:off x="214493" y="2662677"/>
            <a:ext cx="4041913" cy="1107996"/>
          </a:xfrm>
          <a:prstGeom prst="rect">
            <a:avLst/>
          </a:prstGeom>
          <a:noFill/>
        </p:spPr>
        <p:txBody>
          <a:bodyPr wrap="square" rtlCol="0">
            <a:spAutoFit/>
          </a:bodyPr>
          <a:lstStyle/>
          <a:p>
            <a:pPr marL="171450" indent="-171450" algn="just">
              <a:buFont typeface="Wingdings" panose="05000000000000000000" pitchFamily="2" charset="2"/>
              <a:buChar char="q"/>
            </a:pPr>
            <a:r>
              <a:rPr lang="es-ES" sz="1200" dirty="0">
                <a:latin typeface="Tahoma" panose="020B0604030504040204" pitchFamily="34" charset="0"/>
                <a:ea typeface="Tahoma" panose="020B0604030504040204" pitchFamily="34" charset="0"/>
                <a:cs typeface="Tahoma" panose="020B0604030504040204" pitchFamily="34" charset="0"/>
              </a:rPr>
              <a:t>N= 430. </a:t>
            </a:r>
            <a:endParaRPr lang="es-ES_tradnl" sz="1200" dirty="0">
              <a:latin typeface="Tahoma" panose="020B0604030504040204" pitchFamily="34" charset="0"/>
              <a:ea typeface="Tahoma" panose="020B0604030504040204" pitchFamily="34" charset="0"/>
              <a:cs typeface="Tahoma" panose="020B0604030504040204" pitchFamily="34" charset="0"/>
            </a:endParaRPr>
          </a:p>
          <a:p>
            <a:pPr marL="171450" indent="-171450" algn="just">
              <a:buFont typeface="Wingdings" panose="05000000000000000000" pitchFamily="2" charset="2"/>
              <a:buChar char="q"/>
            </a:pPr>
            <a:r>
              <a:rPr lang="es-ES_tradnl" sz="1200" dirty="0">
                <a:latin typeface="Tahoma" panose="020B0604030504040204" pitchFamily="34" charset="0"/>
                <a:ea typeface="Tahoma" panose="020B0604030504040204" pitchFamily="34" charset="0"/>
                <a:cs typeface="Tahoma" panose="020B0604030504040204" pitchFamily="34" charset="0"/>
              </a:rPr>
              <a:t>Edad media de 63,7</a:t>
            </a:r>
            <a:r>
              <a:rPr lang="es-ES" sz="1200" dirty="0">
                <a:latin typeface="Tahoma" panose="020B0604030504040204" pitchFamily="34" charset="0"/>
                <a:ea typeface="Tahoma" panose="020B0604030504040204" pitchFamily="34" charset="0"/>
                <a:cs typeface="Tahoma" panose="020B0604030504040204" pitchFamily="34" charset="0"/>
              </a:rPr>
              <a:t>±16,5 años. 55,3% hombres, 44,7% mujeres.</a:t>
            </a:r>
          </a:p>
          <a:p>
            <a:pPr marL="171450" indent="-171450" algn="just">
              <a:buFont typeface="Wingdings" panose="05000000000000000000" pitchFamily="2" charset="2"/>
              <a:buChar char="q"/>
            </a:pPr>
            <a:r>
              <a:rPr lang="es-ES" sz="1200" dirty="0">
                <a:latin typeface="Tahoma" panose="020B0604030504040204" pitchFamily="34" charset="0"/>
                <a:ea typeface="Tahoma" panose="020B0604030504040204" pitchFamily="34" charset="0"/>
                <a:cs typeface="Tahoma" panose="020B0604030504040204" pitchFamily="34" charset="0"/>
              </a:rPr>
              <a:t>Mediana de estancia hospitalaria= 12 días. </a:t>
            </a:r>
          </a:p>
          <a:p>
            <a:endParaRPr lang="es-ES" dirty="0"/>
          </a:p>
        </p:txBody>
      </p:sp>
      <p:sp>
        <p:nvSpPr>
          <p:cNvPr id="11" name="CuadroTexto 10">
            <a:extLst>
              <a:ext uri="{FF2B5EF4-FFF2-40B4-BE49-F238E27FC236}">
                <a16:creationId xmlns:a16="http://schemas.microsoft.com/office/drawing/2014/main" id="{288E8328-4951-4878-9361-856F296829CD}"/>
              </a:ext>
            </a:extLst>
          </p:cNvPr>
          <p:cNvSpPr txBox="1"/>
          <p:nvPr/>
        </p:nvSpPr>
        <p:spPr>
          <a:xfrm>
            <a:off x="26133" y="6306036"/>
            <a:ext cx="4848741" cy="461665"/>
          </a:xfrm>
          <a:prstGeom prst="rect">
            <a:avLst/>
          </a:prstGeom>
          <a:noFill/>
        </p:spPr>
        <p:txBody>
          <a:bodyPr wrap="square" rtlCol="0">
            <a:spAutoFit/>
          </a:bodyPr>
          <a:lstStyle/>
          <a:p>
            <a:pPr algn="ctr"/>
            <a:r>
              <a:rPr lang="es-ES" sz="1200" dirty="0">
                <a:latin typeface="Arial" panose="020B0604020202020204" pitchFamily="34" charset="0"/>
                <a:cs typeface="Arial" panose="020B0604020202020204" pitchFamily="34" charset="0"/>
              </a:rPr>
              <a:t>Tabla 1: distribución de variables cuantitativas en ambas cohortes de estudio</a:t>
            </a:r>
          </a:p>
        </p:txBody>
      </p:sp>
      <p:sp>
        <p:nvSpPr>
          <p:cNvPr id="13" name="CuadroTexto 12">
            <a:extLst>
              <a:ext uri="{FF2B5EF4-FFF2-40B4-BE49-F238E27FC236}">
                <a16:creationId xmlns:a16="http://schemas.microsoft.com/office/drawing/2014/main" id="{FACA94E8-A37A-4991-87B6-66AF8F320EE2}"/>
              </a:ext>
            </a:extLst>
          </p:cNvPr>
          <p:cNvSpPr txBox="1"/>
          <p:nvPr/>
        </p:nvSpPr>
        <p:spPr>
          <a:xfrm>
            <a:off x="4636974" y="6306035"/>
            <a:ext cx="4419417" cy="461665"/>
          </a:xfrm>
          <a:prstGeom prst="rect">
            <a:avLst/>
          </a:prstGeom>
          <a:noFill/>
        </p:spPr>
        <p:txBody>
          <a:bodyPr wrap="square" rtlCol="0">
            <a:spAutoFit/>
          </a:bodyPr>
          <a:lstStyle/>
          <a:p>
            <a:pPr algn="ctr"/>
            <a:r>
              <a:rPr lang="es-ES" sz="1200" dirty="0">
                <a:latin typeface="Arial" panose="020B0604020202020204" pitchFamily="34" charset="0"/>
                <a:cs typeface="Arial" panose="020B0604020202020204" pitchFamily="34" charset="0"/>
              </a:rPr>
              <a:t>Tabla 2: distribución de variables cualitativas en ambas cohortes de estudio</a:t>
            </a:r>
          </a:p>
        </p:txBody>
      </p:sp>
    </p:spTree>
    <p:extLst>
      <p:ext uri="{BB962C8B-B14F-4D97-AF65-F5344CB8AC3E}">
        <p14:creationId xmlns:p14="http://schemas.microsoft.com/office/powerpoint/2010/main" val="2217396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9BB20A34-D292-495A-B6BB-0F87C2920D21}"/>
              </a:ext>
            </a:extLst>
          </p:cNvPr>
          <p:cNvSpPr/>
          <p:nvPr/>
        </p:nvSpPr>
        <p:spPr>
          <a:xfrm>
            <a:off x="-1" y="167981"/>
            <a:ext cx="8820151" cy="523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304" tIns="23152" rIns="46304" bIns="23152" numCol="1" spcCol="0" rtlCol="0" fromWordArt="0" anchor="ctr" anchorCtr="0" forceAA="0" compatLnSpc="1">
            <a:prstTxWarp prst="textNoShape">
              <a:avLst/>
            </a:prstTxWarp>
            <a:noAutofit/>
          </a:bodyPr>
          <a:lstStyle/>
          <a:p>
            <a:pPr algn="ctr"/>
            <a:r>
              <a:rPr lang="es-ES" sz="2000" dirty="0"/>
              <a:t>RESULTADOS</a:t>
            </a:r>
          </a:p>
        </p:txBody>
      </p:sp>
      <p:graphicFrame>
        <p:nvGraphicFramePr>
          <p:cNvPr id="8" name="Tabla 7">
            <a:extLst>
              <a:ext uri="{FF2B5EF4-FFF2-40B4-BE49-F238E27FC236}">
                <a16:creationId xmlns:a16="http://schemas.microsoft.com/office/drawing/2014/main" id="{D335CB55-EF86-4B02-9199-765BE0686E47}"/>
              </a:ext>
            </a:extLst>
          </p:cNvPr>
          <p:cNvGraphicFramePr>
            <a:graphicFrameLocks noGrp="1"/>
          </p:cNvGraphicFramePr>
          <p:nvPr>
            <p:extLst>
              <p:ext uri="{D42A27DB-BD31-4B8C-83A1-F6EECF244321}">
                <p14:modId xmlns:p14="http://schemas.microsoft.com/office/powerpoint/2010/main" val="3944115664"/>
              </p:ext>
            </p:extLst>
          </p:nvPr>
        </p:nvGraphicFramePr>
        <p:xfrm>
          <a:off x="79205" y="1308453"/>
          <a:ext cx="3912268" cy="2447102"/>
        </p:xfrm>
        <a:graphic>
          <a:graphicData uri="http://schemas.openxmlformats.org/drawingml/2006/table">
            <a:tbl>
              <a:tblPr firstRow="1" firstCol="1" bandRow="1">
                <a:tableStyleId>{5C22544A-7EE6-4342-B048-85BDC9FD1C3A}</a:tableStyleId>
              </a:tblPr>
              <a:tblGrid>
                <a:gridCol w="1820177">
                  <a:extLst>
                    <a:ext uri="{9D8B030D-6E8A-4147-A177-3AD203B41FA5}">
                      <a16:colId xmlns:a16="http://schemas.microsoft.com/office/drawing/2014/main" val="469542213"/>
                    </a:ext>
                  </a:extLst>
                </a:gridCol>
                <a:gridCol w="609752">
                  <a:extLst>
                    <a:ext uri="{9D8B030D-6E8A-4147-A177-3AD203B41FA5}">
                      <a16:colId xmlns:a16="http://schemas.microsoft.com/office/drawing/2014/main" val="1952519285"/>
                    </a:ext>
                  </a:extLst>
                </a:gridCol>
                <a:gridCol w="807120">
                  <a:extLst>
                    <a:ext uri="{9D8B030D-6E8A-4147-A177-3AD203B41FA5}">
                      <a16:colId xmlns:a16="http://schemas.microsoft.com/office/drawing/2014/main" val="3868196535"/>
                    </a:ext>
                  </a:extLst>
                </a:gridCol>
                <a:gridCol w="675219">
                  <a:extLst>
                    <a:ext uri="{9D8B030D-6E8A-4147-A177-3AD203B41FA5}">
                      <a16:colId xmlns:a16="http://schemas.microsoft.com/office/drawing/2014/main" val="3424891845"/>
                    </a:ext>
                  </a:extLst>
                </a:gridCol>
              </a:tblGrid>
              <a:tr h="129701">
                <a:tc>
                  <a:txBody>
                    <a:bodyPr/>
                    <a:lstStyle/>
                    <a:p>
                      <a:pPr algn="ctr">
                        <a:lnSpc>
                          <a:spcPct val="150000"/>
                        </a:lnSpc>
                        <a:spcAft>
                          <a:spcPts val="0"/>
                        </a:spcAft>
                      </a:pPr>
                      <a:r>
                        <a:rPr lang="es-ES_tradnl" sz="1200" dirty="0">
                          <a:effectLst/>
                          <a:latin typeface="Tahoma" panose="020B0604030504040204" pitchFamily="34" charset="0"/>
                          <a:ea typeface="Tahoma" panose="020B0604030504040204" pitchFamily="34" charset="0"/>
                          <a:cs typeface="Tahoma" panose="020B0604030504040204" pitchFamily="34" charset="0"/>
                        </a:rPr>
                        <a:t>Variable</a:t>
                      </a:r>
                      <a:endParaRPr lang="es-ES" sz="12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50000"/>
                        </a:lnSpc>
                        <a:spcAft>
                          <a:spcPts val="0"/>
                        </a:spcAft>
                      </a:pPr>
                      <a:r>
                        <a:rPr lang="es-ES_tradnl" sz="1200" dirty="0">
                          <a:effectLst/>
                          <a:latin typeface="Tahoma" panose="020B0604030504040204" pitchFamily="34" charset="0"/>
                          <a:ea typeface="Tahoma" panose="020B0604030504040204" pitchFamily="34" charset="0"/>
                          <a:cs typeface="Tahoma" panose="020B0604030504040204" pitchFamily="34" charset="0"/>
                        </a:rPr>
                        <a:t>≤ 12</a:t>
                      </a:r>
                      <a:endParaRPr lang="es-ES" sz="12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50000"/>
                        </a:lnSpc>
                        <a:spcAft>
                          <a:spcPts val="0"/>
                        </a:spcAft>
                      </a:pPr>
                      <a:r>
                        <a:rPr lang="es-ES_tradnl" sz="1200" dirty="0">
                          <a:effectLst/>
                          <a:latin typeface="Tahoma" panose="020B0604030504040204" pitchFamily="34" charset="0"/>
                          <a:ea typeface="Tahoma" panose="020B0604030504040204" pitchFamily="34" charset="0"/>
                          <a:cs typeface="Tahoma" panose="020B0604030504040204" pitchFamily="34" charset="0"/>
                        </a:rPr>
                        <a:t>&gt; 12</a:t>
                      </a:r>
                      <a:endParaRPr lang="es-ES" sz="12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50000"/>
                        </a:lnSpc>
                        <a:spcAft>
                          <a:spcPts val="0"/>
                        </a:spcAft>
                      </a:pPr>
                      <a:r>
                        <a:rPr lang="es-ES_tradnl" sz="1200">
                          <a:effectLst/>
                          <a:latin typeface="Tahoma" panose="020B0604030504040204" pitchFamily="34" charset="0"/>
                          <a:ea typeface="Tahoma" panose="020B0604030504040204" pitchFamily="34" charset="0"/>
                          <a:cs typeface="Tahoma" panose="020B0604030504040204" pitchFamily="34" charset="0"/>
                        </a:rPr>
                        <a:t>p</a:t>
                      </a:r>
                      <a:endParaRPr lang="es-ES" sz="12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extLst>
                  <a:ext uri="{0D108BD9-81ED-4DB2-BD59-A6C34878D82A}">
                    <a16:rowId xmlns:a16="http://schemas.microsoft.com/office/drawing/2014/main" val="991003009"/>
                  </a:ext>
                </a:extLst>
              </a:tr>
              <a:tr h="697111">
                <a:tc>
                  <a:txBody>
                    <a:bodyPr/>
                    <a:lstStyle/>
                    <a:p>
                      <a:pP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 </a:t>
                      </a:r>
                      <a:r>
                        <a:rPr lang="es-ES_tradnl" sz="1200" b="0" dirty="0" err="1">
                          <a:effectLst/>
                          <a:latin typeface="Tahoma" panose="020B0604030504040204" pitchFamily="34" charset="0"/>
                          <a:ea typeface="Tahoma" panose="020B0604030504040204" pitchFamily="34" charset="0"/>
                          <a:cs typeface="Tahoma" panose="020B0604030504040204" pitchFamily="34" charset="0"/>
                        </a:rPr>
                        <a:t>Fibrinolísis</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No</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Heparina </a:t>
                      </a:r>
                      <a:r>
                        <a:rPr lang="es-ES_tradnl" sz="1200" b="0" dirty="0" err="1">
                          <a:effectLst/>
                          <a:latin typeface="Tahoma" panose="020B0604030504040204" pitchFamily="34" charset="0"/>
                          <a:ea typeface="Tahoma" panose="020B0604030504040204" pitchFamily="34" charset="0"/>
                          <a:cs typeface="Tahoma" panose="020B0604030504040204" pitchFamily="34" charset="0"/>
                        </a:rPr>
                        <a:t>Na</a:t>
                      </a:r>
                      <a:r>
                        <a:rPr lang="es-ES_tradnl" sz="1200" b="0" dirty="0">
                          <a:effectLst/>
                          <a:latin typeface="Tahoma" panose="020B0604030504040204" pitchFamily="34" charset="0"/>
                          <a:ea typeface="Tahoma" panose="020B0604030504040204" pitchFamily="34" charset="0"/>
                          <a:cs typeface="Tahoma" panose="020B0604030504040204" pitchFamily="34" charset="0"/>
                        </a:rPr>
                        <a:t> IV</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No</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56,5%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49,6%</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56,9%</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43,5%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50,4%</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43,1%</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0,12</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 </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0,19</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extLst>
                  <a:ext uri="{0D108BD9-81ED-4DB2-BD59-A6C34878D82A}">
                    <a16:rowId xmlns:a16="http://schemas.microsoft.com/office/drawing/2014/main" val="1980092462"/>
                  </a:ext>
                </a:extLst>
              </a:tr>
              <a:tr h="356665">
                <a:tc>
                  <a:txBody>
                    <a:bodyPr/>
                    <a:lstStyle/>
                    <a:p>
                      <a:pPr>
                        <a:lnSpc>
                          <a:spcPct val="115000"/>
                        </a:lnSpc>
                        <a:spcAft>
                          <a:spcPts val="0"/>
                        </a:spcAft>
                      </a:pPr>
                      <a:r>
                        <a:rPr lang="es-ES_tradnl" sz="1200" b="0" dirty="0" err="1">
                          <a:effectLst/>
                          <a:latin typeface="Tahoma" panose="020B0604030504040204" pitchFamily="34" charset="0"/>
                          <a:ea typeface="Tahoma" panose="020B0604030504040204" pitchFamily="34" charset="0"/>
                          <a:cs typeface="Tahoma" panose="020B0604030504040204" pitchFamily="34" charset="0"/>
                        </a:rPr>
                        <a:t>Complic</a:t>
                      </a:r>
                      <a:r>
                        <a:rPr lang="es-ES_tradnl" sz="1200" b="0" dirty="0">
                          <a:effectLst/>
                          <a:latin typeface="Tahoma" panose="020B0604030504040204" pitchFamily="34" charset="0"/>
                          <a:ea typeface="Tahoma" panose="020B0604030504040204" pitchFamily="34" charset="0"/>
                          <a:cs typeface="Tahoma" panose="020B0604030504040204" pitchFamily="34" charset="0"/>
                        </a:rPr>
                        <a:t>. hemorrágica</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No</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33,3%</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57,6%</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 66,7%</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42,4%</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0,002</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extLst>
                  <a:ext uri="{0D108BD9-81ED-4DB2-BD59-A6C34878D82A}">
                    <a16:rowId xmlns:a16="http://schemas.microsoft.com/office/drawing/2014/main" val="2559411057"/>
                  </a:ext>
                </a:extLst>
              </a:tr>
              <a:tr h="356665">
                <a:tc>
                  <a:txBody>
                    <a:bodyPr/>
                    <a:lstStyle/>
                    <a:p>
                      <a:pPr>
                        <a:lnSpc>
                          <a:spcPct val="115000"/>
                        </a:lnSpc>
                        <a:spcAft>
                          <a:spcPts val="0"/>
                        </a:spcAft>
                      </a:pPr>
                      <a:r>
                        <a:rPr lang="es-ES_tradnl" sz="1200" b="0" dirty="0" err="1">
                          <a:effectLst/>
                          <a:latin typeface="Tahoma" panose="020B0604030504040204" pitchFamily="34" charset="0"/>
                          <a:ea typeface="Tahoma" panose="020B0604030504040204" pitchFamily="34" charset="0"/>
                          <a:cs typeface="Tahoma" panose="020B0604030504040204" pitchFamily="34" charset="0"/>
                        </a:rPr>
                        <a:t>Complic</a:t>
                      </a:r>
                      <a:r>
                        <a:rPr lang="es-ES_tradnl" sz="1200" b="0" dirty="0">
                          <a:effectLst/>
                          <a:latin typeface="Tahoma" panose="020B0604030504040204" pitchFamily="34" charset="0"/>
                          <a:ea typeface="Tahoma" panose="020B0604030504040204" pitchFamily="34" charset="0"/>
                          <a:cs typeface="Tahoma" panose="020B0604030504040204" pitchFamily="34" charset="0"/>
                        </a:rPr>
                        <a:t>. no hemorrágica</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No</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32%</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62,1%</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68%</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37,9%</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0,0005</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extLst>
                  <a:ext uri="{0D108BD9-81ED-4DB2-BD59-A6C34878D82A}">
                    <a16:rowId xmlns:a16="http://schemas.microsoft.com/office/drawing/2014/main" val="2300335899"/>
                  </a:ext>
                </a:extLst>
              </a:tr>
              <a:tr h="356665">
                <a:tc>
                  <a:txBody>
                    <a:bodyPr/>
                    <a:lstStyle/>
                    <a:p>
                      <a:pP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Ingreso en UCI</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No</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42,5%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59,3%</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15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57,5%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40,7%</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0,002</a:t>
                      </a:r>
                      <a:endParaRPr lang="es-ES" sz="1200" b="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49340" marR="49340" marT="0" marB="0"/>
                </a:tc>
                <a:extLst>
                  <a:ext uri="{0D108BD9-81ED-4DB2-BD59-A6C34878D82A}">
                    <a16:rowId xmlns:a16="http://schemas.microsoft.com/office/drawing/2014/main" val="1251021846"/>
                  </a:ext>
                </a:extLst>
              </a:tr>
            </a:tbl>
          </a:graphicData>
        </a:graphic>
      </p:graphicFrame>
      <p:graphicFrame>
        <p:nvGraphicFramePr>
          <p:cNvPr id="9" name="Tabla 8">
            <a:extLst>
              <a:ext uri="{FF2B5EF4-FFF2-40B4-BE49-F238E27FC236}">
                <a16:creationId xmlns:a16="http://schemas.microsoft.com/office/drawing/2014/main" id="{0152CE8F-1774-4A91-AC66-773EF44EA03B}"/>
              </a:ext>
            </a:extLst>
          </p:cNvPr>
          <p:cNvGraphicFramePr>
            <a:graphicFrameLocks noGrp="1"/>
          </p:cNvGraphicFramePr>
          <p:nvPr>
            <p:extLst>
              <p:ext uri="{D42A27DB-BD31-4B8C-83A1-F6EECF244321}">
                <p14:modId xmlns:p14="http://schemas.microsoft.com/office/powerpoint/2010/main" val="524151174"/>
              </p:ext>
            </p:extLst>
          </p:nvPr>
        </p:nvGraphicFramePr>
        <p:xfrm>
          <a:off x="4345410" y="967719"/>
          <a:ext cx="4149231" cy="2956374"/>
        </p:xfrm>
        <a:graphic>
          <a:graphicData uri="http://schemas.openxmlformats.org/drawingml/2006/table">
            <a:tbl>
              <a:tblPr firstRow="1" firstCol="1" bandRow="1">
                <a:tableStyleId>{5C22544A-7EE6-4342-B048-85BDC9FD1C3A}</a:tableStyleId>
              </a:tblPr>
              <a:tblGrid>
                <a:gridCol w="2153285">
                  <a:extLst>
                    <a:ext uri="{9D8B030D-6E8A-4147-A177-3AD203B41FA5}">
                      <a16:colId xmlns:a16="http://schemas.microsoft.com/office/drawing/2014/main" val="4005875711"/>
                    </a:ext>
                  </a:extLst>
                </a:gridCol>
                <a:gridCol w="666877">
                  <a:extLst>
                    <a:ext uri="{9D8B030D-6E8A-4147-A177-3AD203B41FA5}">
                      <a16:colId xmlns:a16="http://schemas.microsoft.com/office/drawing/2014/main" val="3727592716"/>
                    </a:ext>
                  </a:extLst>
                </a:gridCol>
                <a:gridCol w="1329069">
                  <a:extLst>
                    <a:ext uri="{9D8B030D-6E8A-4147-A177-3AD203B41FA5}">
                      <a16:colId xmlns:a16="http://schemas.microsoft.com/office/drawing/2014/main" val="2534935267"/>
                    </a:ext>
                  </a:extLst>
                </a:gridCol>
              </a:tblGrid>
              <a:tr h="0">
                <a:tc>
                  <a:txBody>
                    <a:bodyPr/>
                    <a:lstStyle/>
                    <a:p>
                      <a:pPr algn="ctr">
                        <a:lnSpc>
                          <a:spcPct val="150000"/>
                        </a:lnSpc>
                        <a:spcAft>
                          <a:spcPts val="0"/>
                        </a:spcAft>
                      </a:pPr>
                      <a:r>
                        <a:rPr lang="es-ES_tradnl" sz="1200" b="1" dirty="0">
                          <a:effectLst/>
                          <a:latin typeface="Tahoma" panose="020B0604030504040204" pitchFamily="34" charset="0"/>
                          <a:ea typeface="Tahoma" panose="020B0604030504040204" pitchFamily="34" charset="0"/>
                          <a:cs typeface="Tahoma" panose="020B0604030504040204" pitchFamily="34" charset="0"/>
                        </a:rPr>
                        <a:t>Variable</a:t>
                      </a:r>
                      <a:endParaRPr lang="es-ES" sz="12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1" dirty="0">
                          <a:effectLst/>
                          <a:latin typeface="Tahoma" panose="020B0604030504040204" pitchFamily="34" charset="0"/>
                          <a:ea typeface="Tahoma" panose="020B0604030504040204" pitchFamily="34" charset="0"/>
                          <a:cs typeface="Tahoma" panose="020B0604030504040204" pitchFamily="34" charset="0"/>
                        </a:rPr>
                        <a:t>p</a:t>
                      </a:r>
                      <a:endParaRPr lang="es-ES" sz="12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1" dirty="0">
                          <a:effectLst/>
                          <a:latin typeface="Tahoma" panose="020B0604030504040204" pitchFamily="34" charset="0"/>
                          <a:ea typeface="Tahoma" panose="020B0604030504040204" pitchFamily="34" charset="0"/>
                          <a:cs typeface="Tahoma" panose="020B0604030504040204" pitchFamily="34" charset="0"/>
                        </a:rPr>
                        <a:t>OR (IC 95%)*</a:t>
                      </a:r>
                      <a:endParaRPr lang="es-ES" sz="12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128745512"/>
                  </a:ext>
                </a:extLst>
              </a:tr>
              <a:tr h="170815">
                <a:tc>
                  <a:txBody>
                    <a:bodyPr/>
                    <a:lstStyle/>
                    <a:p>
                      <a:pPr algn="just">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Edad</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0,04</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1,01 (1-1,027)</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808633417"/>
                  </a:ext>
                </a:extLst>
              </a:tr>
              <a:tr h="170815">
                <a:tc>
                  <a:txBody>
                    <a:bodyPr/>
                    <a:lstStyle/>
                    <a:p>
                      <a:pPr algn="just">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IMC&gt;30</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0,01</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1,88 (1,12-3,14)</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67965509"/>
                  </a:ext>
                </a:extLst>
              </a:tr>
              <a:tr h="170815">
                <a:tc>
                  <a:txBody>
                    <a:bodyPr/>
                    <a:lstStyle/>
                    <a:p>
                      <a:pPr algn="just">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Ausencia de TEP previo</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0,02</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3,09 (1,17-8,16)</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245206213"/>
                  </a:ext>
                </a:extLst>
              </a:tr>
              <a:tr h="170815">
                <a:tc>
                  <a:txBody>
                    <a:bodyPr/>
                    <a:lstStyle/>
                    <a:p>
                      <a:pPr algn="just">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PaO2</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0,05</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0,98 (0.97-1)</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958950800"/>
                  </a:ext>
                </a:extLst>
              </a:tr>
              <a:tr h="175260">
                <a:tc>
                  <a:txBody>
                    <a:bodyPr/>
                    <a:lstStyle/>
                    <a:p>
                      <a:pPr algn="just">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Radiografía de tórax patológica</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0,05</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1,49 (0,98-2,27)</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638310838"/>
                  </a:ext>
                </a:extLst>
              </a:tr>
              <a:tr h="170815">
                <a:tc>
                  <a:txBody>
                    <a:bodyPr/>
                    <a:lstStyle/>
                    <a:p>
                      <a:pPr algn="just">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Ingreso en UCI</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a:effectLst/>
                          <a:latin typeface="Tahoma" panose="020B0604030504040204" pitchFamily="34" charset="0"/>
                          <a:ea typeface="Tahoma" panose="020B0604030504040204" pitchFamily="34" charset="0"/>
                          <a:cs typeface="Tahoma" panose="020B0604030504040204" pitchFamily="34" charset="0"/>
                        </a:rPr>
                        <a:t>0,03</a:t>
                      </a:r>
                      <a:endParaRPr lang="es-ES" sz="1200" b="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1,68 (1,03-2,73)</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611811436"/>
                  </a:ext>
                </a:extLst>
              </a:tr>
              <a:tr h="441675">
                <a:tc>
                  <a:txBody>
                    <a:bodyPr/>
                    <a:lstStyle/>
                    <a:p>
                      <a:pPr algn="just">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Presencia de complicación hemorrágica                                                           </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0,02</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 </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2,20(1,09-4,43)</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Aft>
                          <a:spcPts val="0"/>
                        </a:spcAft>
                      </a:pPr>
                      <a:endParaRPr lang="es-ES_tradnl"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727928452"/>
                  </a:ext>
                </a:extLst>
              </a:tr>
              <a:tr h="441675">
                <a:tc>
                  <a:txBody>
                    <a:bodyPr/>
                    <a:lstStyle/>
                    <a:p>
                      <a:pPr algn="just">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Presencia de complicación no hemorrágica                                                                  </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0,0005</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spcAft>
                          <a:spcPts val="0"/>
                        </a:spcAft>
                      </a:pPr>
                      <a:r>
                        <a:rPr lang="es-ES_tradnl" sz="1200" b="0" dirty="0">
                          <a:effectLst/>
                          <a:latin typeface="Tahoma" panose="020B0604030504040204" pitchFamily="34" charset="0"/>
                          <a:ea typeface="Tahoma" panose="020B0604030504040204" pitchFamily="34" charset="0"/>
                          <a:cs typeface="Tahoma" panose="020B0604030504040204" pitchFamily="34" charset="0"/>
                        </a:rPr>
                        <a:t>2,80 (1,70-4,62)</a:t>
                      </a:r>
                      <a:endParaRPr lang="es-ES" sz="1200" b="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762624672"/>
                  </a:ext>
                </a:extLst>
              </a:tr>
            </a:tbl>
          </a:graphicData>
        </a:graphic>
      </p:graphicFrame>
      <p:sp>
        <p:nvSpPr>
          <p:cNvPr id="11" name="Rectángulo 10">
            <a:extLst>
              <a:ext uri="{FF2B5EF4-FFF2-40B4-BE49-F238E27FC236}">
                <a16:creationId xmlns:a16="http://schemas.microsoft.com/office/drawing/2014/main" id="{1B1B6168-2927-4A14-9E9C-D2F35CBD161B}"/>
              </a:ext>
            </a:extLst>
          </p:cNvPr>
          <p:cNvSpPr/>
          <p:nvPr/>
        </p:nvSpPr>
        <p:spPr>
          <a:xfrm>
            <a:off x="461220" y="5458225"/>
            <a:ext cx="7768381"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 dirty="0">
                <a:latin typeface="Tahoma" panose="020B0604030504040204" pitchFamily="34" charset="0"/>
                <a:ea typeface="Tahoma" panose="020B0604030504040204" pitchFamily="34" charset="0"/>
                <a:cs typeface="Tahoma" panose="020B0604030504040204" pitchFamily="34" charset="0"/>
              </a:rPr>
              <a:t>En pacientes con TEP, diversas características epidemiológicas (edad, IMC, primer episodio de TEP), variables de severidad en la presentación (PaO2, alteraciones radiográficas) y, sobre todo, variables de evolución (ingreso en UCI, aparición de complicaciones hemorrágicas y no hemorrágicas) se asocian con estancias más prolongadas.</a:t>
            </a:r>
          </a:p>
        </p:txBody>
      </p:sp>
      <p:sp>
        <p:nvSpPr>
          <p:cNvPr id="12" name="Rectángulo: esquinas redondeadas 11">
            <a:extLst>
              <a:ext uri="{FF2B5EF4-FFF2-40B4-BE49-F238E27FC236}">
                <a16:creationId xmlns:a16="http://schemas.microsoft.com/office/drawing/2014/main" id="{269DB912-305E-47B0-96F1-2A8A003FA040}"/>
              </a:ext>
            </a:extLst>
          </p:cNvPr>
          <p:cNvSpPr/>
          <p:nvPr/>
        </p:nvSpPr>
        <p:spPr>
          <a:xfrm>
            <a:off x="3119532" y="4810571"/>
            <a:ext cx="2623721" cy="573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304" tIns="23152" rIns="46304" bIns="23152" numCol="1" spcCol="0" rtlCol="0" fromWordArt="0" anchor="ctr" anchorCtr="0" forceAA="0" compatLnSpc="1">
            <a:prstTxWarp prst="textNoShape">
              <a:avLst/>
            </a:prstTxWarp>
            <a:noAutofit/>
          </a:bodyPr>
          <a:lstStyle/>
          <a:p>
            <a:pPr algn="ctr"/>
            <a:r>
              <a:rPr lang="es-ES" sz="2000" dirty="0"/>
              <a:t>CONCLUSIONES</a:t>
            </a:r>
          </a:p>
        </p:txBody>
      </p:sp>
      <p:sp>
        <p:nvSpPr>
          <p:cNvPr id="10" name="CuadroTexto 9">
            <a:extLst>
              <a:ext uri="{FF2B5EF4-FFF2-40B4-BE49-F238E27FC236}">
                <a16:creationId xmlns:a16="http://schemas.microsoft.com/office/drawing/2014/main" id="{C6BA125C-1588-4B2C-BABD-6D0CB82BE850}"/>
              </a:ext>
            </a:extLst>
          </p:cNvPr>
          <p:cNvSpPr txBox="1"/>
          <p:nvPr/>
        </p:nvSpPr>
        <p:spPr>
          <a:xfrm>
            <a:off x="-232324" y="3920392"/>
            <a:ext cx="4318730" cy="523220"/>
          </a:xfrm>
          <a:prstGeom prst="rect">
            <a:avLst/>
          </a:prstGeom>
          <a:noFill/>
        </p:spPr>
        <p:txBody>
          <a:bodyPr wrap="square" rtlCol="0">
            <a:spAutoFit/>
          </a:bodyPr>
          <a:lstStyle/>
          <a:p>
            <a:pPr algn="ctr"/>
            <a:r>
              <a:rPr lang="es-ES" sz="1400" dirty="0">
                <a:latin typeface="Arial" panose="020B0604020202020204" pitchFamily="34" charset="0"/>
                <a:cs typeface="Arial" panose="020B0604020202020204" pitchFamily="34" charset="0"/>
              </a:rPr>
              <a:t>Tabla 3: distribución de variables cualitativas en ambas cohortes de estudio (II)</a:t>
            </a:r>
          </a:p>
        </p:txBody>
      </p:sp>
      <p:sp>
        <p:nvSpPr>
          <p:cNvPr id="13" name="CuadroTexto 12">
            <a:extLst>
              <a:ext uri="{FF2B5EF4-FFF2-40B4-BE49-F238E27FC236}">
                <a16:creationId xmlns:a16="http://schemas.microsoft.com/office/drawing/2014/main" id="{DF620477-3464-47B7-B0BA-0F3D3AD34D95}"/>
              </a:ext>
            </a:extLst>
          </p:cNvPr>
          <p:cNvSpPr txBox="1"/>
          <p:nvPr/>
        </p:nvSpPr>
        <p:spPr>
          <a:xfrm>
            <a:off x="4086406" y="3957676"/>
            <a:ext cx="4874284" cy="523220"/>
          </a:xfrm>
          <a:prstGeom prst="rect">
            <a:avLst/>
          </a:prstGeom>
          <a:noFill/>
        </p:spPr>
        <p:txBody>
          <a:bodyPr wrap="square" rtlCol="0">
            <a:spAutoFit/>
          </a:bodyPr>
          <a:lstStyle/>
          <a:p>
            <a:pPr algn="ctr"/>
            <a:r>
              <a:rPr lang="es-ES" sz="1400" dirty="0">
                <a:latin typeface="Arial" panose="020B0604020202020204" pitchFamily="34" charset="0"/>
                <a:cs typeface="Arial" panose="020B0604020202020204" pitchFamily="34" charset="0"/>
              </a:rPr>
              <a:t>Tabla 4: Variables que se asociaron de forma independiente a una estancia hospitalaria más prolongada</a:t>
            </a:r>
          </a:p>
        </p:txBody>
      </p:sp>
    </p:spTree>
    <p:extLst>
      <p:ext uri="{BB962C8B-B14F-4D97-AF65-F5344CB8AC3E}">
        <p14:creationId xmlns:p14="http://schemas.microsoft.com/office/powerpoint/2010/main" val="163894812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193</TotalTime>
  <Words>539</Words>
  <Application>Microsoft Office PowerPoint</Application>
  <PresentationFormat>Personalizado</PresentationFormat>
  <Paragraphs>164</Paragraphs>
  <Slides>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vt:i4>
      </vt:variant>
    </vt:vector>
  </HeadingPairs>
  <TitlesOfParts>
    <vt:vector size="9" baseType="lpstr">
      <vt:lpstr>Arial</vt:lpstr>
      <vt:lpstr>Calibri</vt:lpstr>
      <vt:lpstr>Calibri Light</vt:lpstr>
      <vt:lpstr>Cambria</vt:lpstr>
      <vt:lpstr>Tahoma</vt:lpstr>
      <vt:lpstr>Wingdings</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 Miguel Sierra Murillo</dc:creator>
  <cp:lastModifiedBy>jacinto hernandez borge</cp:lastModifiedBy>
  <cp:revision>21</cp:revision>
  <dcterms:created xsi:type="dcterms:W3CDTF">2019-02-07T17:25:31Z</dcterms:created>
  <dcterms:modified xsi:type="dcterms:W3CDTF">2019-02-21T11:24:34Z</dcterms:modified>
</cp:coreProperties>
</file>