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Lst>
  <p:sldSz cx="9144000" cy="536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p:scale>
          <a:sx n="74" d="100"/>
          <a:sy n="74" d="100"/>
        </p:scale>
        <p:origin x="579" y="3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21859160487507029"/>
          <c:y val="0.11945535991200837"/>
          <c:w val="0.73908081834203887"/>
          <c:h val="0.6861231408573929"/>
        </c:manualLayout>
      </c:layout>
      <c:bar3DChart>
        <c:barDir val="col"/>
        <c:grouping val="stack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p3d/>
          </c:spPr>
          <c:invertIfNegative val="0"/>
          <c:dPt>
            <c:idx val="0"/>
            <c:invertIfNegative val="0"/>
            <c:bubble3D val="0"/>
            <c:spPr>
              <a:solidFill>
                <a:schemeClr val="accent1">
                  <a:lumMod val="40000"/>
                  <a:lumOff val="60000"/>
                </a:schemeClr>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9110-41A8-8A89-7396E7827492}"/>
              </c:ext>
            </c:extLst>
          </c:dPt>
          <c:dLbls>
            <c:dLbl>
              <c:idx val="0"/>
              <c:layout>
                <c:manualLayout>
                  <c:x val="8.844664021160336E-3"/>
                  <c:y val="-0.30622009569377989"/>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r>
                      <a:rPr lang="en-US" dirty="0"/>
                      <a:t>45%</a:t>
                    </a:r>
                  </a:p>
                </c:rich>
              </c:tx>
              <c:spPr>
                <a:solidFill>
                  <a:srgbClr val="FFC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110-41A8-8A89-7396E7827492}"/>
                </c:ext>
              </c:extLst>
            </c:dLbl>
            <c:dLbl>
              <c:idx val="1"/>
              <c:layout>
                <c:manualLayout>
                  <c:x val="2.2111834160460239E-2"/>
                  <c:y val="-0.39872383176983262"/>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fld id="{1232B0B2-94A2-4176-9A26-B1223DF5376D}" type="VALUE">
                      <a:rPr lang="en-US">
                        <a:solidFill>
                          <a:sysClr val="windowText" lastClr="000000"/>
                        </a:solidFill>
                      </a:rPr>
                      <a:pPr>
                        <a:defRPr>
                          <a:solidFill>
                            <a:schemeClr val="bg1"/>
                          </a:solidFill>
                        </a:defRPr>
                      </a:pPr>
                      <a:t>[VALOR]</a:t>
                    </a:fld>
                    <a:endParaRPr lang="es-ES"/>
                  </a:p>
                </c:rich>
              </c:tx>
              <c:spPr>
                <a:solidFill>
                  <a:srgbClr val="FFC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9110-41A8-8A89-7396E782749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lt1">
                        <a:lumMod val="8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Hoja1!$A$1:$A$2</c:f>
              <c:strCache>
                <c:ptCount val="2"/>
                <c:pt idx="0">
                  <c:v>Mujeres </c:v>
                </c:pt>
                <c:pt idx="1">
                  <c:v>Hombres</c:v>
                </c:pt>
              </c:strCache>
            </c:strRef>
          </c:cat>
          <c:val>
            <c:numRef>
              <c:f>Hoja1!$B$1:$B$2</c:f>
              <c:numCache>
                <c:formatCode>0%</c:formatCode>
                <c:ptCount val="2"/>
                <c:pt idx="0">
                  <c:v>0.47699999999999998</c:v>
                </c:pt>
                <c:pt idx="1">
                  <c:v>0.55300000000000005</c:v>
                </c:pt>
              </c:numCache>
            </c:numRef>
          </c:val>
          <c:extLst>
            <c:ext xmlns:c16="http://schemas.microsoft.com/office/drawing/2014/chart" uri="{C3380CC4-5D6E-409C-BE32-E72D297353CC}">
              <c16:uniqueId val="{00000003-9110-41A8-8A89-7396E7827492}"/>
            </c:ext>
          </c:extLst>
        </c:ser>
        <c:dLbls>
          <c:showLegendKey val="0"/>
          <c:showVal val="1"/>
          <c:showCatName val="0"/>
          <c:showSerName val="0"/>
          <c:showPercent val="0"/>
          <c:showBubbleSize val="0"/>
        </c:dLbls>
        <c:gapWidth val="150"/>
        <c:shape val="box"/>
        <c:axId val="675017744"/>
        <c:axId val="853608816"/>
        <c:axId val="0"/>
      </c:bar3DChart>
      <c:catAx>
        <c:axId val="67501774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lt1">
                    <a:lumMod val="85000"/>
                  </a:schemeClr>
                </a:solidFill>
                <a:latin typeface="+mn-lt"/>
                <a:ea typeface="+mn-ea"/>
                <a:cs typeface="+mn-cs"/>
              </a:defRPr>
            </a:pPr>
            <a:endParaRPr lang="es-ES"/>
          </a:p>
        </c:txPr>
        <c:crossAx val="853608816"/>
        <c:crosses val="autoZero"/>
        <c:auto val="1"/>
        <c:lblAlgn val="ctr"/>
        <c:lblOffset val="100"/>
        <c:noMultiLvlLbl val="0"/>
      </c:catAx>
      <c:valAx>
        <c:axId val="853608816"/>
        <c:scaling>
          <c:orientation val="minMax"/>
        </c:scaling>
        <c:delete val="0"/>
        <c:axPos val="l"/>
        <c:majorGridlines>
          <c:spPr>
            <a:ln w="9525" cap="flat" cmpd="sng" algn="ctr">
              <a:solidFill>
                <a:schemeClr val="dk1">
                  <a:lumMod val="50000"/>
                  <a:lumOff val="50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es-ES"/>
          </a:p>
        </c:txPr>
        <c:crossAx val="675017744"/>
        <c:crosses val="autoZero"/>
        <c:crossBetween val="between"/>
      </c:valAx>
      <c:spPr>
        <a:solidFill>
          <a:schemeClr val="tx1">
            <a:lumMod val="65000"/>
            <a:lumOff val="35000"/>
          </a:schemeClr>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tx1">
        <a:lumMod val="65000"/>
        <a:lumOff val="35000"/>
      </a:schemeClr>
    </a:solidFill>
    <a:ln>
      <a:noFill/>
    </a:ln>
    <a:effectLst/>
  </c:spPr>
  <c:txPr>
    <a:bodyPr/>
    <a:lstStyle/>
    <a:p>
      <a:pPr>
        <a:defRPr/>
      </a:pPr>
      <a:endParaRPr lang="es-E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w="25400">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21347771567238813"/>
          <c:y val="4.2715644394049172E-2"/>
          <c:w val="0.63328916574016259"/>
          <c:h val="0.6359759517579896"/>
        </c:manualLayout>
      </c:layout>
      <c:bar3DChart>
        <c:barDir val="col"/>
        <c:grouping val="clustered"/>
        <c:varyColors val="0"/>
        <c:ser>
          <c:idx val="0"/>
          <c:order val="0"/>
          <c:spPr>
            <a:solidFill>
              <a:schemeClr val="accent1"/>
            </a:solidFill>
            <a:ln>
              <a:noFill/>
            </a:ln>
            <a:effectLst/>
            <a:sp3d/>
          </c:spPr>
          <c:invertIfNegative val="0"/>
          <c:dPt>
            <c:idx val="0"/>
            <c:invertIfNegative val="0"/>
            <c:bubble3D val="0"/>
            <c:spPr>
              <a:solidFill>
                <a:srgbClr val="F41439"/>
              </a:solidFill>
              <a:ln>
                <a:noFill/>
              </a:ln>
              <a:effectLst/>
              <a:sp3d/>
            </c:spPr>
            <c:extLst>
              <c:ext xmlns:c16="http://schemas.microsoft.com/office/drawing/2014/chart" uri="{C3380CC4-5D6E-409C-BE32-E72D297353CC}">
                <c16:uniqueId val="{00000001-1ACE-4E76-83A4-A4ACF19E54D4}"/>
              </c:ext>
            </c:extLst>
          </c:dPt>
          <c:dLbls>
            <c:dLbl>
              <c:idx val="0"/>
              <c:layout>
                <c:manualLayout>
                  <c:x val="1.0906857145758134E-2"/>
                  <c:y val="-7.6634517715446576E-2"/>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r>
                      <a:rPr lang="en-US" dirty="0"/>
                      <a:t>10%</a:t>
                    </a:r>
                  </a:p>
                </c:rich>
              </c:tx>
              <c:spPr>
                <a:solidFill>
                  <a:srgbClr val="FFC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ACE-4E76-83A4-A4ACF19E54D4}"/>
                </c:ext>
              </c:extLst>
            </c:dLbl>
            <c:dLbl>
              <c:idx val="1"/>
              <c:layout>
                <c:manualLayout>
                  <c:x val="1.6359914687982934E-2"/>
                  <c:y val="0"/>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r>
                      <a:rPr lang="en-US" dirty="0"/>
                      <a:t>90%</a:t>
                    </a:r>
                  </a:p>
                </c:rich>
              </c:tx>
              <c:spPr>
                <a:solidFill>
                  <a:srgbClr val="FFC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ACE-4E76-83A4-A4ACF19E54D4}"/>
                </c:ext>
              </c:extLst>
            </c:dLbl>
            <c:spPr>
              <a:solidFill>
                <a:srgbClr val="FFFF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Hoja1!$A$1:$A$2</c:f>
              <c:strCache>
                <c:ptCount val="2"/>
                <c:pt idx="0">
                  <c:v>Ambito rural</c:v>
                </c:pt>
                <c:pt idx="1">
                  <c:v>Ambito Urbano</c:v>
                </c:pt>
              </c:strCache>
            </c:strRef>
          </c:cat>
          <c:val>
            <c:numRef>
              <c:f>Hoja1!$B$1:$B$2</c:f>
              <c:numCache>
                <c:formatCode>0%</c:formatCode>
                <c:ptCount val="2"/>
                <c:pt idx="0">
                  <c:v>7.0000000000000007E-2</c:v>
                </c:pt>
                <c:pt idx="1">
                  <c:v>0.93</c:v>
                </c:pt>
              </c:numCache>
            </c:numRef>
          </c:val>
          <c:extLst>
            <c:ext xmlns:c16="http://schemas.microsoft.com/office/drawing/2014/chart" uri="{C3380CC4-5D6E-409C-BE32-E72D297353CC}">
              <c16:uniqueId val="{00000003-1ACE-4E76-83A4-A4ACF19E54D4}"/>
            </c:ext>
          </c:extLst>
        </c:ser>
        <c:dLbls>
          <c:showLegendKey val="0"/>
          <c:showVal val="1"/>
          <c:showCatName val="0"/>
          <c:showSerName val="0"/>
          <c:showPercent val="0"/>
          <c:showBubbleSize val="0"/>
        </c:dLbls>
        <c:gapWidth val="150"/>
        <c:shape val="box"/>
        <c:axId val="889038480"/>
        <c:axId val="734955712"/>
        <c:axId val="0"/>
      </c:bar3DChart>
      <c:catAx>
        <c:axId val="88903848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es-ES"/>
          </a:p>
        </c:txPr>
        <c:crossAx val="734955712"/>
        <c:crosses val="autoZero"/>
        <c:auto val="1"/>
        <c:lblAlgn val="ctr"/>
        <c:lblOffset val="100"/>
        <c:noMultiLvlLbl val="0"/>
      </c:catAx>
      <c:valAx>
        <c:axId val="7349557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s-ES"/>
          </a:p>
        </c:txPr>
        <c:crossAx val="889038480"/>
        <c:crosses val="autoZero"/>
        <c:crossBetween val="between"/>
      </c:valAx>
      <c:spPr>
        <a:solidFill>
          <a:schemeClr val="bg2">
            <a:lumMod val="50000"/>
          </a:schemeClr>
        </a:solid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5961768430306911"/>
          <c:y val="4.206264019875057E-2"/>
          <c:w val="0.83471387932795826"/>
          <c:h val="0.62802306105606542"/>
        </c:manualLayout>
      </c:layout>
      <c:bar3DChart>
        <c:barDir val="col"/>
        <c:grouping val="clustered"/>
        <c:varyColors val="0"/>
        <c:ser>
          <c:idx val="0"/>
          <c:order val="0"/>
          <c:spPr>
            <a:solidFill>
              <a:srgbClr val="FF0000"/>
            </a:solidFill>
            <a:ln w="9525" cap="flat" cmpd="sng" algn="ctr">
              <a:solidFill>
                <a:schemeClr val="accent1">
                  <a:shade val="95000"/>
                </a:schemeClr>
              </a:solidFill>
              <a:round/>
            </a:ln>
            <a:effectLst/>
            <a:sp3d contourW="9525">
              <a:contourClr>
                <a:schemeClr val="accent1">
                  <a:shade val="95000"/>
                </a:schemeClr>
              </a:contourClr>
            </a:sp3d>
          </c:spPr>
          <c:invertIfNegative val="0"/>
          <c:dPt>
            <c:idx val="1"/>
            <c:invertIfNegative val="0"/>
            <c:bubble3D val="0"/>
            <c:spPr>
              <a:solidFill>
                <a:srgbClr val="00B0F0"/>
              </a:solidFill>
              <a:ln w="9525" cap="flat" cmpd="sng" algn="ctr">
                <a:solidFill>
                  <a:schemeClr val="accent1">
                    <a:shade val="95000"/>
                  </a:schemeClr>
                </a:solidFill>
                <a:round/>
              </a:ln>
              <a:effectLst/>
              <a:sp3d contourW="9525">
                <a:contourClr>
                  <a:schemeClr val="accent1">
                    <a:shade val="95000"/>
                  </a:schemeClr>
                </a:contourClr>
              </a:sp3d>
            </c:spPr>
            <c:extLst>
              <c:ext xmlns:c16="http://schemas.microsoft.com/office/drawing/2014/chart" uri="{C3380CC4-5D6E-409C-BE32-E72D297353CC}">
                <c16:uniqueId val="{00000001-72B5-456D-BB19-721FE17E6069}"/>
              </c:ext>
            </c:extLst>
          </c:dPt>
          <c:dPt>
            <c:idx val="3"/>
            <c:invertIfNegative val="0"/>
            <c:bubble3D val="0"/>
            <c:spPr>
              <a:solidFill>
                <a:srgbClr val="00B0F0"/>
              </a:solidFill>
              <a:ln w="9525" cap="flat" cmpd="sng" algn="ctr">
                <a:solidFill>
                  <a:schemeClr val="accent1">
                    <a:shade val="95000"/>
                  </a:schemeClr>
                </a:solidFill>
                <a:round/>
              </a:ln>
              <a:effectLst/>
              <a:sp3d contourW="9525">
                <a:contourClr>
                  <a:schemeClr val="accent1">
                    <a:shade val="95000"/>
                  </a:schemeClr>
                </a:contourClr>
              </a:sp3d>
            </c:spPr>
            <c:extLst>
              <c:ext xmlns:c16="http://schemas.microsoft.com/office/drawing/2014/chart" uri="{C3380CC4-5D6E-409C-BE32-E72D297353CC}">
                <c16:uniqueId val="{00000003-72B5-456D-BB19-721FE17E6069}"/>
              </c:ext>
            </c:extLst>
          </c:dPt>
          <c:dLbls>
            <c:dLbl>
              <c:idx val="0"/>
              <c:tx>
                <c:rich>
                  <a:bodyPr rot="0" spcFirstLastPara="1" vertOverflow="ellipsis" vert="horz" wrap="square" lIns="38100" tIns="19050" rIns="38100" bIns="19050" anchor="ctr" anchorCtr="1">
                    <a:noAutofit/>
                  </a:bodyPr>
                  <a:lstStyle/>
                  <a:p>
                    <a:pPr>
                      <a:defRPr sz="900" b="0" i="0" u="none" strike="noStrike" kern="1200" baseline="0">
                        <a:solidFill>
                          <a:sysClr val="windowText" lastClr="000000"/>
                        </a:solidFill>
                        <a:latin typeface="+mn-lt"/>
                        <a:ea typeface="+mn-ea"/>
                        <a:cs typeface="+mn-cs"/>
                      </a:defRPr>
                    </a:pPr>
                    <a:fld id="{E29CA076-4829-448E-A993-4FD8979C1D76}" type="VALUE">
                      <a:rPr lang="en-US" sz="800"/>
                      <a:pPr>
                        <a:defRPr sz="900" b="0" i="0" u="none" strike="noStrike" kern="1200" baseline="0">
                          <a:solidFill>
                            <a:sysClr val="windowText" lastClr="000000"/>
                          </a:solidFill>
                          <a:latin typeface="+mn-lt"/>
                          <a:ea typeface="+mn-ea"/>
                          <a:cs typeface="+mn-cs"/>
                        </a:defRPr>
                      </a:pPr>
                      <a:t>[VALOR]</a:t>
                    </a:fld>
                    <a:endParaRPr lang="es-ES"/>
                  </a:p>
                </c:rich>
              </c:tx>
              <c:spPr>
                <a:solidFill>
                  <a:srgbClr val="FFC000"/>
                </a:solidFill>
                <a:ln>
                  <a:noFill/>
                </a:ln>
                <a:effectLst/>
              </c:sp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dlblFieldTable/>
                  <c15:showDataLabelsRange val="0"/>
                </c:ext>
                <c:ext xmlns:c16="http://schemas.microsoft.com/office/drawing/2014/chart" uri="{C3380CC4-5D6E-409C-BE32-E72D297353CC}">
                  <c16:uniqueId val="{00000000-72B5-456D-BB19-721FE17E6069}"/>
                </c:ext>
              </c:extLst>
            </c:dLbl>
            <c:dLbl>
              <c:idx val="1"/>
              <c:layout>
                <c:manualLayout>
                  <c:x val="1.1152702675028063E-2"/>
                  <c:y val="-4.6730294100885389E-2"/>
                </c:manualLayout>
              </c:layout>
              <c:tx>
                <c:rich>
                  <a:bodyPr/>
                  <a:lstStyle/>
                  <a:p>
                    <a:r>
                      <a:rPr lang="en-US" sz="800" dirty="0"/>
                      <a:t>15%</a:t>
                    </a:r>
                    <a:endParaRPr lang="en-US"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2B5-456D-BB19-721FE17E6069}"/>
                </c:ext>
              </c:extLst>
            </c:dLbl>
            <c:dLbl>
              <c:idx val="2"/>
              <c:layout>
                <c:manualLayout>
                  <c:x val="5.0368424864892819E-2"/>
                  <c:y val="-0.23676013081798017"/>
                </c:manualLayout>
              </c:layout>
              <c:tx>
                <c:rich>
                  <a:bodyPr rot="0" spcFirstLastPara="1" vertOverflow="ellipsis" vert="horz" wrap="square" lIns="38100" tIns="19050" rIns="38100" bIns="19050" anchor="ctr" anchorCtr="1">
                    <a:noAutofit/>
                  </a:bodyPr>
                  <a:lstStyle/>
                  <a:p>
                    <a:pPr>
                      <a:defRPr sz="900" b="0" i="0" u="none" strike="noStrike" kern="1200" baseline="0">
                        <a:solidFill>
                          <a:sysClr val="windowText" lastClr="000000"/>
                        </a:solidFill>
                        <a:latin typeface="+mn-lt"/>
                        <a:ea typeface="+mn-ea"/>
                        <a:cs typeface="+mn-cs"/>
                      </a:defRPr>
                    </a:pPr>
                    <a:r>
                      <a:rPr lang="en-US" sz="800" dirty="0"/>
                      <a:t>75%</a:t>
                    </a:r>
                  </a:p>
                </c:rich>
              </c:tx>
              <c:spPr>
                <a:solidFill>
                  <a:srgbClr val="FFC000"/>
                </a:solid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2516260926318526"/>
                      <c:h val="0.15771558067576491"/>
                    </c:manualLayout>
                  </c15:layout>
                </c:ext>
                <c:ext xmlns:c16="http://schemas.microsoft.com/office/drawing/2014/chart" uri="{C3380CC4-5D6E-409C-BE32-E72D297353CC}">
                  <c16:uniqueId val="{00000002-72B5-456D-BB19-721FE17E6069}"/>
                </c:ext>
              </c:extLst>
            </c:dLbl>
            <c:dLbl>
              <c:idx val="3"/>
              <c:layout>
                <c:manualLayout>
                  <c:x val="8.0973625467571198E-2"/>
                  <c:y val="-5.7323021532086932E-2"/>
                </c:manualLayout>
              </c:layout>
              <c:tx>
                <c:rich>
                  <a:bodyPr rot="0" spcFirstLastPara="1" vertOverflow="ellipsis" vert="horz" wrap="square" lIns="38100" tIns="19050" rIns="38100" bIns="19050" anchor="ctr" anchorCtr="1">
                    <a:noAutofit/>
                  </a:bodyPr>
                  <a:lstStyle/>
                  <a:p>
                    <a:pPr>
                      <a:defRPr sz="900" b="0" i="0" u="none" strike="noStrike" kern="1200" baseline="0">
                        <a:solidFill>
                          <a:sysClr val="windowText" lastClr="000000"/>
                        </a:solidFill>
                        <a:latin typeface="+mn-lt"/>
                        <a:ea typeface="+mn-ea"/>
                        <a:cs typeface="+mn-cs"/>
                      </a:defRPr>
                    </a:pPr>
                    <a:r>
                      <a:rPr lang="en-US" dirty="0"/>
                      <a:t>25%</a:t>
                    </a:r>
                  </a:p>
                </c:rich>
              </c:tx>
              <c:spPr>
                <a:solidFill>
                  <a:srgbClr val="FFC000"/>
                </a:solid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15327724331050827"/>
                      <c:h val="0.14110100780827373"/>
                    </c:manualLayout>
                  </c15:layout>
                </c:ext>
                <c:ext xmlns:c16="http://schemas.microsoft.com/office/drawing/2014/chart" uri="{C3380CC4-5D6E-409C-BE32-E72D297353CC}">
                  <c16:uniqueId val="{00000003-72B5-456D-BB19-721FE17E6069}"/>
                </c:ext>
              </c:extLst>
            </c:dLbl>
            <c:dLbl>
              <c:idx val="4"/>
              <c:layout>
                <c:manualLayout>
                  <c:x val="-1.6806715275275028E-2"/>
                  <c:y val="-2.492211022898905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2B5-456D-BB19-721FE17E6069}"/>
                </c:ext>
              </c:extLst>
            </c:dLbl>
            <c:dLbl>
              <c:idx val="5"/>
              <c:layout>
                <c:manualLayout>
                  <c:x val="2.8011192125458276E-2"/>
                  <c:y val="-2.4922110228989058E-2"/>
                </c:manualLayout>
              </c:layout>
              <c:tx>
                <c:rich>
                  <a:bodyPr/>
                  <a:lstStyle/>
                  <a:p>
                    <a:r>
                      <a:rPr lang="en-US"/>
                      <a:t>1,7%</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2B5-456D-BB19-721FE17E6069}"/>
                </c:ext>
              </c:extLst>
            </c:dLbl>
            <c:dLbl>
              <c:idx val="6"/>
              <c:layout>
                <c:manualLayout>
                  <c:x val="4.4817907400733409E-2"/>
                  <c:y val="-0.14953266137393434"/>
                </c:manualLayout>
              </c:layout>
              <c:tx>
                <c:rich>
                  <a:bodyPr/>
                  <a:lstStyle/>
                  <a:p>
                    <a:r>
                      <a:rPr lang="en-US"/>
                      <a:t>1,3%</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2B5-456D-BB19-721FE17E6069}"/>
                </c:ext>
              </c:extLst>
            </c:dLbl>
            <c:spPr>
              <a:solidFill>
                <a:srgbClr val="FFC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Hoja1!$A$1:$A$7</c:f>
              <c:strCache>
                <c:ptCount val="4"/>
                <c:pt idx="0">
                  <c:v>M.Familia</c:v>
                </c:pt>
                <c:pt idx="1">
                  <c:v>Otros</c:v>
                </c:pt>
                <c:pt idx="2">
                  <c:v>Ordinaria</c:v>
                </c:pt>
                <c:pt idx="3">
                  <c:v>Pfrente</c:v>
                </c:pt>
              </c:strCache>
            </c:strRef>
          </c:cat>
          <c:val>
            <c:numRef>
              <c:f>Hoja1!$B$1:$B$7</c:f>
              <c:numCache>
                <c:formatCode>0%</c:formatCode>
                <c:ptCount val="7"/>
                <c:pt idx="0">
                  <c:v>0.85</c:v>
                </c:pt>
                <c:pt idx="1">
                  <c:v>0.15</c:v>
                </c:pt>
                <c:pt idx="2" formatCode="0.00%">
                  <c:v>0.75</c:v>
                </c:pt>
                <c:pt idx="3" formatCode="0.00%">
                  <c:v>0.25</c:v>
                </c:pt>
              </c:numCache>
            </c:numRef>
          </c:val>
          <c:extLst>
            <c:ext xmlns:c16="http://schemas.microsoft.com/office/drawing/2014/chart" uri="{C3380CC4-5D6E-409C-BE32-E72D297353CC}">
              <c16:uniqueId val="{00000007-72B5-456D-BB19-721FE17E6069}"/>
            </c:ext>
          </c:extLst>
        </c:ser>
        <c:dLbls>
          <c:showLegendKey val="0"/>
          <c:showVal val="1"/>
          <c:showCatName val="0"/>
          <c:showSerName val="0"/>
          <c:showPercent val="0"/>
          <c:showBubbleSize val="0"/>
        </c:dLbls>
        <c:gapWidth val="150"/>
        <c:shape val="box"/>
        <c:axId val="662900048"/>
        <c:axId val="727261408"/>
        <c:axId val="0"/>
      </c:bar3DChart>
      <c:catAx>
        <c:axId val="66290004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es-ES"/>
          </a:p>
        </c:txPr>
        <c:crossAx val="727261408"/>
        <c:crosses val="autoZero"/>
        <c:auto val="1"/>
        <c:lblAlgn val="ctr"/>
        <c:lblOffset val="100"/>
        <c:noMultiLvlLbl val="0"/>
      </c:catAx>
      <c:valAx>
        <c:axId val="7272614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s-ES"/>
          </a:p>
        </c:txPr>
        <c:crossAx val="66290004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tx1">
        <a:lumMod val="50000"/>
        <a:lumOff val="50000"/>
      </a:schemeClr>
    </a:solidFill>
    <a:ln w="9525" cap="flat" cmpd="sng" algn="ctr">
      <a:solidFill>
        <a:schemeClr val="tx1">
          <a:lumMod val="15000"/>
          <a:lumOff val="85000"/>
        </a:schemeClr>
      </a:solidFill>
      <a:round/>
    </a:ln>
    <a:effectLst/>
  </c:spPr>
  <c:txPr>
    <a:bodyPr/>
    <a:lstStyle/>
    <a:p>
      <a:pPr>
        <a:defRPr/>
      </a:pPr>
      <a:endParaRPr lang="es-E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6.270352974290623E-2"/>
          <c:y val="0"/>
          <c:w val="0.6487912957944274"/>
          <c:h val="0.42555723445339488"/>
        </c:manualLayout>
      </c:layout>
      <c:bar3DChart>
        <c:barDir val="col"/>
        <c:grouping val="clustered"/>
        <c:varyColors val="0"/>
        <c:ser>
          <c:idx val="0"/>
          <c:order val="0"/>
          <c:spPr>
            <a:solidFill>
              <a:schemeClr val="accent1"/>
            </a:solidFill>
            <a:ln>
              <a:noFill/>
            </a:ln>
            <a:effectLst/>
            <a:sp3d/>
          </c:spPr>
          <c:invertIfNegative val="0"/>
          <c:dLbls>
            <c:dLbl>
              <c:idx val="0"/>
              <c:layout>
                <c:manualLayout>
                  <c:x val="0"/>
                  <c:y val="1.3893865098093275E-2"/>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fld id="{85BF630D-378C-4755-A02D-C81460819CF6}" type="VALUE">
                      <a:rPr lang="en-US" sz="500"/>
                      <a:pPr>
                        <a:defRPr/>
                      </a:pPr>
                      <a:t>[VALOR]</a:t>
                    </a:fld>
                    <a:endParaRPr lang="es-ES"/>
                  </a:p>
                </c:rich>
              </c:tx>
              <c:spPr>
                <a:solidFill>
                  <a:srgbClr val="FFC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D36A-4DD6-9223-8465516DAD22}"/>
                </c:ext>
              </c:extLst>
            </c:dLbl>
            <c:dLbl>
              <c:idx val="1"/>
              <c:layout>
                <c:manualLayout>
                  <c:x val="1.4336922957665813E-2"/>
                  <c:y val="1.1828862263176613E-2"/>
                </c:manualLayout>
              </c:layout>
              <c:tx>
                <c:rich>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fld id="{4927B1E2-AC05-4BCE-A3E2-C5EC97D8416A}" type="VALUE">
                      <a:rPr lang="en-US" sz="500"/>
                      <a:pPr>
                        <a:defRPr>
                          <a:solidFill>
                            <a:sysClr val="windowText" lastClr="000000"/>
                          </a:solidFill>
                        </a:defRPr>
                      </a:pPr>
                      <a:t>[VALOR]</a:t>
                    </a:fld>
                    <a:endParaRPr lang="es-ES"/>
                  </a:p>
                </c:rich>
              </c:tx>
              <c:spPr>
                <a:solidFill>
                  <a:srgbClr val="FFC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ysClr val="windowText" lastClr="000000"/>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36A-4DD6-9223-8465516DAD22}"/>
                </c:ext>
              </c:extLst>
            </c:dLbl>
            <c:dLbl>
              <c:idx val="2"/>
              <c:layout>
                <c:manualLayout>
                  <c:x val="-4.2453218394043535E-2"/>
                  <c:y val="1.2758878721308063E-2"/>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r>
                      <a:rPr lang="en-US" sz="500" dirty="0"/>
                      <a:t>10,7%</a:t>
                    </a:r>
                  </a:p>
                </c:rich>
              </c:tx>
              <c:spPr>
                <a:solidFill>
                  <a:srgbClr val="FFC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13917776857692588"/>
                      <c:h val="6.5869548395738789E-2"/>
                    </c:manualLayout>
                  </c15:layout>
                </c:ext>
                <c:ext xmlns:c16="http://schemas.microsoft.com/office/drawing/2014/chart" uri="{C3380CC4-5D6E-409C-BE32-E72D297353CC}">
                  <c16:uniqueId val="{00000002-D36A-4DD6-9223-8465516DAD22}"/>
                </c:ext>
              </c:extLst>
            </c:dLbl>
            <c:dLbl>
              <c:idx val="3"/>
              <c:layout>
                <c:manualLayout>
                  <c:x val="7.3948418686316408E-2"/>
                  <c:y val="1.2194558361681479E-2"/>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r>
                      <a:rPr lang="en-US" sz="500" dirty="0"/>
                      <a:t>8,7%</a:t>
                    </a:r>
                  </a:p>
                </c:rich>
              </c:tx>
              <c:spPr>
                <a:solidFill>
                  <a:srgbClr val="FFC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6A-4DD6-9223-8465516DAD22}"/>
                </c:ext>
              </c:extLst>
            </c:dLbl>
            <c:dLbl>
              <c:idx val="4"/>
              <c:layout>
                <c:manualLayout>
                  <c:x val="-9.4001406662725218E-2"/>
                  <c:y val="8.4399180407900079E-3"/>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fld id="{CEDD7688-47E2-44D2-8DF3-985702103E66}" type="VALUE">
                      <a:rPr lang="en-US" sz="500"/>
                      <a:pPr>
                        <a:defRPr/>
                      </a:pPr>
                      <a:t>[VALOR]</a:t>
                    </a:fld>
                    <a:endParaRPr lang="es-ES"/>
                  </a:p>
                </c:rich>
              </c:tx>
              <c:spPr>
                <a:solidFill>
                  <a:srgbClr val="FFC000"/>
                </a:solid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9.1307915584785293E-2"/>
                      <c:h val="7.2249138908089289E-2"/>
                    </c:manualLayout>
                  </c15:layout>
                  <c15:dlblFieldTable/>
                  <c15:showDataLabelsRange val="0"/>
                </c:ext>
                <c:ext xmlns:c16="http://schemas.microsoft.com/office/drawing/2014/chart" uri="{C3380CC4-5D6E-409C-BE32-E72D297353CC}">
                  <c16:uniqueId val="{00000004-D36A-4DD6-9223-8465516DAD22}"/>
                </c:ext>
              </c:extLst>
            </c:dLbl>
            <c:dLbl>
              <c:idx val="5"/>
              <c:layout>
                <c:manualLayout>
                  <c:x val="9.5579531893129396E-3"/>
                  <c:y val="1.2759181024700961E-2"/>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r>
                      <a:rPr lang="en-US" sz="500" dirty="0"/>
                      <a:t>8,3%</a:t>
                    </a:r>
                  </a:p>
                </c:rich>
              </c:tx>
              <c:spPr>
                <a:solidFill>
                  <a:srgbClr val="FFC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6A-4DD6-9223-8465516DAD22}"/>
                </c:ext>
              </c:extLst>
            </c:dLbl>
            <c:dLbl>
              <c:idx val="6"/>
              <c:layout>
                <c:manualLayout>
                  <c:x val="2.8673845915331626E-2"/>
                  <c:y val="1.2759177063219182E-2"/>
                </c:manualLayout>
              </c:layout>
              <c:tx>
                <c:rich>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r>
                      <a:rPr lang="en-US" sz="500" dirty="0"/>
                      <a:t>8%</a:t>
                    </a:r>
                  </a:p>
                </c:rich>
              </c:tx>
              <c:spPr>
                <a:solidFill>
                  <a:srgbClr val="FFC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6A-4DD6-9223-8465516DAD2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Hoja1!$A$1:$A$7</c:f>
              <c:strCache>
                <c:ptCount val="7"/>
                <c:pt idx="0">
                  <c:v>Otros </c:v>
                </c:pt>
                <c:pt idx="1">
                  <c:v>SAHS </c:v>
                </c:pt>
                <c:pt idx="2">
                  <c:v>Tos </c:v>
                </c:pt>
                <c:pt idx="3">
                  <c:v>Disnea</c:v>
                </c:pt>
                <c:pt idx="4">
                  <c:v>Sin motivos</c:v>
                </c:pt>
                <c:pt idx="5">
                  <c:v>EPOC</c:v>
                </c:pt>
                <c:pt idx="6">
                  <c:v>Asma </c:v>
                </c:pt>
              </c:strCache>
            </c:strRef>
          </c:cat>
          <c:val>
            <c:numRef>
              <c:f>Hoja1!$B$1:$B$7</c:f>
              <c:numCache>
                <c:formatCode>0%</c:formatCode>
                <c:ptCount val="7"/>
                <c:pt idx="0">
                  <c:v>0.31269999999999998</c:v>
                </c:pt>
                <c:pt idx="1">
                  <c:v>0.23699999999999999</c:v>
                </c:pt>
                <c:pt idx="2" formatCode="0.00%">
                  <c:v>0.107</c:v>
                </c:pt>
                <c:pt idx="3" formatCode="0.00%">
                  <c:v>8.6999999999999994E-2</c:v>
                </c:pt>
                <c:pt idx="4">
                  <c:v>8.6999999999999994E-2</c:v>
                </c:pt>
                <c:pt idx="5" formatCode="0.00%">
                  <c:v>8.3299999999999999E-2</c:v>
                </c:pt>
                <c:pt idx="6" formatCode="0.00%">
                  <c:v>0.08</c:v>
                </c:pt>
              </c:numCache>
            </c:numRef>
          </c:val>
          <c:extLst>
            <c:ext xmlns:c16="http://schemas.microsoft.com/office/drawing/2014/chart" uri="{C3380CC4-5D6E-409C-BE32-E72D297353CC}">
              <c16:uniqueId val="{00000007-D36A-4DD6-9223-8465516DAD22}"/>
            </c:ext>
          </c:extLst>
        </c:ser>
        <c:dLbls>
          <c:showLegendKey val="0"/>
          <c:showVal val="1"/>
          <c:showCatName val="0"/>
          <c:showSerName val="0"/>
          <c:showPercent val="0"/>
          <c:showBubbleSize val="0"/>
        </c:dLbls>
        <c:gapWidth val="150"/>
        <c:shape val="box"/>
        <c:axId val="919877984"/>
        <c:axId val="734949888"/>
        <c:axId val="0"/>
      </c:bar3DChart>
      <c:catAx>
        <c:axId val="91987798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s-ES"/>
          </a:p>
        </c:txPr>
        <c:crossAx val="734949888"/>
        <c:crosses val="autoZero"/>
        <c:auto val="1"/>
        <c:lblAlgn val="ctr"/>
        <c:lblOffset val="100"/>
        <c:noMultiLvlLbl val="0"/>
      </c:catAx>
      <c:valAx>
        <c:axId val="734949888"/>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919877984"/>
        <c:crosses val="autoZero"/>
        <c:crossBetween val="between"/>
      </c:valAx>
      <c:spPr>
        <a:solidFill>
          <a:schemeClr val="tx1">
            <a:lumMod val="65000"/>
            <a:lumOff val="35000"/>
          </a:schemeClr>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dLbls>
            <c:dLbl>
              <c:idx val="0"/>
              <c:layout>
                <c:manualLayout>
                  <c:x val="5.9925079495100533E-3"/>
                  <c:y val="-8.290150930792472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F29-46ED-83DB-1A496BEC7448}"/>
                </c:ext>
              </c:extLst>
            </c:dLbl>
            <c:dLbl>
              <c:idx val="1"/>
              <c:layout>
                <c:manualLayout>
                  <c:x val="-5.9925079495100533E-3"/>
                  <c:y val="-8.290150930792471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F29-46ED-83DB-1A496BEC7448}"/>
                </c:ext>
              </c:extLst>
            </c:dLbl>
            <c:dLbl>
              <c:idx val="2"/>
              <c:layout>
                <c:manualLayout>
                  <c:x val="0"/>
                  <c:y val="-6.217613198094353E-2"/>
                </c:manualLayout>
              </c:layout>
              <c:tx>
                <c:rich>
                  <a:bodyPr/>
                  <a:lstStyle/>
                  <a:p>
                    <a:r>
                      <a:rPr lang="en-US"/>
                      <a:t>14%</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F29-46ED-83DB-1A496BEC7448}"/>
                </c:ext>
              </c:extLst>
            </c:dLbl>
            <c:dLbl>
              <c:idx val="3"/>
              <c:layout>
                <c:manualLayout>
                  <c:x val="2.9962539747550268E-2"/>
                  <c:y val="-1.3816918217987452E-2"/>
                </c:manualLayout>
              </c:layout>
              <c:tx>
                <c:rich>
                  <a:bodyPr/>
                  <a:lstStyle/>
                  <a:p>
                    <a:r>
                      <a:rPr lang="en-US"/>
                      <a:t>40%</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F29-46ED-83DB-1A496BEC7448}"/>
                </c:ext>
              </c:extLst>
            </c:dLbl>
            <c:spPr>
              <a:solidFill>
                <a:srgbClr val="FFC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Hoja1!$A$1:$A$4</c:f>
              <c:strCache>
                <c:ptCount val="4"/>
                <c:pt idx="0">
                  <c:v>SAHS </c:v>
                </c:pt>
                <c:pt idx="1">
                  <c:v>EPOC</c:v>
                </c:pt>
                <c:pt idx="2">
                  <c:v>Asma </c:v>
                </c:pt>
                <c:pt idx="3">
                  <c:v>Otros</c:v>
                </c:pt>
              </c:strCache>
            </c:strRef>
          </c:cat>
          <c:val>
            <c:numRef>
              <c:f>Hoja1!$B$1:$B$4</c:f>
              <c:numCache>
                <c:formatCode>0%</c:formatCode>
                <c:ptCount val="4"/>
                <c:pt idx="0">
                  <c:v>0.3</c:v>
                </c:pt>
                <c:pt idx="1">
                  <c:v>0.157</c:v>
                </c:pt>
                <c:pt idx="2" formatCode="0.00%">
                  <c:v>0.14000000000000001</c:v>
                </c:pt>
                <c:pt idx="3" formatCode="0.00%">
                  <c:v>0.4</c:v>
                </c:pt>
              </c:numCache>
            </c:numRef>
          </c:val>
          <c:extLst>
            <c:ext xmlns:c16="http://schemas.microsoft.com/office/drawing/2014/chart" uri="{C3380CC4-5D6E-409C-BE32-E72D297353CC}">
              <c16:uniqueId val="{00000004-2F29-46ED-83DB-1A496BEC7448}"/>
            </c:ext>
          </c:extLst>
        </c:ser>
        <c:dLbls>
          <c:showLegendKey val="0"/>
          <c:showVal val="1"/>
          <c:showCatName val="0"/>
          <c:showSerName val="0"/>
          <c:showPercent val="0"/>
          <c:showBubbleSize val="0"/>
        </c:dLbls>
        <c:gapWidth val="150"/>
        <c:shape val="box"/>
        <c:axId val="853564448"/>
        <c:axId val="665393280"/>
        <c:axId val="0"/>
      </c:bar3DChart>
      <c:catAx>
        <c:axId val="85356444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s-ES"/>
          </a:p>
        </c:txPr>
        <c:crossAx val="665393280"/>
        <c:crosses val="autoZero"/>
        <c:auto val="1"/>
        <c:lblAlgn val="ctr"/>
        <c:lblOffset val="100"/>
        <c:noMultiLvlLbl val="0"/>
      </c:catAx>
      <c:valAx>
        <c:axId val="665393280"/>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853564448"/>
        <c:crosses val="autoZero"/>
        <c:crossBetween val="between"/>
      </c:valAx>
      <c:spPr>
        <a:solidFill>
          <a:schemeClr val="tx1">
            <a:lumMod val="50000"/>
            <a:lumOff val="50000"/>
          </a:schemeClr>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tx1">
        <a:lumMod val="50000"/>
        <a:lumOff val="50000"/>
      </a:schemeClr>
    </a:solidFill>
    <a:ln w="9525" cap="flat" cmpd="sng" algn="ctr">
      <a:solidFill>
        <a:schemeClr val="tx1">
          <a:lumMod val="15000"/>
          <a:lumOff val="85000"/>
        </a:schemeClr>
      </a:solidFill>
      <a:round/>
    </a:ln>
    <a:effectLst/>
  </c:spPr>
  <c:txPr>
    <a:bodyPr/>
    <a:lstStyle/>
    <a:p>
      <a:pPr>
        <a:defRPr/>
      </a:pPr>
      <a:endParaRPr lang="es-E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8352652380137111"/>
          <c:y val="6.0747008369858753E-2"/>
          <c:w val="0.86231045050456079"/>
          <c:h val="0.81141852681258875"/>
        </c:manualLayout>
      </c:layout>
      <c:bar3DChart>
        <c:barDir val="col"/>
        <c:grouping val="clustered"/>
        <c:varyColors val="0"/>
        <c:ser>
          <c:idx val="0"/>
          <c:order val="0"/>
          <c:spPr>
            <a:solidFill>
              <a:srgbClr val="F82658"/>
            </a:solidFill>
            <a:ln>
              <a:noFill/>
            </a:ln>
            <a:effectLst/>
            <a:sp3d/>
          </c:spPr>
          <c:invertIfNegative val="0"/>
          <c:dLbls>
            <c:dLbl>
              <c:idx val="0"/>
              <c:layout>
                <c:manualLayout>
                  <c:x val="0"/>
                  <c:y val="-2.7777777777777776E-2"/>
                </c:manualLayout>
              </c:layout>
              <c:tx>
                <c:rich>
                  <a:bodyPr/>
                  <a:lstStyle/>
                  <a:p>
                    <a:fld id="{55465C55-0EC9-4B51-BCDA-8A76E3A41E99}" type="VALUE">
                      <a:rPr lang="en-US" sz="700"/>
                      <a:pPr/>
                      <a:t>[VALOR]</a:t>
                    </a:fld>
                    <a:endParaRPr lang="es-E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1730-4418-A002-70C665FDC875}"/>
                </c:ext>
              </c:extLst>
            </c:dLbl>
            <c:dLbl>
              <c:idx val="1"/>
              <c:layout>
                <c:manualLayout>
                  <c:x val="6.6666666666666671E-3"/>
                  <c:y val="-3.7037037037037035E-2"/>
                </c:manualLayout>
              </c:layout>
              <c:tx>
                <c:rich>
                  <a:bodyPr/>
                  <a:lstStyle/>
                  <a:p>
                    <a:fld id="{F73A11C1-DE79-4471-8389-F837112827BB}" type="VALUE">
                      <a:rPr lang="en-US" sz="700"/>
                      <a:pPr/>
                      <a:t>[VALOR]</a:t>
                    </a:fld>
                    <a:endParaRPr lang="es-E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730-4418-A002-70C665FDC875}"/>
                </c:ext>
              </c:extLst>
            </c:dLbl>
            <c:dLbl>
              <c:idx val="2"/>
              <c:layout>
                <c:manualLayout>
                  <c:x val="9.4580941059022976E-3"/>
                  <c:y val="0.10543618450787998"/>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r>
                      <a:rPr lang="en-US" sz="700" dirty="0"/>
                      <a:t>62,7%</a:t>
                    </a:r>
                  </a:p>
                </c:rich>
              </c:tx>
              <c:spPr>
                <a:solidFill>
                  <a:srgbClr val="FFC000"/>
                </a:solid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14648266349652642"/>
                      <c:h val="0.1529399879995158"/>
                    </c:manualLayout>
                  </c15:layout>
                </c:ext>
                <c:ext xmlns:c16="http://schemas.microsoft.com/office/drawing/2014/chart" uri="{C3380CC4-5D6E-409C-BE32-E72D297353CC}">
                  <c16:uniqueId val="{00000002-1730-4418-A002-70C665FDC875}"/>
                </c:ext>
              </c:extLst>
            </c:dLbl>
            <c:dLbl>
              <c:idx val="3"/>
              <c:layout>
                <c:manualLayout>
                  <c:x val="0.01"/>
                  <c:y val="-1.3888888888888888E-2"/>
                </c:manualLayout>
              </c:layout>
              <c:tx>
                <c:rich>
                  <a:bodyPr/>
                  <a:lstStyle/>
                  <a:p>
                    <a:r>
                      <a:rPr lang="en-US" sz="700" dirty="0"/>
                      <a:t>60,7%</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730-4418-A002-70C665FDC875}"/>
                </c:ext>
              </c:extLst>
            </c:dLbl>
            <c:dLbl>
              <c:idx val="4"/>
              <c:layout>
                <c:manualLayout>
                  <c:x val="6.6664576817624987E-3"/>
                  <c:y val="7.975358076857092E-3"/>
                </c:manualLayout>
              </c:layout>
              <c:tx>
                <c:rich>
                  <a:bodyPr/>
                  <a:lstStyle/>
                  <a:p>
                    <a:fld id="{C9A8E218-A527-4414-AC04-5D05FB630A9D}" type="VALUE">
                      <a:rPr lang="en-US" sz="700"/>
                      <a:pPr/>
                      <a:t>[VALOR]</a:t>
                    </a:fld>
                    <a:endParaRPr lang="es-E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1730-4418-A002-70C665FDC875}"/>
                </c:ext>
              </c:extLst>
            </c:dLbl>
            <c:dLbl>
              <c:idx val="5"/>
              <c:layout>
                <c:manualLayout>
                  <c:x val="1.8374595795062853E-2"/>
                  <c:y val="-4.6296296296296335E-2"/>
                </c:manualLayout>
              </c:layout>
              <c:tx>
                <c:rich>
                  <a:bodyPr/>
                  <a:lstStyle/>
                  <a:p>
                    <a:r>
                      <a:rPr lang="en-US" sz="700" dirty="0"/>
                      <a:t>42%</a:t>
                    </a:r>
                  </a:p>
                </c:rich>
              </c:tx>
              <c:showLegendKey val="0"/>
              <c:showVal val="1"/>
              <c:showCatName val="0"/>
              <c:showSerName val="0"/>
              <c:showPercent val="0"/>
              <c:showBubbleSize val="0"/>
              <c:extLst>
                <c:ext xmlns:c15="http://schemas.microsoft.com/office/drawing/2012/chart" uri="{CE6537A1-D6FC-4f65-9D91-7224C49458BB}">
                  <c15:layout>
                    <c:manualLayout>
                      <c:w val="0.11698492656190093"/>
                      <c:h val="0.14428473163228855"/>
                    </c:manualLayout>
                  </c15:layout>
                </c:ext>
                <c:ext xmlns:c16="http://schemas.microsoft.com/office/drawing/2014/chart" uri="{C3380CC4-5D6E-409C-BE32-E72D297353CC}">
                  <c16:uniqueId val="{00000005-1730-4418-A002-70C665FDC875}"/>
                </c:ext>
              </c:extLst>
            </c:dLbl>
            <c:spPr>
              <a:solidFill>
                <a:srgbClr val="FFC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Hoja1!$A$1:$A$6</c:f>
              <c:strCache>
                <c:ptCount val="6"/>
                <c:pt idx="0">
                  <c:v>Falta HC</c:v>
                </c:pt>
                <c:pt idx="1">
                  <c:v>Falta EF</c:v>
                </c:pt>
                <c:pt idx="2">
                  <c:v>Falta PPCC</c:v>
                </c:pt>
                <c:pt idx="3">
                  <c:v>Falta AP</c:v>
                </c:pt>
                <c:pt idx="4">
                  <c:v>Falta tto</c:v>
                </c:pt>
                <c:pt idx="5">
                  <c:v>No dco</c:v>
                </c:pt>
              </c:strCache>
            </c:strRef>
          </c:cat>
          <c:val>
            <c:numRef>
              <c:f>Hoja1!$B$1:$B$6</c:f>
              <c:numCache>
                <c:formatCode>0%</c:formatCode>
                <c:ptCount val="6"/>
                <c:pt idx="0">
                  <c:v>0.90300000000000002</c:v>
                </c:pt>
                <c:pt idx="1">
                  <c:v>0.87</c:v>
                </c:pt>
                <c:pt idx="2" formatCode="0.00%">
                  <c:v>0.627</c:v>
                </c:pt>
                <c:pt idx="3" formatCode="0.00%">
                  <c:v>0.60699999999999998</c:v>
                </c:pt>
                <c:pt idx="4">
                  <c:v>0.45</c:v>
                </c:pt>
                <c:pt idx="5" formatCode="0.00%">
                  <c:v>0.42</c:v>
                </c:pt>
              </c:numCache>
            </c:numRef>
          </c:val>
          <c:extLst>
            <c:ext xmlns:c16="http://schemas.microsoft.com/office/drawing/2014/chart" uri="{C3380CC4-5D6E-409C-BE32-E72D297353CC}">
              <c16:uniqueId val="{00000006-1730-4418-A002-70C665FDC875}"/>
            </c:ext>
          </c:extLst>
        </c:ser>
        <c:dLbls>
          <c:showLegendKey val="0"/>
          <c:showVal val="1"/>
          <c:showCatName val="0"/>
          <c:showSerName val="0"/>
          <c:showPercent val="0"/>
          <c:showBubbleSize val="0"/>
        </c:dLbls>
        <c:gapWidth val="150"/>
        <c:shape val="box"/>
        <c:axId val="886002880"/>
        <c:axId val="727254336"/>
        <c:axId val="0"/>
      </c:bar3DChart>
      <c:catAx>
        <c:axId val="88600288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es-ES"/>
          </a:p>
        </c:txPr>
        <c:crossAx val="727254336"/>
        <c:crosses val="autoZero"/>
        <c:auto val="1"/>
        <c:lblAlgn val="ctr"/>
        <c:lblOffset val="100"/>
        <c:noMultiLvlLbl val="0"/>
      </c:catAx>
      <c:valAx>
        <c:axId val="727254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886002880"/>
        <c:crosses val="autoZero"/>
        <c:crossBetween val="between"/>
      </c:valAx>
      <c:spPr>
        <a:solidFill>
          <a:schemeClr val="tx1">
            <a:lumMod val="50000"/>
            <a:lumOff val="50000"/>
          </a:schemeClr>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chemeClr val="accent1"/>
            </a:solidFill>
            <a:ln>
              <a:noFill/>
            </a:ln>
            <a:effectLst/>
            <a:sp3d/>
          </c:spPr>
          <c:invertIfNegative val="0"/>
          <c:dPt>
            <c:idx val="0"/>
            <c:invertIfNegative val="0"/>
            <c:bubble3D val="0"/>
            <c:spPr>
              <a:solidFill>
                <a:schemeClr val="accent1">
                  <a:lumMod val="60000"/>
                  <a:lumOff val="40000"/>
                </a:schemeClr>
              </a:solidFill>
              <a:ln>
                <a:noFill/>
              </a:ln>
              <a:effectLst/>
              <a:sp3d/>
            </c:spPr>
            <c:extLst>
              <c:ext xmlns:c16="http://schemas.microsoft.com/office/drawing/2014/chart" uri="{C3380CC4-5D6E-409C-BE32-E72D297353CC}">
                <c16:uniqueId val="{00000001-4F05-481C-9D60-A7F157EE6E2A}"/>
              </c:ext>
            </c:extLst>
          </c:dPt>
          <c:dPt>
            <c:idx val="1"/>
            <c:invertIfNegative val="0"/>
            <c:bubble3D val="0"/>
            <c:spPr>
              <a:solidFill>
                <a:schemeClr val="accent1">
                  <a:lumMod val="60000"/>
                  <a:lumOff val="40000"/>
                </a:schemeClr>
              </a:solidFill>
              <a:ln>
                <a:noFill/>
              </a:ln>
              <a:effectLst/>
              <a:sp3d/>
            </c:spPr>
            <c:extLst>
              <c:ext xmlns:c16="http://schemas.microsoft.com/office/drawing/2014/chart" uri="{C3380CC4-5D6E-409C-BE32-E72D297353CC}">
                <c16:uniqueId val="{00000003-4F05-481C-9D60-A7F157EE6E2A}"/>
              </c:ext>
            </c:extLst>
          </c:dPt>
          <c:dLbls>
            <c:dLbl>
              <c:idx val="0"/>
              <c:layout>
                <c:manualLayout>
                  <c:x val="5.9926201492811072E-3"/>
                  <c:y val="-2.7999382430137391E-2"/>
                </c:manualLayout>
              </c:layout>
              <c:tx>
                <c:rich>
                  <a:bodyPr/>
                  <a:lstStyle/>
                  <a:p>
                    <a:r>
                      <a:rPr lang="en-US" dirty="0"/>
                      <a:t>68%</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F05-481C-9D60-A7F157EE6E2A}"/>
                </c:ext>
              </c:extLst>
            </c:dLbl>
            <c:dLbl>
              <c:idx val="1"/>
              <c:layout>
                <c:manualLayout>
                  <c:x val="8.6256593393537536E-4"/>
                  <c:y val="-2.7999382430137481E-2"/>
                </c:manualLayout>
              </c:layout>
              <c:tx>
                <c:rich>
                  <a:bodyPr/>
                  <a:lstStyle/>
                  <a:p>
                    <a:r>
                      <a:rPr lang="en-US" dirty="0"/>
                      <a:t>32%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F05-481C-9D60-A7F157EE6E2A}"/>
                </c:ext>
              </c:extLst>
            </c:dLbl>
            <c:dLbl>
              <c:idx val="2"/>
              <c:layout>
                <c:manualLayout>
                  <c:x val="0"/>
                  <c:y val="-6.217613198094353E-2"/>
                </c:manualLayout>
              </c:layout>
              <c:tx>
                <c:rich>
                  <a:bodyPr/>
                  <a:lstStyle/>
                  <a:p>
                    <a:r>
                      <a:rPr lang="en-US"/>
                      <a:t>14%</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F05-481C-9D60-A7F157EE6E2A}"/>
                </c:ext>
              </c:extLst>
            </c:dLbl>
            <c:dLbl>
              <c:idx val="3"/>
              <c:layout>
                <c:manualLayout>
                  <c:x val="2.9962539747550268E-2"/>
                  <c:y val="-1.3816918217987452E-2"/>
                </c:manualLayout>
              </c:layout>
              <c:tx>
                <c:rich>
                  <a:bodyPr/>
                  <a:lstStyle/>
                  <a:p>
                    <a:r>
                      <a:rPr lang="en-US"/>
                      <a:t>40%</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F05-481C-9D60-A7F157EE6E2A}"/>
                </c:ext>
              </c:extLst>
            </c:dLbl>
            <c:spPr>
              <a:solidFill>
                <a:srgbClr val="FFC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Hoja1!$A$1:$A$4</c:f>
              <c:strCache>
                <c:ptCount val="2"/>
                <c:pt idx="0">
                  <c:v>SI</c:v>
                </c:pt>
                <c:pt idx="1">
                  <c:v>No </c:v>
                </c:pt>
              </c:strCache>
            </c:strRef>
          </c:cat>
          <c:val>
            <c:numRef>
              <c:f>Hoja1!$B$1:$B$4</c:f>
              <c:numCache>
                <c:formatCode>0%</c:formatCode>
                <c:ptCount val="4"/>
                <c:pt idx="0">
                  <c:v>0.67</c:v>
                </c:pt>
                <c:pt idx="1">
                  <c:v>0.33</c:v>
                </c:pt>
              </c:numCache>
            </c:numRef>
          </c:val>
          <c:extLst>
            <c:ext xmlns:c16="http://schemas.microsoft.com/office/drawing/2014/chart" uri="{C3380CC4-5D6E-409C-BE32-E72D297353CC}">
              <c16:uniqueId val="{00000006-4F05-481C-9D60-A7F157EE6E2A}"/>
            </c:ext>
          </c:extLst>
        </c:ser>
        <c:dLbls>
          <c:showLegendKey val="0"/>
          <c:showVal val="1"/>
          <c:showCatName val="0"/>
          <c:showSerName val="0"/>
          <c:showPercent val="0"/>
          <c:showBubbleSize val="0"/>
        </c:dLbls>
        <c:gapWidth val="150"/>
        <c:shape val="box"/>
        <c:axId val="853564448"/>
        <c:axId val="665393280"/>
        <c:axId val="0"/>
      </c:bar3DChart>
      <c:catAx>
        <c:axId val="85356444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s-ES"/>
          </a:p>
        </c:txPr>
        <c:crossAx val="665393280"/>
        <c:crosses val="autoZero"/>
        <c:auto val="1"/>
        <c:lblAlgn val="ctr"/>
        <c:lblOffset val="100"/>
        <c:noMultiLvlLbl val="0"/>
      </c:catAx>
      <c:valAx>
        <c:axId val="665393280"/>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853564448"/>
        <c:crosses val="autoZero"/>
        <c:crossBetween val="between"/>
      </c:valAx>
      <c:spPr>
        <a:solidFill>
          <a:schemeClr val="tx1">
            <a:lumMod val="50000"/>
            <a:lumOff val="50000"/>
          </a:schemeClr>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tx1">
        <a:lumMod val="50000"/>
        <a:lumOff val="50000"/>
      </a:schemeClr>
    </a:solidFill>
    <a:ln w="9525" cap="flat" cmpd="sng" algn="ctr">
      <a:solidFill>
        <a:schemeClr val="tx1">
          <a:lumMod val="15000"/>
          <a:lumOff val="85000"/>
        </a:schemeClr>
      </a:solidFill>
      <a:round/>
    </a:ln>
    <a:effectLst/>
  </c:spPr>
  <c:txPr>
    <a:bodyPr/>
    <a:lstStyle/>
    <a:p>
      <a:pPr>
        <a:defRPr/>
      </a:pPr>
      <a:endParaRPr lang="es-E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cked"/>
        <c:varyColors val="0"/>
        <c:ser>
          <c:idx val="0"/>
          <c:order val="0"/>
          <c:spPr>
            <a:solidFill>
              <a:schemeClr val="accent1"/>
            </a:solidFill>
            <a:ln>
              <a:noFill/>
            </a:ln>
            <a:effectLst/>
            <a:sp3d/>
          </c:spPr>
          <c:invertIfNegative val="0"/>
          <c:dLbls>
            <c:dLbl>
              <c:idx val="0"/>
              <c:layout>
                <c:manualLayout>
                  <c:x val="1.1985015899020107E-2"/>
                  <c:y val="-0.38481002430379102"/>
                </c:manualLayout>
              </c:layout>
              <c:tx>
                <c:rich>
                  <a:bodyPr/>
                  <a:lstStyle/>
                  <a:p>
                    <a:r>
                      <a:rPr lang="en-US" dirty="0"/>
                      <a:t>84%</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38F-449B-AD89-C1B484243F95}"/>
                </c:ext>
              </c:extLst>
            </c:dLbl>
            <c:dLbl>
              <c:idx val="1"/>
              <c:layout>
                <c:manualLayout>
                  <c:x val="2.3970031798040213E-2"/>
                  <c:y val="-0.24303791008660491"/>
                </c:manualLayout>
              </c:layout>
              <c:tx>
                <c:rich>
                  <a:bodyPr/>
                  <a:lstStyle/>
                  <a:p>
                    <a:r>
                      <a:rPr lang="en-US" dirty="0"/>
                      <a:t>16%</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38F-449B-AD89-C1B484243F95}"/>
                </c:ext>
              </c:extLst>
            </c:dLbl>
            <c:spPr>
              <a:solidFill>
                <a:srgbClr val="FFC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Hoja1!$A$1:$A$2</c:f>
              <c:strCache>
                <c:ptCount val="2"/>
                <c:pt idx="0">
                  <c:v>Correcta </c:v>
                </c:pt>
                <c:pt idx="1">
                  <c:v>Incorrecta</c:v>
                </c:pt>
              </c:strCache>
            </c:strRef>
          </c:cat>
          <c:val>
            <c:numRef>
              <c:f>Hoja1!$B$1:$B$2</c:f>
              <c:numCache>
                <c:formatCode>0%</c:formatCode>
                <c:ptCount val="2"/>
                <c:pt idx="0">
                  <c:v>0.85</c:v>
                </c:pt>
                <c:pt idx="1">
                  <c:v>0.15</c:v>
                </c:pt>
              </c:numCache>
            </c:numRef>
          </c:val>
          <c:extLst>
            <c:ext xmlns:c16="http://schemas.microsoft.com/office/drawing/2014/chart" uri="{C3380CC4-5D6E-409C-BE32-E72D297353CC}">
              <c16:uniqueId val="{00000002-F38F-449B-AD89-C1B484243F95}"/>
            </c:ext>
          </c:extLst>
        </c:ser>
        <c:dLbls>
          <c:showLegendKey val="0"/>
          <c:showVal val="1"/>
          <c:showCatName val="0"/>
          <c:showSerName val="0"/>
          <c:showPercent val="0"/>
          <c:showBubbleSize val="0"/>
        </c:dLbls>
        <c:gapWidth val="219"/>
        <c:shape val="box"/>
        <c:axId val="729404096"/>
        <c:axId val="1031990000"/>
        <c:axId val="0"/>
      </c:bar3DChart>
      <c:catAx>
        <c:axId val="729404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1" i="0" u="none" strike="noStrike" kern="1200" baseline="0">
                <a:solidFill>
                  <a:schemeClr val="bg1"/>
                </a:solidFill>
                <a:latin typeface="Arial" panose="020B0604020202020204" pitchFamily="34" charset="0"/>
                <a:ea typeface="+mn-ea"/>
                <a:cs typeface="Arial" panose="020B0604020202020204" pitchFamily="34" charset="0"/>
              </a:defRPr>
            </a:pPr>
            <a:endParaRPr lang="es-ES"/>
          </a:p>
        </c:txPr>
        <c:crossAx val="1031990000"/>
        <c:crosses val="autoZero"/>
        <c:auto val="1"/>
        <c:lblAlgn val="ctr"/>
        <c:lblOffset val="100"/>
        <c:noMultiLvlLbl val="0"/>
      </c:catAx>
      <c:valAx>
        <c:axId val="1031990000"/>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7294040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tx1">
        <a:lumMod val="50000"/>
        <a:lumOff val="50000"/>
      </a:schemeClr>
    </a:solidFill>
    <a:ln w="9525" cap="flat" cmpd="sng" algn="ctr">
      <a:solidFill>
        <a:schemeClr val="tx1">
          <a:lumMod val="15000"/>
          <a:lumOff val="85000"/>
        </a:schemeClr>
      </a:solidFill>
      <a:round/>
    </a:ln>
    <a:effectLst/>
  </c:spPr>
  <c:txPr>
    <a:bodyPr/>
    <a:lstStyle/>
    <a:p>
      <a:pPr>
        <a:defRPr/>
      </a:pPr>
      <a:endParaRPr lang="es-E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8352652380137111"/>
          <c:y val="6.0747008369858753E-2"/>
          <c:w val="0.86231045050456079"/>
          <c:h val="0.81141852681258875"/>
        </c:manualLayout>
      </c:layout>
      <c:bar3DChart>
        <c:barDir val="col"/>
        <c:grouping val="clustered"/>
        <c:varyColors val="0"/>
        <c:ser>
          <c:idx val="0"/>
          <c:order val="0"/>
          <c:spPr>
            <a:solidFill>
              <a:srgbClr val="F82658"/>
            </a:solidFill>
            <a:ln>
              <a:noFill/>
            </a:ln>
            <a:effectLst/>
            <a:sp3d/>
          </c:spPr>
          <c:invertIfNegative val="0"/>
          <c:dLbls>
            <c:dLbl>
              <c:idx val="0"/>
              <c:layout>
                <c:manualLayout>
                  <c:x val="0"/>
                  <c:y val="-2.7777777777777776E-2"/>
                </c:manualLayout>
              </c:layout>
              <c:tx>
                <c:rich>
                  <a:bodyPr/>
                  <a:lstStyle/>
                  <a:p>
                    <a:fld id="{55465C55-0EC9-4B51-BCDA-8A76E3A41E99}" type="VALUE">
                      <a:rPr lang="en-US" sz="700"/>
                      <a:pPr/>
                      <a:t>[VALOR]</a:t>
                    </a:fld>
                    <a:endParaRPr lang="es-E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A390-4F7E-89B9-0194FEEF0A11}"/>
                </c:ext>
              </c:extLst>
            </c:dLbl>
            <c:dLbl>
              <c:idx val="1"/>
              <c:layout>
                <c:manualLayout>
                  <c:x val="6.6666666666666671E-3"/>
                  <c:y val="-3.7037037037037035E-2"/>
                </c:manualLayout>
              </c:layout>
              <c:tx>
                <c:rich>
                  <a:bodyPr/>
                  <a:lstStyle/>
                  <a:p>
                    <a:fld id="{F73A11C1-DE79-4471-8389-F837112827BB}" type="VALUE">
                      <a:rPr lang="en-US" sz="700"/>
                      <a:pPr/>
                      <a:t>[VALOR]</a:t>
                    </a:fld>
                    <a:endParaRPr lang="es-E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A390-4F7E-89B9-0194FEEF0A11}"/>
                </c:ext>
              </c:extLst>
            </c:dLbl>
            <c:dLbl>
              <c:idx val="2"/>
              <c:layout>
                <c:manualLayout>
                  <c:x val="2.7832931037393024E-2"/>
                  <c:y val="-1.6223296092353217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r>
                      <a:rPr lang="en-US" sz="700" dirty="0"/>
                      <a:t>3,7%</a:t>
                    </a:r>
                  </a:p>
                </c:rich>
              </c:tx>
              <c:spPr>
                <a:solidFill>
                  <a:srgbClr val="FFC000"/>
                </a:solid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15:layout>
                    <c:manualLayout>
                      <c:w val="0.14648266349652642"/>
                      <c:h val="0.1529399879995158"/>
                    </c:manualLayout>
                  </c15:layout>
                </c:ext>
                <c:ext xmlns:c16="http://schemas.microsoft.com/office/drawing/2014/chart" uri="{C3380CC4-5D6E-409C-BE32-E72D297353CC}">
                  <c16:uniqueId val="{00000002-A390-4F7E-89B9-0194FEEF0A11}"/>
                </c:ext>
              </c:extLst>
            </c:dLbl>
            <c:dLbl>
              <c:idx val="3"/>
              <c:layout>
                <c:manualLayout>
                  <c:x val="4.0624253984176642E-2"/>
                  <c:y val="-1.3888513934234211E-2"/>
                </c:manualLayout>
              </c:layout>
              <c:tx>
                <c:rich>
                  <a:bodyPr/>
                  <a:lstStyle/>
                  <a:p>
                    <a:r>
                      <a:rPr lang="en-US" sz="700" dirty="0"/>
                      <a:t>2,3%</a:t>
                    </a:r>
                  </a:p>
                </c:rich>
              </c:tx>
              <c:showLegendKey val="0"/>
              <c:showVal val="1"/>
              <c:showCatName val="0"/>
              <c:showSerName val="0"/>
              <c:showPercent val="0"/>
              <c:showBubbleSize val="0"/>
              <c:extLst>
                <c:ext xmlns:c15="http://schemas.microsoft.com/office/drawing/2012/chart" uri="{CE6537A1-D6FC-4f65-9D91-7224C49458BB}">
                  <c15:layout>
                    <c:manualLayout>
                      <c:w val="0.14702714955040116"/>
                      <c:h val="0.12768759029754756"/>
                    </c:manualLayout>
                  </c15:layout>
                </c:ext>
                <c:ext xmlns:c16="http://schemas.microsoft.com/office/drawing/2014/chart" uri="{C3380CC4-5D6E-409C-BE32-E72D297353CC}">
                  <c16:uniqueId val="{00000003-A390-4F7E-89B9-0194FEEF0A11}"/>
                </c:ext>
              </c:extLst>
            </c:dLbl>
            <c:dLbl>
              <c:idx val="4"/>
              <c:layout>
                <c:manualLayout>
                  <c:x val="6.6664576817624987E-3"/>
                  <c:y val="7.975358076857092E-3"/>
                </c:manualLayout>
              </c:layout>
              <c:tx>
                <c:rich>
                  <a:bodyPr/>
                  <a:lstStyle/>
                  <a:p>
                    <a:fld id="{C9A8E218-A527-4414-AC04-5D05FB630A9D}" type="VALUE">
                      <a:rPr lang="en-US" sz="700"/>
                      <a:pPr/>
                      <a:t>[VALOR]</a:t>
                    </a:fld>
                    <a:endParaRPr lang="es-E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A390-4F7E-89B9-0194FEEF0A11}"/>
                </c:ext>
              </c:extLst>
            </c:dLbl>
            <c:dLbl>
              <c:idx val="5"/>
              <c:layout>
                <c:manualLayout>
                  <c:x val="1.8374595795062853E-2"/>
                  <c:y val="-4.6296296296296335E-2"/>
                </c:manualLayout>
              </c:layout>
              <c:tx>
                <c:rich>
                  <a:bodyPr/>
                  <a:lstStyle/>
                  <a:p>
                    <a:r>
                      <a:rPr lang="en-US" sz="700" dirty="0"/>
                      <a:t>42%</a:t>
                    </a:r>
                  </a:p>
                </c:rich>
              </c:tx>
              <c:showLegendKey val="0"/>
              <c:showVal val="1"/>
              <c:showCatName val="0"/>
              <c:showSerName val="0"/>
              <c:showPercent val="0"/>
              <c:showBubbleSize val="0"/>
              <c:extLst>
                <c:ext xmlns:c15="http://schemas.microsoft.com/office/drawing/2012/chart" uri="{CE6537A1-D6FC-4f65-9D91-7224C49458BB}">
                  <c15:layout>
                    <c:manualLayout>
                      <c:w val="0.11698492656190093"/>
                      <c:h val="0.14428473163228855"/>
                    </c:manualLayout>
                  </c15:layout>
                </c:ext>
                <c:ext xmlns:c16="http://schemas.microsoft.com/office/drawing/2014/chart" uri="{C3380CC4-5D6E-409C-BE32-E72D297353CC}">
                  <c16:uniqueId val="{00000005-A390-4F7E-89B9-0194FEEF0A11}"/>
                </c:ext>
              </c:extLst>
            </c:dLbl>
            <c:spPr>
              <a:solidFill>
                <a:srgbClr val="FFC000"/>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Hoja1!$A$1:$A$6</c:f>
              <c:strCache>
                <c:ptCount val="5"/>
                <c:pt idx="0">
                  <c:v>RX torax</c:v>
                </c:pt>
                <c:pt idx="1">
                  <c:v>Dco RX</c:v>
                </c:pt>
                <c:pt idx="2">
                  <c:v>Espiro</c:v>
                </c:pt>
                <c:pt idx="3">
                  <c:v>Dco espiro</c:v>
                </c:pt>
                <c:pt idx="4">
                  <c:v>I. PPCC</c:v>
                </c:pt>
              </c:strCache>
            </c:strRef>
          </c:cat>
          <c:val>
            <c:numRef>
              <c:f>Hoja1!$B$1:$B$6</c:f>
              <c:numCache>
                <c:formatCode>0%</c:formatCode>
                <c:ptCount val="6"/>
                <c:pt idx="0">
                  <c:v>0.28699999999999998</c:v>
                </c:pt>
                <c:pt idx="1">
                  <c:v>0.107</c:v>
                </c:pt>
                <c:pt idx="2" formatCode="0.00%">
                  <c:v>3.6999999999999998E-2</c:v>
                </c:pt>
                <c:pt idx="3" formatCode="0.00%">
                  <c:v>2.3E-2</c:v>
                </c:pt>
                <c:pt idx="4">
                  <c:v>0.12</c:v>
                </c:pt>
              </c:numCache>
            </c:numRef>
          </c:val>
          <c:extLst>
            <c:ext xmlns:c16="http://schemas.microsoft.com/office/drawing/2014/chart" uri="{C3380CC4-5D6E-409C-BE32-E72D297353CC}">
              <c16:uniqueId val="{00000006-A390-4F7E-89B9-0194FEEF0A11}"/>
            </c:ext>
          </c:extLst>
        </c:ser>
        <c:dLbls>
          <c:showLegendKey val="0"/>
          <c:showVal val="1"/>
          <c:showCatName val="0"/>
          <c:showSerName val="0"/>
          <c:showPercent val="0"/>
          <c:showBubbleSize val="0"/>
        </c:dLbls>
        <c:gapWidth val="150"/>
        <c:shape val="box"/>
        <c:axId val="886002880"/>
        <c:axId val="727254336"/>
        <c:axId val="0"/>
      </c:bar3DChart>
      <c:catAx>
        <c:axId val="886002880"/>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1" i="0" u="none" strike="noStrike" kern="1200" baseline="0">
                <a:solidFill>
                  <a:schemeClr val="bg1"/>
                </a:solidFill>
                <a:latin typeface="+mn-lt"/>
                <a:ea typeface="+mn-ea"/>
                <a:cs typeface="+mn-cs"/>
              </a:defRPr>
            </a:pPr>
            <a:endParaRPr lang="es-ES"/>
          </a:p>
        </c:txPr>
        <c:crossAx val="727254336"/>
        <c:crosses val="autoZero"/>
        <c:auto val="1"/>
        <c:lblAlgn val="ctr"/>
        <c:lblOffset val="100"/>
        <c:noMultiLvlLbl val="0"/>
      </c:catAx>
      <c:valAx>
        <c:axId val="72725433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886002880"/>
        <c:crosses val="autoZero"/>
        <c:crossBetween val="between"/>
      </c:valAx>
      <c:spPr>
        <a:solidFill>
          <a:schemeClr val="tx1">
            <a:lumMod val="50000"/>
            <a:lumOff val="50000"/>
          </a:schemeClr>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dk1">
            <a:lumMod val="50000"/>
            <a:lumOff val="50000"/>
          </a:schemeClr>
        </a:solidFill>
        <a:round/>
      </a:ln>
    </cs:spPr>
  </cs:gridlineMajor>
  <cs:gridlineMinor>
    <cs:lnRef idx="0"/>
    <cs:fillRef idx="0"/>
    <cs:effectRef idx="0"/>
    <cs:fontRef idx="minor">
      <a:schemeClr val="tx1"/>
    </cs:fontRef>
    <cs:spPr>
      <a:ln>
        <a:solidFill>
          <a:schemeClr val="dk1">
            <a:lumMod val="60000"/>
            <a:lumOff val="40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77886"/>
            <a:ext cx="6858000" cy="1867523"/>
          </a:xfrm>
        </p:spPr>
        <p:txBody>
          <a:bodyPr anchor="b"/>
          <a:lstStyle>
            <a:lvl1pPr algn="ctr">
              <a:defRPr sz="45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143000" y="2817428"/>
            <a:ext cx="6858000" cy="1295097"/>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59DA893-FD45-4DCF-BDA7-AB72E4E45FE5}" type="datetimeFigureOut">
              <a:rPr lang="es-ES" smtClean="0"/>
              <a:t>05/03/2019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E9A9E76-2443-44CA-AE05-AFED385CF1B1}" type="slidenum">
              <a:rPr lang="es-ES" smtClean="0"/>
              <a:t>‹Nº›</a:t>
            </a:fld>
            <a:endParaRPr lang="es-ES"/>
          </a:p>
        </p:txBody>
      </p:sp>
    </p:spTree>
    <p:extLst>
      <p:ext uri="{BB962C8B-B14F-4D97-AF65-F5344CB8AC3E}">
        <p14:creationId xmlns:p14="http://schemas.microsoft.com/office/powerpoint/2010/main" val="456791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59DA893-FD45-4DCF-BDA7-AB72E4E45FE5}" type="datetimeFigureOut">
              <a:rPr lang="es-ES" smtClean="0"/>
              <a:t>05/03/2019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E9A9E76-2443-44CA-AE05-AFED385CF1B1}" type="slidenum">
              <a:rPr lang="es-ES" smtClean="0"/>
              <a:t>‹Nº›</a:t>
            </a:fld>
            <a:endParaRPr lang="es-ES"/>
          </a:p>
        </p:txBody>
      </p:sp>
    </p:spTree>
    <p:extLst>
      <p:ext uri="{BB962C8B-B14F-4D97-AF65-F5344CB8AC3E}">
        <p14:creationId xmlns:p14="http://schemas.microsoft.com/office/powerpoint/2010/main" val="3458219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337317"/>
            <a:ext cx="7886700" cy="2231342"/>
          </a:xfrm>
        </p:spPr>
        <p:txBody>
          <a:bodyPr anchor="b"/>
          <a:lstStyle>
            <a:lvl1pPr>
              <a:defRPr sz="45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3589768"/>
            <a:ext cx="7886700" cy="117341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B59DA893-FD45-4DCF-BDA7-AB72E4E45FE5}" type="datetimeFigureOut">
              <a:rPr lang="es-ES" smtClean="0"/>
              <a:t>05/03/2019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E9A9E76-2443-44CA-AE05-AFED385CF1B1}" type="slidenum">
              <a:rPr lang="es-ES" smtClean="0"/>
              <a:t>‹Nº›</a:t>
            </a:fld>
            <a:endParaRPr lang="es-ES"/>
          </a:p>
        </p:txBody>
      </p:sp>
    </p:spTree>
    <p:extLst>
      <p:ext uri="{BB962C8B-B14F-4D97-AF65-F5344CB8AC3E}">
        <p14:creationId xmlns:p14="http://schemas.microsoft.com/office/powerpoint/2010/main" val="1797104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427960"/>
            <a:ext cx="3886200" cy="340351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427960"/>
            <a:ext cx="3886200" cy="340351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59DA893-FD45-4DCF-BDA7-AB72E4E45FE5}" type="datetimeFigureOut">
              <a:rPr lang="es-ES" smtClean="0"/>
              <a:t>05/03/2019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E9A9E76-2443-44CA-AE05-AFED385CF1B1}" type="slidenum">
              <a:rPr lang="es-ES" smtClean="0"/>
              <a:t>‹Nº›</a:t>
            </a:fld>
            <a:endParaRPr lang="es-ES"/>
          </a:p>
        </p:txBody>
      </p:sp>
    </p:spTree>
    <p:extLst>
      <p:ext uri="{BB962C8B-B14F-4D97-AF65-F5344CB8AC3E}">
        <p14:creationId xmlns:p14="http://schemas.microsoft.com/office/powerpoint/2010/main" val="571246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285592"/>
            <a:ext cx="7886700" cy="1036824"/>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314965"/>
            <a:ext cx="3868340" cy="64444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los estilos de texto del patrón</a:t>
            </a:r>
          </a:p>
        </p:txBody>
      </p:sp>
      <p:sp>
        <p:nvSpPr>
          <p:cNvPr id="4" name="Content Placeholder 3"/>
          <p:cNvSpPr>
            <a:spLocks noGrp="1"/>
          </p:cNvSpPr>
          <p:nvPr>
            <p:ph sz="half" idx="2"/>
          </p:nvPr>
        </p:nvSpPr>
        <p:spPr>
          <a:xfrm>
            <a:off x="629842" y="1959410"/>
            <a:ext cx="3868340" cy="2881996"/>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314965"/>
            <a:ext cx="3887391" cy="64444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Editar los estilos de texto del patrón</a:t>
            </a:r>
          </a:p>
        </p:txBody>
      </p:sp>
      <p:sp>
        <p:nvSpPr>
          <p:cNvPr id="6" name="Content Placeholder 5"/>
          <p:cNvSpPr>
            <a:spLocks noGrp="1"/>
          </p:cNvSpPr>
          <p:nvPr>
            <p:ph sz="quarter" idx="4"/>
          </p:nvPr>
        </p:nvSpPr>
        <p:spPr>
          <a:xfrm>
            <a:off x="4629150" y="1959410"/>
            <a:ext cx="3887391" cy="2881996"/>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59DA893-FD45-4DCF-BDA7-AB72E4E45FE5}" type="datetimeFigureOut">
              <a:rPr lang="es-ES" smtClean="0"/>
              <a:t>05/03/2019</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BE9A9E76-2443-44CA-AE05-AFED385CF1B1}" type="slidenum">
              <a:rPr lang="es-ES" smtClean="0"/>
              <a:t>‹Nº›</a:t>
            </a:fld>
            <a:endParaRPr lang="es-ES"/>
          </a:p>
        </p:txBody>
      </p:sp>
    </p:spTree>
    <p:extLst>
      <p:ext uri="{BB962C8B-B14F-4D97-AF65-F5344CB8AC3E}">
        <p14:creationId xmlns:p14="http://schemas.microsoft.com/office/powerpoint/2010/main" val="3729412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59DA893-FD45-4DCF-BDA7-AB72E4E45FE5}" type="datetimeFigureOut">
              <a:rPr lang="es-ES" smtClean="0"/>
              <a:t>05/03/2019</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BE9A9E76-2443-44CA-AE05-AFED385CF1B1}" type="slidenum">
              <a:rPr lang="es-ES" smtClean="0"/>
              <a:t>‹Nº›</a:t>
            </a:fld>
            <a:endParaRPr lang="es-ES"/>
          </a:p>
        </p:txBody>
      </p:sp>
    </p:spTree>
    <p:extLst>
      <p:ext uri="{BB962C8B-B14F-4D97-AF65-F5344CB8AC3E}">
        <p14:creationId xmlns:p14="http://schemas.microsoft.com/office/powerpoint/2010/main" val="2481658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9DA893-FD45-4DCF-BDA7-AB72E4E45FE5}" type="datetimeFigureOut">
              <a:rPr lang="es-ES" smtClean="0"/>
              <a:t>05/03/2019</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BE9A9E76-2443-44CA-AE05-AFED385CF1B1}" type="slidenum">
              <a:rPr lang="es-ES" smtClean="0"/>
              <a:t>‹Nº›</a:t>
            </a:fld>
            <a:endParaRPr lang="es-ES"/>
          </a:p>
        </p:txBody>
      </p:sp>
    </p:spTree>
    <p:extLst>
      <p:ext uri="{BB962C8B-B14F-4D97-AF65-F5344CB8AC3E}">
        <p14:creationId xmlns:p14="http://schemas.microsoft.com/office/powerpoint/2010/main" val="3297508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57611"/>
            <a:ext cx="2949178" cy="1251638"/>
          </a:xfrm>
        </p:spPr>
        <p:txBody>
          <a:bodyPr anchor="b"/>
          <a:lstStyle>
            <a:lvl1pPr>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772340"/>
            <a:ext cx="4629150" cy="381203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1609249"/>
            <a:ext cx="2949178" cy="298133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B59DA893-FD45-4DCF-BDA7-AB72E4E45FE5}" type="datetimeFigureOut">
              <a:rPr lang="es-ES" smtClean="0"/>
              <a:t>05/03/2019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E9A9E76-2443-44CA-AE05-AFED385CF1B1}" type="slidenum">
              <a:rPr lang="es-ES" smtClean="0"/>
              <a:t>‹Nº›</a:t>
            </a:fld>
            <a:endParaRPr lang="es-ES"/>
          </a:p>
        </p:txBody>
      </p:sp>
    </p:spTree>
    <p:extLst>
      <p:ext uri="{BB962C8B-B14F-4D97-AF65-F5344CB8AC3E}">
        <p14:creationId xmlns:p14="http://schemas.microsoft.com/office/powerpoint/2010/main" val="807939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57611"/>
            <a:ext cx="2949178" cy="1251638"/>
          </a:xfrm>
        </p:spPr>
        <p:txBody>
          <a:bodyPr anchor="b"/>
          <a:lstStyle>
            <a:lvl1pPr>
              <a:defRPr sz="24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772340"/>
            <a:ext cx="4629150" cy="3812033"/>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629841" y="1609249"/>
            <a:ext cx="2949178" cy="2981333"/>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los estilos de texto del patrón</a:t>
            </a:r>
          </a:p>
        </p:txBody>
      </p:sp>
      <p:sp>
        <p:nvSpPr>
          <p:cNvPr id="5" name="Date Placeholder 4"/>
          <p:cNvSpPr>
            <a:spLocks noGrp="1"/>
          </p:cNvSpPr>
          <p:nvPr>
            <p:ph type="dt" sz="half" idx="10"/>
          </p:nvPr>
        </p:nvSpPr>
        <p:spPr/>
        <p:txBody>
          <a:bodyPr/>
          <a:lstStyle/>
          <a:p>
            <a:fld id="{B59DA893-FD45-4DCF-BDA7-AB72E4E45FE5}" type="datetimeFigureOut">
              <a:rPr lang="es-ES" smtClean="0"/>
              <a:t>05/03/2019</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BE9A9E76-2443-44CA-AE05-AFED385CF1B1}" type="slidenum">
              <a:rPr lang="es-ES" smtClean="0"/>
              <a:t>‹Nº›</a:t>
            </a:fld>
            <a:endParaRPr lang="es-ES"/>
          </a:p>
        </p:txBody>
      </p:sp>
    </p:spTree>
    <p:extLst>
      <p:ext uri="{BB962C8B-B14F-4D97-AF65-F5344CB8AC3E}">
        <p14:creationId xmlns:p14="http://schemas.microsoft.com/office/powerpoint/2010/main" val="1484711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59DA893-FD45-4DCF-BDA7-AB72E4E45FE5}" type="datetimeFigureOut">
              <a:rPr lang="es-ES" smtClean="0"/>
              <a:t>05/03/2019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E9A9E76-2443-44CA-AE05-AFED385CF1B1}" type="slidenum">
              <a:rPr lang="es-ES" smtClean="0"/>
              <a:t>‹Nº›</a:t>
            </a:fld>
            <a:endParaRPr lang="es-ES"/>
          </a:p>
        </p:txBody>
      </p:sp>
    </p:spTree>
    <p:extLst>
      <p:ext uri="{BB962C8B-B14F-4D97-AF65-F5344CB8AC3E}">
        <p14:creationId xmlns:p14="http://schemas.microsoft.com/office/powerpoint/2010/main" val="86720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85592"/>
            <a:ext cx="1971675" cy="454588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28650" y="285592"/>
            <a:ext cx="5800725" cy="4545880"/>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59DA893-FD45-4DCF-BDA7-AB72E4E45FE5}" type="datetimeFigureOut">
              <a:rPr lang="es-ES" smtClean="0"/>
              <a:t>05/03/2019</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BE9A9E76-2443-44CA-AE05-AFED385CF1B1}" type="slidenum">
              <a:rPr lang="es-ES" smtClean="0"/>
              <a:t>‹Nº›</a:t>
            </a:fld>
            <a:endParaRPr lang="es-ES"/>
          </a:p>
        </p:txBody>
      </p:sp>
    </p:spTree>
    <p:extLst>
      <p:ext uri="{BB962C8B-B14F-4D97-AF65-F5344CB8AC3E}">
        <p14:creationId xmlns:p14="http://schemas.microsoft.com/office/powerpoint/2010/main" val="9971597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85592"/>
            <a:ext cx="7886700" cy="1036824"/>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8650" y="1427960"/>
            <a:ext cx="7886700" cy="3403512"/>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4971785"/>
            <a:ext cx="2057400" cy="285592"/>
          </a:xfrm>
          <a:prstGeom prst="rect">
            <a:avLst/>
          </a:prstGeom>
        </p:spPr>
        <p:txBody>
          <a:bodyPr vert="horz" lIns="91440" tIns="45720" rIns="91440" bIns="45720" rtlCol="0" anchor="ctr"/>
          <a:lstStyle>
            <a:lvl1pPr algn="l">
              <a:defRPr sz="900">
                <a:solidFill>
                  <a:schemeClr val="tx1">
                    <a:tint val="75000"/>
                  </a:schemeClr>
                </a:solidFill>
              </a:defRPr>
            </a:lvl1pPr>
          </a:lstStyle>
          <a:p>
            <a:fld id="{B59DA893-FD45-4DCF-BDA7-AB72E4E45FE5}" type="datetimeFigureOut">
              <a:rPr lang="es-ES" smtClean="0"/>
              <a:t>05/03/2019</a:t>
            </a:fld>
            <a:endParaRPr lang="es-ES"/>
          </a:p>
        </p:txBody>
      </p:sp>
      <p:sp>
        <p:nvSpPr>
          <p:cNvPr id="5" name="Footer Placeholder 4"/>
          <p:cNvSpPr>
            <a:spLocks noGrp="1"/>
          </p:cNvSpPr>
          <p:nvPr>
            <p:ph type="ftr" sz="quarter" idx="3"/>
          </p:nvPr>
        </p:nvSpPr>
        <p:spPr>
          <a:xfrm>
            <a:off x="3028950" y="4971785"/>
            <a:ext cx="3086100" cy="285592"/>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Slide Number Placeholder 5"/>
          <p:cNvSpPr>
            <a:spLocks noGrp="1"/>
          </p:cNvSpPr>
          <p:nvPr>
            <p:ph type="sldNum" sz="quarter" idx="4"/>
          </p:nvPr>
        </p:nvSpPr>
        <p:spPr>
          <a:xfrm>
            <a:off x="6457950" y="4971785"/>
            <a:ext cx="2057400" cy="285592"/>
          </a:xfrm>
          <a:prstGeom prst="rect">
            <a:avLst/>
          </a:prstGeom>
        </p:spPr>
        <p:txBody>
          <a:bodyPr vert="horz" lIns="91440" tIns="45720" rIns="91440" bIns="45720" rtlCol="0" anchor="ctr"/>
          <a:lstStyle>
            <a:lvl1pPr algn="r">
              <a:defRPr sz="900">
                <a:solidFill>
                  <a:schemeClr val="tx1">
                    <a:tint val="75000"/>
                  </a:schemeClr>
                </a:solidFill>
              </a:defRPr>
            </a:lvl1pPr>
          </a:lstStyle>
          <a:p>
            <a:fld id="{BE9A9E76-2443-44CA-AE05-AFED385CF1B1}" type="slidenum">
              <a:rPr lang="es-ES" smtClean="0"/>
              <a:t>‹Nº›</a:t>
            </a:fld>
            <a:endParaRPr lang="es-ES"/>
          </a:p>
        </p:txBody>
      </p:sp>
    </p:spTree>
    <p:extLst>
      <p:ext uri="{BB962C8B-B14F-4D97-AF65-F5344CB8AC3E}">
        <p14:creationId xmlns:p14="http://schemas.microsoft.com/office/powerpoint/2010/main" val="275918574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chart" Target="../charts/chart5.xml"/><Relationship Id="rId2" Type="http://schemas.openxmlformats.org/officeDocument/2006/relationships/chart" Target="../charts/chart1.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image" Target="../media/image1.png"/><Relationship Id="rId4" Type="http://schemas.openxmlformats.org/officeDocument/2006/relationships/chart" Target="../charts/chart3.xml"/></Relationships>
</file>

<file path=ppt/slides/_rels/slide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 Id="rId6" Type="http://schemas.openxmlformats.org/officeDocument/2006/relationships/chart" Target="../charts/chart9.xml"/><Relationship Id="rId5" Type="http://schemas.openxmlformats.org/officeDocument/2006/relationships/image" Target="../media/image2.png"/><Relationship Id="rId4" Type="http://schemas.openxmlformats.org/officeDocument/2006/relationships/chart" Target="../charts/char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a16="http://schemas.microsoft.com/office/drawing/2014/main" id="{75978E82-F63E-4519-A871-75F29D058FFC}"/>
              </a:ext>
            </a:extLst>
          </p:cNvPr>
          <p:cNvSpPr>
            <a:spLocks noGrp="1"/>
          </p:cNvSpPr>
          <p:nvPr>
            <p:ph type="subTitle" idx="1"/>
          </p:nvPr>
        </p:nvSpPr>
        <p:spPr>
          <a:xfrm>
            <a:off x="617082" y="1503436"/>
            <a:ext cx="3048996" cy="653646"/>
          </a:xfrm>
          <a:noFill/>
          <a:ln>
            <a:solidFill>
              <a:srgbClr val="FFC000"/>
            </a:solidFill>
          </a:ln>
        </p:spPr>
        <p:txBody>
          <a:bodyPr>
            <a:normAutofit fontScale="25000" lnSpcReduction="20000"/>
          </a:bodyPr>
          <a:lstStyle/>
          <a:p>
            <a:pPr algn="just"/>
            <a:r>
              <a:rPr lang="es-ES" sz="3708" dirty="0">
                <a:latin typeface="Arial" panose="020B0604020202020204" pitchFamily="34" charset="0"/>
                <a:cs typeface="Arial" panose="020B0604020202020204" pitchFamily="34" charset="0"/>
              </a:rPr>
              <a:t>La continuidad asistencial requiere una correcta derivación de pacientes entre especialidades médicas. El objetivo del presente trabajo ha sido valorar la calidad de las primeras consultas atendidas en una consulta de neumología general y estudiar los factores asociados a una derivación de calidad inadecuada</a:t>
            </a:r>
            <a:r>
              <a:rPr lang="es-ES" sz="4326" dirty="0">
                <a:latin typeface="Arial" panose="020B0604020202020204" pitchFamily="34" charset="0"/>
                <a:cs typeface="Arial" panose="020B0604020202020204" pitchFamily="34" charset="0"/>
              </a:rPr>
              <a:t>.</a:t>
            </a:r>
          </a:p>
          <a:p>
            <a:pPr algn="just"/>
            <a:r>
              <a:rPr lang="es-ES" sz="4326" dirty="0">
                <a:latin typeface="Arial" panose="020B0604020202020204" pitchFamily="34" charset="0"/>
                <a:cs typeface="Arial" panose="020B0604020202020204" pitchFamily="34" charset="0"/>
              </a:rPr>
              <a:t> </a:t>
            </a:r>
          </a:p>
          <a:p>
            <a:endParaRPr lang="es-ES" dirty="0"/>
          </a:p>
        </p:txBody>
      </p:sp>
      <p:sp>
        <p:nvSpPr>
          <p:cNvPr id="4" name="Rectángulo: esquinas redondeadas 3">
            <a:extLst>
              <a:ext uri="{FF2B5EF4-FFF2-40B4-BE49-F238E27FC236}">
                <a16:creationId xmlns:a16="http://schemas.microsoft.com/office/drawing/2014/main" id="{7AB6C71D-E7A0-4276-8EDA-5E729AD7E8A5}"/>
              </a:ext>
            </a:extLst>
          </p:cNvPr>
          <p:cNvSpPr/>
          <p:nvPr/>
        </p:nvSpPr>
        <p:spPr>
          <a:xfrm>
            <a:off x="773724" y="152181"/>
            <a:ext cx="8241322" cy="898269"/>
          </a:xfrm>
          <a:prstGeom prst="round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1391" b="1" dirty="0">
              <a:solidFill>
                <a:schemeClr val="tx1"/>
              </a:solidFill>
              <a:latin typeface="Arial" panose="020B0604020202020204" pitchFamily="34" charset="0"/>
              <a:ea typeface="Verdana" panose="020B0604030504040204" pitchFamily="34" charset="0"/>
              <a:cs typeface="Arial" panose="020B0604020202020204" pitchFamily="34" charset="0"/>
            </a:endParaRPr>
          </a:p>
          <a:p>
            <a:pPr algn="ctr"/>
            <a:endParaRPr lang="es-ES" sz="1391" b="1" dirty="0">
              <a:solidFill>
                <a:schemeClr val="tx1"/>
              </a:solidFill>
              <a:latin typeface="Arial" panose="020B0604020202020204" pitchFamily="34" charset="0"/>
              <a:ea typeface="Verdana" panose="020B0604030504040204" pitchFamily="34" charset="0"/>
              <a:cs typeface="Arial" panose="020B0604020202020204" pitchFamily="34" charset="0"/>
            </a:endParaRPr>
          </a:p>
          <a:p>
            <a:pPr algn="ctr"/>
            <a:r>
              <a:rPr lang="es-ES" sz="1391" b="1" dirty="0">
                <a:solidFill>
                  <a:schemeClr val="tx1"/>
                </a:solidFill>
                <a:latin typeface="Arial" panose="020B0604020202020204" pitchFamily="34" charset="0"/>
                <a:ea typeface="Verdana" panose="020B0604030504040204" pitchFamily="34" charset="0"/>
                <a:cs typeface="Arial" panose="020B0604020202020204" pitchFamily="34" charset="0"/>
              </a:rPr>
              <a:t>VALORACIÓN DE LAS DERIVACIONES A UNA CONSULTA DE NEUMOLOGIA GENERAL</a:t>
            </a:r>
          </a:p>
          <a:p>
            <a:r>
              <a:rPr lang="es-ES" sz="811" i="1" dirty="0">
                <a:solidFill>
                  <a:schemeClr val="tx1"/>
                </a:solidFill>
                <a:latin typeface="Arial" panose="020B0604020202020204" pitchFamily="34" charset="0"/>
                <a:cs typeface="Arial" panose="020B0604020202020204" pitchFamily="34" charset="0"/>
              </a:rPr>
              <a:t>Kaoutar el </a:t>
            </a:r>
            <a:r>
              <a:rPr lang="es-ES" sz="811" i="1" dirty="0" err="1">
                <a:solidFill>
                  <a:schemeClr val="tx1"/>
                </a:solidFill>
                <a:latin typeface="Arial" panose="020B0604020202020204" pitchFamily="34" charset="0"/>
                <a:cs typeface="Arial" panose="020B0604020202020204" pitchFamily="34" charset="0"/>
              </a:rPr>
              <a:t>Boutaibi</a:t>
            </a:r>
            <a:r>
              <a:rPr lang="es-ES" sz="811" i="1" dirty="0">
                <a:solidFill>
                  <a:schemeClr val="tx1"/>
                </a:solidFill>
                <a:latin typeface="Arial" panose="020B0604020202020204" pitchFamily="34" charset="0"/>
                <a:cs typeface="Arial" panose="020B0604020202020204" pitchFamily="34" charset="0"/>
              </a:rPr>
              <a:t> Faiz, Jacinto Hernández Borge, Luis Miguel Sierra Murillo, Miguel </a:t>
            </a:r>
            <a:r>
              <a:rPr lang="es-ES" sz="811" i="1" dirty="0" err="1">
                <a:solidFill>
                  <a:schemeClr val="tx1"/>
                </a:solidFill>
                <a:latin typeface="Arial" panose="020B0604020202020204" pitchFamily="34" charset="0"/>
                <a:cs typeface="Arial" panose="020B0604020202020204" pitchFamily="34" charset="0"/>
              </a:rPr>
              <a:t>Benitez</a:t>
            </a:r>
            <a:r>
              <a:rPr lang="es-ES" sz="811" i="1" dirty="0">
                <a:solidFill>
                  <a:schemeClr val="tx1"/>
                </a:solidFill>
                <a:latin typeface="Arial" panose="020B0604020202020204" pitchFamily="34" charset="0"/>
                <a:cs typeface="Arial" panose="020B0604020202020204" pitchFamily="34" charset="0"/>
              </a:rPr>
              <a:t>-Cano Gamonoso, Amparo Sanz Cabrera, Pilar Cordero Montero, Ana Castañar Jover, Francisca Lourdes </a:t>
            </a:r>
            <a:r>
              <a:rPr lang="es-ES" sz="811" i="1" dirty="0" err="1">
                <a:solidFill>
                  <a:schemeClr val="tx1"/>
                </a:solidFill>
                <a:latin typeface="Arial" panose="020B0604020202020204" pitchFamily="34" charset="0"/>
                <a:cs typeface="Arial" panose="020B0604020202020204" pitchFamily="34" charset="0"/>
              </a:rPr>
              <a:t>Marquez</a:t>
            </a:r>
            <a:r>
              <a:rPr lang="es-ES" sz="811" i="1" dirty="0">
                <a:solidFill>
                  <a:schemeClr val="tx1"/>
                </a:solidFill>
                <a:latin typeface="Arial" panose="020B0604020202020204" pitchFamily="34" charset="0"/>
                <a:cs typeface="Arial" panose="020B0604020202020204" pitchFamily="34" charset="0"/>
              </a:rPr>
              <a:t> </a:t>
            </a:r>
            <a:r>
              <a:rPr lang="es-ES" sz="811" i="1" dirty="0" err="1">
                <a:solidFill>
                  <a:schemeClr val="tx1"/>
                </a:solidFill>
                <a:latin typeface="Arial" panose="020B0604020202020204" pitchFamily="34" charset="0"/>
                <a:cs typeface="Arial" panose="020B0604020202020204" pitchFamily="34" charset="0"/>
              </a:rPr>
              <a:t>Perez</a:t>
            </a:r>
            <a:r>
              <a:rPr lang="es-ES" sz="811" i="1" dirty="0">
                <a:solidFill>
                  <a:schemeClr val="tx1"/>
                </a:solidFill>
                <a:latin typeface="Arial" panose="020B0604020202020204" pitchFamily="34" charset="0"/>
                <a:cs typeface="Arial" panose="020B0604020202020204" pitchFamily="34" charset="0"/>
              </a:rPr>
              <a:t>.</a:t>
            </a:r>
          </a:p>
          <a:p>
            <a:pPr algn="ctr"/>
            <a:r>
              <a:rPr lang="es-ES" sz="811" i="1" dirty="0">
                <a:solidFill>
                  <a:schemeClr val="tx1"/>
                </a:solidFill>
                <a:latin typeface="Arial" panose="020B0604020202020204" pitchFamily="34" charset="0"/>
                <a:cs typeface="Arial" panose="020B0604020202020204" pitchFamily="34" charset="0"/>
              </a:rPr>
              <a:t>Servicio de </a:t>
            </a:r>
            <a:r>
              <a:rPr lang="es-ES" sz="811" i="1" dirty="0" err="1">
                <a:solidFill>
                  <a:schemeClr val="tx1"/>
                </a:solidFill>
                <a:latin typeface="Arial" panose="020B0604020202020204" pitchFamily="34" charset="0"/>
                <a:cs typeface="Arial" panose="020B0604020202020204" pitchFamily="34" charset="0"/>
              </a:rPr>
              <a:t>Neumologia</a:t>
            </a:r>
            <a:r>
              <a:rPr lang="es-ES" sz="811" i="1" dirty="0">
                <a:solidFill>
                  <a:schemeClr val="tx1"/>
                </a:solidFill>
                <a:latin typeface="Arial" panose="020B0604020202020204" pitchFamily="34" charset="0"/>
                <a:cs typeface="Arial" panose="020B0604020202020204" pitchFamily="34" charset="0"/>
              </a:rPr>
              <a:t>. Hospital Universitario de Badajoz. Badajoz.</a:t>
            </a:r>
          </a:p>
          <a:p>
            <a:pPr algn="ctr"/>
            <a:r>
              <a:rPr lang="es-ES" sz="811" i="1" dirty="0">
                <a:solidFill>
                  <a:schemeClr val="bg1"/>
                </a:solidFill>
                <a:latin typeface="Arial" panose="020B0604020202020204" pitchFamily="34" charset="0"/>
                <a:cs typeface="Arial" panose="020B0604020202020204" pitchFamily="34" charset="0"/>
              </a:rPr>
              <a:t> </a:t>
            </a:r>
          </a:p>
          <a:p>
            <a:pPr algn="ctr"/>
            <a:endParaRPr lang="es-ES" sz="1391" b="1" dirty="0">
              <a:solidFill>
                <a:schemeClr val="tx1"/>
              </a:solidFill>
              <a:latin typeface="Arial" panose="020B0604020202020204" pitchFamily="34" charset="0"/>
              <a:ea typeface="Verdana" panose="020B0604030504040204" pitchFamily="34" charset="0"/>
              <a:cs typeface="Arial" panose="020B0604020202020204" pitchFamily="34" charset="0"/>
            </a:endParaRPr>
          </a:p>
        </p:txBody>
      </p:sp>
      <p:sp>
        <p:nvSpPr>
          <p:cNvPr id="6" name="Rectángulo 5">
            <a:extLst>
              <a:ext uri="{FF2B5EF4-FFF2-40B4-BE49-F238E27FC236}">
                <a16:creationId xmlns:a16="http://schemas.microsoft.com/office/drawing/2014/main" id="{F65F68CA-6E83-4D84-9DC5-07EB89AB967C}"/>
              </a:ext>
            </a:extLst>
          </p:cNvPr>
          <p:cNvSpPr/>
          <p:nvPr/>
        </p:nvSpPr>
        <p:spPr>
          <a:xfrm>
            <a:off x="1539953" y="1111073"/>
            <a:ext cx="1342144" cy="36540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391" b="1" dirty="0">
                <a:solidFill>
                  <a:schemeClr val="tx1"/>
                </a:solidFill>
                <a:latin typeface="Arial" panose="020B0604020202020204" pitchFamily="34" charset="0"/>
                <a:cs typeface="Arial" panose="020B0604020202020204" pitchFamily="34" charset="0"/>
              </a:rPr>
              <a:t>Introducción</a:t>
            </a:r>
          </a:p>
        </p:txBody>
      </p:sp>
      <p:sp>
        <p:nvSpPr>
          <p:cNvPr id="8" name="Rectángulo 7">
            <a:extLst>
              <a:ext uri="{FF2B5EF4-FFF2-40B4-BE49-F238E27FC236}">
                <a16:creationId xmlns:a16="http://schemas.microsoft.com/office/drawing/2014/main" id="{32712F81-B5F2-4DF8-8527-BC5DDD0752CB}"/>
              </a:ext>
            </a:extLst>
          </p:cNvPr>
          <p:cNvSpPr/>
          <p:nvPr/>
        </p:nvSpPr>
        <p:spPr>
          <a:xfrm>
            <a:off x="5590833" y="1093090"/>
            <a:ext cx="1342144" cy="36540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391" b="1" dirty="0">
                <a:solidFill>
                  <a:schemeClr val="tx1"/>
                </a:solidFill>
                <a:latin typeface="Arial" panose="020B0604020202020204" pitchFamily="34" charset="0"/>
                <a:cs typeface="Arial" panose="020B0604020202020204" pitchFamily="34" charset="0"/>
              </a:rPr>
              <a:t>Método</a:t>
            </a:r>
          </a:p>
        </p:txBody>
      </p:sp>
      <p:sp>
        <p:nvSpPr>
          <p:cNvPr id="10" name="Rectángulo 9">
            <a:extLst>
              <a:ext uri="{FF2B5EF4-FFF2-40B4-BE49-F238E27FC236}">
                <a16:creationId xmlns:a16="http://schemas.microsoft.com/office/drawing/2014/main" id="{672A7195-25DA-441E-80CF-DF1D73602A6B}"/>
              </a:ext>
            </a:extLst>
          </p:cNvPr>
          <p:cNvSpPr/>
          <p:nvPr/>
        </p:nvSpPr>
        <p:spPr>
          <a:xfrm>
            <a:off x="3992879" y="1542968"/>
            <a:ext cx="5124037" cy="691921"/>
          </a:xfrm>
          <a:prstGeom prst="rect">
            <a:avLst/>
          </a:prstGeom>
          <a:ln>
            <a:solidFill>
              <a:srgbClr val="FFC000"/>
            </a:solidFill>
          </a:ln>
        </p:spPr>
        <p:txBody>
          <a:bodyPr wrap="square">
            <a:spAutoFit/>
          </a:bodyPr>
          <a:lstStyle/>
          <a:p>
            <a:pPr algn="just">
              <a:lnSpc>
                <a:spcPct val="107000"/>
              </a:lnSpc>
            </a:pPr>
            <a:r>
              <a:rPr lang="es-ES" sz="927" dirty="0">
                <a:latin typeface="Arial" panose="020B0604020202020204" pitchFamily="34" charset="0"/>
                <a:ea typeface="Calibri" panose="020F0502020204030204" pitchFamily="34" charset="0"/>
                <a:cs typeface="Arial" panose="020B0604020202020204" pitchFamily="34" charset="0"/>
              </a:rPr>
              <a:t>Estudio prospectivo observacional de una serie de pacientes atendidos de forma consecutiva en una consulta de neumología general. Se recogieron variables sociodemográficas, especialidad de origen, características de la historia y pruebas complementarias aportadas y su relación con un diagnóstico definitivo adecuado. </a:t>
            </a:r>
          </a:p>
        </p:txBody>
      </p:sp>
      <p:sp>
        <p:nvSpPr>
          <p:cNvPr id="11" name="Rectángulo 10">
            <a:extLst>
              <a:ext uri="{FF2B5EF4-FFF2-40B4-BE49-F238E27FC236}">
                <a16:creationId xmlns:a16="http://schemas.microsoft.com/office/drawing/2014/main" id="{AEA4BFC5-A5EC-41BB-86CD-2B18B6F4CF88}"/>
              </a:ext>
            </a:extLst>
          </p:cNvPr>
          <p:cNvSpPr/>
          <p:nvPr/>
        </p:nvSpPr>
        <p:spPr>
          <a:xfrm>
            <a:off x="3789219" y="2283999"/>
            <a:ext cx="1342144" cy="36540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391" b="1" dirty="0">
                <a:solidFill>
                  <a:schemeClr val="tx1"/>
                </a:solidFill>
                <a:latin typeface="Arial" panose="020B0604020202020204" pitchFamily="34" charset="0"/>
                <a:cs typeface="Arial" panose="020B0604020202020204" pitchFamily="34" charset="0"/>
              </a:rPr>
              <a:t>Resultados</a:t>
            </a:r>
          </a:p>
        </p:txBody>
      </p:sp>
      <p:sp>
        <p:nvSpPr>
          <p:cNvPr id="13" name="Rectángulo 12">
            <a:extLst>
              <a:ext uri="{FF2B5EF4-FFF2-40B4-BE49-F238E27FC236}">
                <a16:creationId xmlns:a16="http://schemas.microsoft.com/office/drawing/2014/main" id="{8D0385F2-A2BC-4EAA-AB2B-6B17752C4CDE}"/>
              </a:ext>
            </a:extLst>
          </p:cNvPr>
          <p:cNvSpPr/>
          <p:nvPr/>
        </p:nvSpPr>
        <p:spPr>
          <a:xfrm>
            <a:off x="2997555" y="2718481"/>
            <a:ext cx="3340644" cy="243481"/>
          </a:xfrm>
          <a:prstGeom prst="rect">
            <a:avLst/>
          </a:prstGeom>
          <a:solidFill>
            <a:schemeClr val="bg1"/>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0639" tIns="35320" rIns="70639" bIns="35320" numCol="1" spcCol="0" rtlCol="0" fromWordArt="0" anchor="ctr" anchorCtr="0" forceAA="0" compatLnSpc="1">
            <a:prstTxWarp prst="textNoShape">
              <a:avLst/>
            </a:prstTxWarp>
            <a:noAutofit/>
          </a:bodyPr>
          <a:lstStyle/>
          <a:p>
            <a:pPr algn="ctr"/>
            <a:endParaRPr lang="es-ES" sz="927"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p>
            <a:pPr algn="ctr"/>
            <a:r>
              <a:rPr lang="es-ES" sz="811" dirty="0">
                <a:solidFill>
                  <a:schemeClr val="tx1"/>
                </a:solidFill>
                <a:latin typeface="Arial" panose="020B0604020202020204" pitchFamily="34" charset="0"/>
                <a:cs typeface="Arial" panose="020B0604020202020204" pitchFamily="34" charset="0"/>
              </a:rPr>
              <a:t>300 pacientes (edad media 59,8±17 años)</a:t>
            </a:r>
            <a:endParaRPr lang="es-ES" sz="811" b="1" dirty="0">
              <a:solidFill>
                <a:schemeClr val="tx1"/>
              </a:solidFill>
              <a:latin typeface="Arial" panose="020B0604020202020204" pitchFamily="34" charset="0"/>
              <a:cs typeface="Arial" panose="020B0604020202020204" pitchFamily="34" charset="0"/>
            </a:endParaRPr>
          </a:p>
        </p:txBody>
      </p:sp>
      <p:graphicFrame>
        <p:nvGraphicFramePr>
          <p:cNvPr id="12" name="Gráfico 11">
            <a:extLst>
              <a:ext uri="{FF2B5EF4-FFF2-40B4-BE49-F238E27FC236}">
                <a16:creationId xmlns:a16="http://schemas.microsoft.com/office/drawing/2014/main" id="{B1B30F27-B136-4B91-A5EF-17D0495E5046}"/>
              </a:ext>
            </a:extLst>
          </p:cNvPr>
          <p:cNvGraphicFramePr>
            <a:graphicFrameLocks/>
          </p:cNvGraphicFramePr>
          <p:nvPr>
            <p:extLst>
              <p:ext uri="{D42A27DB-BD31-4B8C-83A1-F6EECF244321}">
                <p14:modId xmlns:p14="http://schemas.microsoft.com/office/powerpoint/2010/main" val="1199686278"/>
              </p:ext>
            </p:extLst>
          </p:nvPr>
        </p:nvGraphicFramePr>
        <p:xfrm>
          <a:off x="-87935" y="3397506"/>
          <a:ext cx="2391488" cy="125102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Gráfico 13">
            <a:extLst>
              <a:ext uri="{FF2B5EF4-FFF2-40B4-BE49-F238E27FC236}">
                <a16:creationId xmlns:a16="http://schemas.microsoft.com/office/drawing/2014/main" id="{1C95572E-6F9B-4045-A9FC-7F443A030424}"/>
              </a:ext>
            </a:extLst>
          </p:cNvPr>
          <p:cNvGraphicFramePr>
            <a:graphicFrameLocks/>
          </p:cNvGraphicFramePr>
          <p:nvPr>
            <p:extLst>
              <p:ext uri="{D42A27DB-BD31-4B8C-83A1-F6EECF244321}">
                <p14:modId xmlns:p14="http://schemas.microsoft.com/office/powerpoint/2010/main" val="894497791"/>
              </p:ext>
            </p:extLst>
          </p:nvPr>
        </p:nvGraphicFramePr>
        <p:xfrm>
          <a:off x="2245125" y="3406297"/>
          <a:ext cx="1735218" cy="127402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Gráfico 15">
            <a:extLst>
              <a:ext uri="{FF2B5EF4-FFF2-40B4-BE49-F238E27FC236}">
                <a16:creationId xmlns:a16="http://schemas.microsoft.com/office/drawing/2014/main" id="{18C1276D-273F-4B47-9D7C-C5F0D13AC3FD}"/>
              </a:ext>
            </a:extLst>
          </p:cNvPr>
          <p:cNvGraphicFramePr>
            <a:graphicFrameLocks/>
          </p:cNvGraphicFramePr>
          <p:nvPr>
            <p:extLst>
              <p:ext uri="{D42A27DB-BD31-4B8C-83A1-F6EECF244321}">
                <p14:modId xmlns:p14="http://schemas.microsoft.com/office/powerpoint/2010/main" val="2014246652"/>
              </p:ext>
            </p:extLst>
          </p:nvPr>
        </p:nvGraphicFramePr>
        <p:xfrm>
          <a:off x="3736238" y="3399685"/>
          <a:ext cx="2052949" cy="1274027"/>
        </p:xfrm>
        <a:graphic>
          <a:graphicData uri="http://schemas.openxmlformats.org/drawingml/2006/chart">
            <c:chart xmlns:c="http://schemas.openxmlformats.org/drawingml/2006/chart" xmlns:r="http://schemas.openxmlformats.org/officeDocument/2006/relationships" r:id="rId4"/>
          </a:graphicData>
        </a:graphic>
      </p:graphicFrame>
      <p:sp>
        <p:nvSpPr>
          <p:cNvPr id="2" name="Rectángulo 1">
            <a:extLst>
              <a:ext uri="{FF2B5EF4-FFF2-40B4-BE49-F238E27FC236}">
                <a16:creationId xmlns:a16="http://schemas.microsoft.com/office/drawing/2014/main" id="{18618A53-57BB-4801-A8F5-CFD4CED55272}"/>
              </a:ext>
            </a:extLst>
          </p:cNvPr>
          <p:cNvSpPr/>
          <p:nvPr/>
        </p:nvSpPr>
        <p:spPr>
          <a:xfrm>
            <a:off x="1105555" y="3030335"/>
            <a:ext cx="1841765" cy="24348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27" dirty="0">
                <a:solidFill>
                  <a:schemeClr val="tx1"/>
                </a:solidFill>
                <a:latin typeface="Arial" panose="020B0604020202020204" pitchFamily="34" charset="0"/>
                <a:cs typeface="Arial" panose="020B0604020202020204" pitchFamily="34" charset="0"/>
              </a:rPr>
              <a:t>Variables </a:t>
            </a:r>
            <a:r>
              <a:rPr lang="es-ES" sz="927" dirty="0" err="1">
                <a:solidFill>
                  <a:schemeClr val="tx1"/>
                </a:solidFill>
                <a:latin typeface="Arial" panose="020B0604020202020204" pitchFamily="34" charset="0"/>
                <a:cs typeface="Arial" panose="020B0604020202020204" pitchFamily="34" charset="0"/>
              </a:rPr>
              <a:t>sociodemograficas</a:t>
            </a:r>
            <a:endParaRPr lang="es-ES" sz="1391" dirty="0">
              <a:solidFill>
                <a:schemeClr val="tx1"/>
              </a:solidFill>
            </a:endParaRPr>
          </a:p>
        </p:txBody>
      </p:sp>
      <p:sp>
        <p:nvSpPr>
          <p:cNvPr id="18" name="Rectángulo 17">
            <a:extLst>
              <a:ext uri="{FF2B5EF4-FFF2-40B4-BE49-F238E27FC236}">
                <a16:creationId xmlns:a16="http://schemas.microsoft.com/office/drawing/2014/main" id="{5EBE0FD7-ADB4-4916-978A-F75241A5AF8C}"/>
              </a:ext>
            </a:extLst>
          </p:cNvPr>
          <p:cNvSpPr/>
          <p:nvPr/>
        </p:nvSpPr>
        <p:spPr>
          <a:xfrm>
            <a:off x="4039851" y="3039769"/>
            <a:ext cx="1256052" cy="24348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27" dirty="0">
                <a:solidFill>
                  <a:schemeClr val="tx1"/>
                </a:solidFill>
                <a:latin typeface="Arial" panose="020B0604020202020204" pitchFamily="34" charset="0"/>
                <a:cs typeface="Arial" panose="020B0604020202020204" pitchFamily="34" charset="0"/>
              </a:rPr>
              <a:t>Origen y  Prioridad </a:t>
            </a:r>
            <a:endParaRPr lang="es-ES" sz="1391" dirty="0">
              <a:solidFill>
                <a:schemeClr val="tx1"/>
              </a:solidFill>
            </a:endParaRPr>
          </a:p>
        </p:txBody>
      </p:sp>
      <p:pic>
        <p:nvPicPr>
          <p:cNvPr id="5" name="Imagen 4">
            <a:extLst>
              <a:ext uri="{FF2B5EF4-FFF2-40B4-BE49-F238E27FC236}">
                <a16:creationId xmlns:a16="http://schemas.microsoft.com/office/drawing/2014/main" id="{9D2EB877-50FC-489A-8D82-1CBD1E11C56D}"/>
              </a:ext>
            </a:extLst>
          </p:cNvPr>
          <p:cNvPicPr>
            <a:picLocks noChangeAspect="1"/>
          </p:cNvPicPr>
          <p:nvPr/>
        </p:nvPicPr>
        <p:blipFill>
          <a:blip r:embed="rId5"/>
          <a:stretch>
            <a:fillRect/>
          </a:stretch>
        </p:blipFill>
        <p:spPr>
          <a:xfrm rot="16200000">
            <a:off x="-2334644" y="2445016"/>
            <a:ext cx="5197586" cy="474130"/>
          </a:xfrm>
          <a:prstGeom prst="rect">
            <a:avLst/>
          </a:prstGeom>
        </p:spPr>
      </p:pic>
      <p:graphicFrame>
        <p:nvGraphicFramePr>
          <p:cNvPr id="17" name="Gráfico 16">
            <a:extLst>
              <a:ext uri="{FF2B5EF4-FFF2-40B4-BE49-F238E27FC236}">
                <a16:creationId xmlns:a16="http://schemas.microsoft.com/office/drawing/2014/main" id="{B1C5680B-B2B5-400B-A41C-7CC5AFDDCBBC}"/>
              </a:ext>
            </a:extLst>
          </p:cNvPr>
          <p:cNvGraphicFramePr>
            <a:graphicFrameLocks/>
          </p:cNvGraphicFramePr>
          <p:nvPr>
            <p:extLst>
              <p:ext uri="{D42A27DB-BD31-4B8C-83A1-F6EECF244321}">
                <p14:modId xmlns:p14="http://schemas.microsoft.com/office/powerpoint/2010/main" val="1276133667"/>
              </p:ext>
            </p:extLst>
          </p:nvPr>
        </p:nvGraphicFramePr>
        <p:xfrm>
          <a:off x="5840145" y="3342583"/>
          <a:ext cx="1914489" cy="1537873"/>
        </p:xfrm>
        <a:graphic>
          <a:graphicData uri="http://schemas.openxmlformats.org/drawingml/2006/chart">
            <c:chart xmlns:c="http://schemas.openxmlformats.org/drawingml/2006/chart" xmlns:r="http://schemas.openxmlformats.org/officeDocument/2006/relationships" r:id="rId6"/>
          </a:graphicData>
        </a:graphic>
      </p:graphicFrame>
      <p:sp>
        <p:nvSpPr>
          <p:cNvPr id="19" name="Rectángulo 18">
            <a:extLst>
              <a:ext uri="{FF2B5EF4-FFF2-40B4-BE49-F238E27FC236}">
                <a16:creationId xmlns:a16="http://schemas.microsoft.com/office/drawing/2014/main" id="{396F8746-3557-43CA-B0E5-48959BF0D228}"/>
              </a:ext>
            </a:extLst>
          </p:cNvPr>
          <p:cNvSpPr/>
          <p:nvPr/>
        </p:nvSpPr>
        <p:spPr>
          <a:xfrm>
            <a:off x="5900243" y="3059186"/>
            <a:ext cx="1309308" cy="22148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927" dirty="0">
                <a:solidFill>
                  <a:schemeClr val="tx1"/>
                </a:solidFill>
                <a:latin typeface="Arial" panose="020B0604020202020204" pitchFamily="34" charset="0"/>
                <a:cs typeface="Arial" panose="020B0604020202020204" pitchFamily="34" charset="0"/>
              </a:rPr>
              <a:t>Motivo </a:t>
            </a:r>
            <a:r>
              <a:rPr lang="es-ES" sz="811" dirty="0">
                <a:solidFill>
                  <a:schemeClr val="tx1"/>
                </a:solidFill>
                <a:latin typeface="Arial" panose="020B0604020202020204" pitchFamily="34" charset="0"/>
                <a:cs typeface="Arial" panose="020B0604020202020204" pitchFamily="34" charset="0"/>
              </a:rPr>
              <a:t>de</a:t>
            </a:r>
            <a:r>
              <a:rPr lang="es-ES" sz="927" dirty="0">
                <a:solidFill>
                  <a:schemeClr val="tx1"/>
                </a:solidFill>
                <a:latin typeface="Arial" panose="020B0604020202020204" pitchFamily="34" charset="0"/>
                <a:cs typeface="Arial" panose="020B0604020202020204" pitchFamily="34" charset="0"/>
              </a:rPr>
              <a:t> consulta </a:t>
            </a:r>
          </a:p>
        </p:txBody>
      </p:sp>
      <p:sp>
        <p:nvSpPr>
          <p:cNvPr id="20" name="Rectángulo 19">
            <a:extLst>
              <a:ext uri="{FF2B5EF4-FFF2-40B4-BE49-F238E27FC236}">
                <a16:creationId xmlns:a16="http://schemas.microsoft.com/office/drawing/2014/main" id="{C6EB19D2-6917-4330-B86A-295A60F2C041}"/>
              </a:ext>
            </a:extLst>
          </p:cNvPr>
          <p:cNvSpPr/>
          <p:nvPr/>
        </p:nvSpPr>
        <p:spPr>
          <a:xfrm>
            <a:off x="7603848" y="3029448"/>
            <a:ext cx="1230691" cy="22589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0639" tIns="35320" rIns="70639" bIns="353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ES" sz="800" dirty="0">
                <a:solidFill>
                  <a:schemeClr val="tx1"/>
                </a:solidFill>
                <a:latin typeface="Arial" panose="020B0604020202020204" pitchFamily="34" charset="0"/>
                <a:cs typeface="Arial" panose="020B0604020202020204" pitchFamily="34" charset="0"/>
              </a:rPr>
              <a:t>Diagnostico definitivo</a:t>
            </a:r>
          </a:p>
        </p:txBody>
      </p:sp>
      <p:graphicFrame>
        <p:nvGraphicFramePr>
          <p:cNvPr id="21" name="Gráfico 20">
            <a:extLst>
              <a:ext uri="{FF2B5EF4-FFF2-40B4-BE49-F238E27FC236}">
                <a16:creationId xmlns:a16="http://schemas.microsoft.com/office/drawing/2014/main" id="{94A2F4DA-6F65-4D3E-A267-AF472DCFA404}"/>
              </a:ext>
            </a:extLst>
          </p:cNvPr>
          <p:cNvGraphicFramePr>
            <a:graphicFrameLocks/>
          </p:cNvGraphicFramePr>
          <p:nvPr>
            <p:extLst>
              <p:ext uri="{D42A27DB-BD31-4B8C-83A1-F6EECF244321}">
                <p14:modId xmlns:p14="http://schemas.microsoft.com/office/powerpoint/2010/main" val="817498702"/>
              </p:ext>
            </p:extLst>
          </p:nvPr>
        </p:nvGraphicFramePr>
        <p:xfrm>
          <a:off x="7432098" y="3342583"/>
          <a:ext cx="1582948" cy="1113204"/>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1935825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1B251C27-F046-4C0A-BCAF-A49BC76CDAB6}"/>
              </a:ext>
            </a:extLst>
          </p:cNvPr>
          <p:cNvSpPr>
            <a:spLocks noGrp="1"/>
          </p:cNvSpPr>
          <p:nvPr>
            <p:ph type="title"/>
          </p:nvPr>
        </p:nvSpPr>
        <p:spPr>
          <a:xfrm>
            <a:off x="3469050" y="124002"/>
            <a:ext cx="1545232" cy="3267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es-ES" sz="1391" b="1" dirty="0">
                <a:solidFill>
                  <a:schemeClr val="tx1"/>
                </a:solidFill>
                <a:latin typeface="Arial" panose="020B0604020202020204" pitchFamily="34" charset="0"/>
                <a:cs typeface="Arial" panose="020B0604020202020204" pitchFamily="34" charset="0"/>
              </a:rPr>
              <a:t>Resultados</a:t>
            </a:r>
          </a:p>
        </p:txBody>
      </p:sp>
      <p:graphicFrame>
        <p:nvGraphicFramePr>
          <p:cNvPr id="7" name="Gráfico 6">
            <a:extLst>
              <a:ext uri="{FF2B5EF4-FFF2-40B4-BE49-F238E27FC236}">
                <a16:creationId xmlns:a16="http://schemas.microsoft.com/office/drawing/2014/main" id="{29A8B30B-69AC-4430-AC48-C20F4FC36462}"/>
              </a:ext>
            </a:extLst>
          </p:cNvPr>
          <p:cNvGraphicFramePr>
            <a:graphicFrameLocks/>
          </p:cNvGraphicFramePr>
          <p:nvPr>
            <p:extLst>
              <p:ext uri="{D42A27DB-BD31-4B8C-83A1-F6EECF244321}">
                <p14:modId xmlns:p14="http://schemas.microsoft.com/office/powerpoint/2010/main" val="4267614936"/>
              </p:ext>
            </p:extLst>
          </p:nvPr>
        </p:nvGraphicFramePr>
        <p:xfrm>
          <a:off x="7310" y="728345"/>
          <a:ext cx="2073515" cy="1148287"/>
        </p:xfrm>
        <a:graphic>
          <a:graphicData uri="http://schemas.openxmlformats.org/drawingml/2006/chart">
            <c:chart xmlns:c="http://schemas.openxmlformats.org/drawingml/2006/chart" xmlns:r="http://schemas.openxmlformats.org/officeDocument/2006/relationships" r:id="rId2"/>
          </a:graphicData>
        </a:graphic>
      </p:graphicFrame>
      <p:sp>
        <p:nvSpPr>
          <p:cNvPr id="11" name="Rectángulo 10">
            <a:extLst>
              <a:ext uri="{FF2B5EF4-FFF2-40B4-BE49-F238E27FC236}">
                <a16:creationId xmlns:a16="http://schemas.microsoft.com/office/drawing/2014/main" id="{EBE5862F-F098-42A8-83E8-599F0821EBF4}"/>
              </a:ext>
            </a:extLst>
          </p:cNvPr>
          <p:cNvSpPr/>
          <p:nvPr/>
        </p:nvSpPr>
        <p:spPr>
          <a:xfrm>
            <a:off x="366432" y="345486"/>
            <a:ext cx="2897842" cy="32670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811" dirty="0">
                <a:solidFill>
                  <a:schemeClr val="tx1"/>
                </a:solidFill>
                <a:latin typeface="Arial" panose="020B0604020202020204" pitchFamily="34" charset="0"/>
                <a:cs typeface="Arial" panose="020B0604020202020204" pitchFamily="34" charset="0"/>
              </a:rPr>
              <a:t>Calidad de las Derivaciones</a:t>
            </a:r>
          </a:p>
          <a:p>
            <a:pPr algn="ctr"/>
            <a:r>
              <a:rPr lang="es-ES" sz="700" dirty="0">
                <a:solidFill>
                  <a:srgbClr val="0070C0"/>
                </a:solidFill>
                <a:latin typeface="Arial" panose="020B0604020202020204" pitchFamily="34" charset="0"/>
                <a:cs typeface="Arial" panose="020B0604020202020204" pitchFamily="34" charset="0"/>
              </a:rPr>
              <a:t>(88,7% </a:t>
            </a:r>
            <a:r>
              <a:rPr lang="es-ES" sz="700" dirty="0" err="1">
                <a:solidFill>
                  <a:srgbClr val="0070C0"/>
                </a:solidFill>
                <a:latin typeface="Arial" panose="020B0604020202020204" pitchFamily="34" charset="0"/>
                <a:cs typeface="Arial" panose="020B0604020202020204" pitchFamily="34" charset="0"/>
              </a:rPr>
              <a:t>hria</a:t>
            </a:r>
            <a:r>
              <a:rPr lang="es-ES" sz="700" dirty="0">
                <a:solidFill>
                  <a:srgbClr val="0070C0"/>
                </a:solidFill>
                <a:latin typeface="Arial" panose="020B0604020202020204" pitchFamily="34" charset="0"/>
                <a:cs typeface="Arial" panose="020B0604020202020204" pitchFamily="34" charset="0"/>
              </a:rPr>
              <a:t> incorrecta-62,7% sin PPCC)</a:t>
            </a:r>
          </a:p>
        </p:txBody>
      </p:sp>
      <p:graphicFrame>
        <p:nvGraphicFramePr>
          <p:cNvPr id="12" name="Gráfico 11">
            <a:extLst>
              <a:ext uri="{FF2B5EF4-FFF2-40B4-BE49-F238E27FC236}">
                <a16:creationId xmlns:a16="http://schemas.microsoft.com/office/drawing/2014/main" id="{AD4B747C-DD89-41CA-9846-07E036B20BFB}"/>
              </a:ext>
            </a:extLst>
          </p:cNvPr>
          <p:cNvGraphicFramePr>
            <a:graphicFrameLocks/>
          </p:cNvGraphicFramePr>
          <p:nvPr>
            <p:extLst>
              <p:ext uri="{D42A27DB-BD31-4B8C-83A1-F6EECF244321}">
                <p14:modId xmlns:p14="http://schemas.microsoft.com/office/powerpoint/2010/main" val="84608977"/>
              </p:ext>
            </p:extLst>
          </p:nvPr>
        </p:nvGraphicFramePr>
        <p:xfrm>
          <a:off x="4935093" y="736338"/>
          <a:ext cx="1678099" cy="11482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Gráfico 13">
            <a:extLst>
              <a:ext uri="{FF2B5EF4-FFF2-40B4-BE49-F238E27FC236}">
                <a16:creationId xmlns:a16="http://schemas.microsoft.com/office/drawing/2014/main" id="{E0786B65-342C-42FB-8E3B-B3074C5B492A}"/>
              </a:ext>
            </a:extLst>
          </p:cNvPr>
          <p:cNvGraphicFramePr>
            <a:graphicFrameLocks/>
          </p:cNvGraphicFramePr>
          <p:nvPr>
            <p:extLst>
              <p:ext uri="{D42A27DB-BD31-4B8C-83A1-F6EECF244321}">
                <p14:modId xmlns:p14="http://schemas.microsoft.com/office/powerpoint/2010/main" val="1888597153"/>
              </p:ext>
            </p:extLst>
          </p:nvPr>
        </p:nvGraphicFramePr>
        <p:xfrm>
          <a:off x="7008606" y="699091"/>
          <a:ext cx="1808774" cy="1286120"/>
        </p:xfrm>
        <a:graphic>
          <a:graphicData uri="http://schemas.openxmlformats.org/drawingml/2006/chart">
            <c:chart xmlns:c="http://schemas.openxmlformats.org/drawingml/2006/chart" xmlns:r="http://schemas.openxmlformats.org/officeDocument/2006/relationships" r:id="rId4"/>
          </a:graphicData>
        </a:graphic>
      </p:graphicFrame>
      <p:sp>
        <p:nvSpPr>
          <p:cNvPr id="18" name="Rectángulo 17">
            <a:extLst>
              <a:ext uri="{FF2B5EF4-FFF2-40B4-BE49-F238E27FC236}">
                <a16:creationId xmlns:a16="http://schemas.microsoft.com/office/drawing/2014/main" id="{605ECB8F-BAED-4003-9884-8CBCD63FAA94}"/>
              </a:ext>
            </a:extLst>
          </p:cNvPr>
          <p:cNvSpPr/>
          <p:nvPr/>
        </p:nvSpPr>
        <p:spPr>
          <a:xfrm>
            <a:off x="5119488" y="422257"/>
            <a:ext cx="1309308" cy="225897"/>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0639" tIns="35320" rIns="70639" bIns="353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ES" sz="811" dirty="0">
                <a:solidFill>
                  <a:schemeClr val="tx1"/>
                </a:solidFill>
                <a:latin typeface="Arial" panose="020B0604020202020204" pitchFamily="34" charset="0"/>
                <a:cs typeface="Arial" panose="020B0604020202020204" pitchFamily="34" charset="0"/>
              </a:rPr>
              <a:t>Coincidencia ( D.I y D.F</a:t>
            </a:r>
            <a:r>
              <a:rPr lang="es-ES" sz="927" dirty="0">
                <a:solidFill>
                  <a:schemeClr val="tx1"/>
                </a:solidFill>
                <a:latin typeface="Arial" panose="020B0604020202020204" pitchFamily="34" charset="0"/>
                <a:cs typeface="Arial" panose="020B0604020202020204" pitchFamily="34" charset="0"/>
              </a:rPr>
              <a:t>)</a:t>
            </a:r>
          </a:p>
        </p:txBody>
      </p:sp>
      <p:sp>
        <p:nvSpPr>
          <p:cNvPr id="19" name="Rectángulo 18">
            <a:extLst>
              <a:ext uri="{FF2B5EF4-FFF2-40B4-BE49-F238E27FC236}">
                <a16:creationId xmlns:a16="http://schemas.microsoft.com/office/drawing/2014/main" id="{E08A8285-B6BF-4F28-88AB-9B74CCBA616E}"/>
              </a:ext>
            </a:extLst>
          </p:cNvPr>
          <p:cNvSpPr/>
          <p:nvPr/>
        </p:nvSpPr>
        <p:spPr>
          <a:xfrm>
            <a:off x="7197403" y="377253"/>
            <a:ext cx="1431179" cy="21591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0639" tIns="35320" rIns="70639" bIns="353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s-ES" sz="811" dirty="0">
              <a:solidFill>
                <a:schemeClr val="tx1"/>
              </a:solidFill>
              <a:latin typeface="Arial" panose="020B0604020202020204" pitchFamily="34" charset="0"/>
              <a:cs typeface="Arial" panose="020B0604020202020204" pitchFamily="34" charset="0"/>
            </a:endParaRPr>
          </a:p>
          <a:p>
            <a:pPr algn="ctr"/>
            <a:r>
              <a:rPr lang="es-ES" sz="811" dirty="0">
                <a:solidFill>
                  <a:schemeClr val="tx1"/>
                </a:solidFill>
                <a:latin typeface="Arial" panose="020B0604020202020204" pitchFamily="34" charset="0"/>
                <a:cs typeface="Arial" panose="020B0604020202020204" pitchFamily="34" charset="0"/>
              </a:rPr>
              <a:t>Resultado de la derivación</a:t>
            </a:r>
          </a:p>
        </p:txBody>
      </p:sp>
      <p:graphicFrame>
        <p:nvGraphicFramePr>
          <p:cNvPr id="21" name="Tabla 20">
            <a:extLst>
              <a:ext uri="{FF2B5EF4-FFF2-40B4-BE49-F238E27FC236}">
                <a16:creationId xmlns:a16="http://schemas.microsoft.com/office/drawing/2014/main" id="{F2ECA228-231E-43E7-B768-6D3EEC7235AD}"/>
              </a:ext>
            </a:extLst>
          </p:cNvPr>
          <p:cNvGraphicFramePr>
            <a:graphicFrameLocks noGrp="1"/>
          </p:cNvGraphicFramePr>
          <p:nvPr>
            <p:extLst>
              <p:ext uri="{D42A27DB-BD31-4B8C-83A1-F6EECF244321}">
                <p14:modId xmlns:p14="http://schemas.microsoft.com/office/powerpoint/2010/main" val="216557560"/>
              </p:ext>
            </p:extLst>
          </p:nvPr>
        </p:nvGraphicFramePr>
        <p:xfrm>
          <a:off x="339961" y="2076361"/>
          <a:ext cx="3919056" cy="593332"/>
        </p:xfrm>
        <a:graphic>
          <a:graphicData uri="http://schemas.openxmlformats.org/drawingml/2006/table">
            <a:tbl>
              <a:tblPr firstRow="1" firstCol="1" bandRow="1">
                <a:tableStyleId>{5C22544A-7EE6-4342-B048-85BDC9FD1C3A}</a:tableStyleId>
              </a:tblPr>
              <a:tblGrid>
                <a:gridCol w="1111875">
                  <a:extLst>
                    <a:ext uri="{9D8B030D-6E8A-4147-A177-3AD203B41FA5}">
                      <a16:colId xmlns:a16="http://schemas.microsoft.com/office/drawing/2014/main" val="3174581183"/>
                    </a:ext>
                  </a:extLst>
                </a:gridCol>
                <a:gridCol w="902939">
                  <a:extLst>
                    <a:ext uri="{9D8B030D-6E8A-4147-A177-3AD203B41FA5}">
                      <a16:colId xmlns:a16="http://schemas.microsoft.com/office/drawing/2014/main" val="1352937197"/>
                    </a:ext>
                  </a:extLst>
                </a:gridCol>
                <a:gridCol w="843070">
                  <a:extLst>
                    <a:ext uri="{9D8B030D-6E8A-4147-A177-3AD203B41FA5}">
                      <a16:colId xmlns:a16="http://schemas.microsoft.com/office/drawing/2014/main" val="4116305466"/>
                    </a:ext>
                  </a:extLst>
                </a:gridCol>
                <a:gridCol w="1061172">
                  <a:extLst>
                    <a:ext uri="{9D8B030D-6E8A-4147-A177-3AD203B41FA5}">
                      <a16:colId xmlns:a16="http://schemas.microsoft.com/office/drawing/2014/main" val="1641532504"/>
                    </a:ext>
                  </a:extLst>
                </a:gridCol>
              </a:tblGrid>
              <a:tr h="199424">
                <a:tc>
                  <a:txBody>
                    <a:bodyPr/>
                    <a:lstStyle/>
                    <a:p>
                      <a:pPr>
                        <a:lnSpc>
                          <a:spcPct val="125000"/>
                        </a:lnSpc>
                        <a:spcAft>
                          <a:spcPts val="0"/>
                        </a:spcAft>
                      </a:pPr>
                      <a:r>
                        <a:rPr lang="es-ES" sz="800" dirty="0">
                          <a:solidFill>
                            <a:schemeClr val="tx1"/>
                          </a:solidFill>
                          <a:effectLst/>
                          <a:latin typeface="Arial" panose="020B0604020202020204" pitchFamily="34" charset="0"/>
                          <a:cs typeface="Arial" panose="020B0604020202020204" pitchFamily="34" charset="0"/>
                        </a:rPr>
                        <a:t>Sexo</a:t>
                      </a:r>
                      <a:endParaRPr lang="es-ES" sz="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bg2">
                        <a:lumMod val="90000"/>
                      </a:schemeClr>
                    </a:solidFill>
                  </a:tcPr>
                </a:tc>
                <a:tc>
                  <a:txBody>
                    <a:bodyPr/>
                    <a:lstStyle/>
                    <a:p>
                      <a:pPr>
                        <a:lnSpc>
                          <a:spcPct val="125000"/>
                        </a:lnSpc>
                        <a:spcAft>
                          <a:spcPts val="0"/>
                        </a:spcAft>
                      </a:pPr>
                      <a:r>
                        <a:rPr lang="es-ES" sz="800" b="0" dirty="0">
                          <a:solidFill>
                            <a:schemeClr val="tx1"/>
                          </a:solidFill>
                          <a:effectLst/>
                          <a:latin typeface="Arial" panose="020B0604020202020204" pitchFamily="34" charset="0"/>
                          <a:cs typeface="Arial" panose="020B0604020202020204" pitchFamily="34" charset="0"/>
                        </a:rPr>
                        <a:t>15%♀</a:t>
                      </a:r>
                      <a:endParaRPr lang="es-ES" sz="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bg2">
                        <a:lumMod val="90000"/>
                      </a:schemeClr>
                    </a:solidFill>
                  </a:tcPr>
                </a:tc>
                <a:tc>
                  <a:txBody>
                    <a:bodyPr/>
                    <a:lstStyle/>
                    <a:p>
                      <a:pPr>
                        <a:lnSpc>
                          <a:spcPct val="125000"/>
                        </a:lnSpc>
                        <a:spcAft>
                          <a:spcPts val="0"/>
                        </a:spcAft>
                      </a:pPr>
                      <a:r>
                        <a:rPr lang="es-ES" sz="800" b="0" dirty="0">
                          <a:solidFill>
                            <a:schemeClr val="tx1"/>
                          </a:solidFill>
                          <a:effectLst/>
                          <a:latin typeface="Arial" panose="020B0604020202020204" pitchFamily="34" charset="0"/>
                          <a:cs typeface="Arial" panose="020B0604020202020204" pitchFamily="34" charset="0"/>
                        </a:rPr>
                        <a:t>8,4%♂</a:t>
                      </a:r>
                      <a:endParaRPr lang="es-ES" sz="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bg2">
                        <a:lumMod val="90000"/>
                      </a:schemeClr>
                    </a:solidFill>
                  </a:tcPr>
                </a:tc>
                <a:tc>
                  <a:txBody>
                    <a:bodyPr/>
                    <a:lstStyle/>
                    <a:p>
                      <a:pPr>
                        <a:lnSpc>
                          <a:spcPct val="125000"/>
                        </a:lnSpc>
                        <a:spcAft>
                          <a:spcPts val="0"/>
                        </a:spcAft>
                      </a:pPr>
                      <a:r>
                        <a:rPr lang="es-ES" sz="800" b="0" dirty="0">
                          <a:solidFill>
                            <a:schemeClr val="tx1"/>
                          </a:solidFill>
                          <a:effectLst/>
                          <a:latin typeface="Arial" panose="020B0604020202020204" pitchFamily="34" charset="0"/>
                          <a:cs typeface="Arial" panose="020B0604020202020204" pitchFamily="34" charset="0"/>
                        </a:rPr>
                        <a:t>P: 0,009</a:t>
                      </a:r>
                      <a:endParaRPr lang="es-ES" sz="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bg2">
                        <a:lumMod val="90000"/>
                      </a:schemeClr>
                    </a:solidFill>
                  </a:tcPr>
                </a:tc>
                <a:extLst>
                  <a:ext uri="{0D108BD9-81ED-4DB2-BD59-A6C34878D82A}">
                    <a16:rowId xmlns:a16="http://schemas.microsoft.com/office/drawing/2014/main" val="914544732"/>
                  </a:ext>
                </a:extLst>
              </a:tr>
              <a:tr h="199344">
                <a:tc>
                  <a:txBody>
                    <a:bodyPr/>
                    <a:lstStyle/>
                    <a:p>
                      <a:pPr>
                        <a:lnSpc>
                          <a:spcPct val="125000"/>
                        </a:lnSpc>
                        <a:spcAft>
                          <a:spcPts val="0"/>
                        </a:spcAft>
                      </a:pPr>
                      <a:r>
                        <a:rPr lang="es-ES" sz="800" dirty="0">
                          <a:solidFill>
                            <a:schemeClr val="tx1"/>
                          </a:solidFill>
                          <a:effectLst/>
                          <a:latin typeface="Arial" panose="020B0604020202020204" pitchFamily="34" charset="0"/>
                          <a:cs typeface="Arial" panose="020B0604020202020204" pitchFamily="34" charset="0"/>
                        </a:rPr>
                        <a:t>Especialidad</a:t>
                      </a:r>
                      <a:endParaRPr lang="es-ES" sz="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accent1"/>
                    </a:solidFill>
                  </a:tcPr>
                </a:tc>
                <a:tc>
                  <a:txBody>
                    <a:bodyPr/>
                    <a:lstStyle/>
                    <a:p>
                      <a:pPr>
                        <a:lnSpc>
                          <a:spcPct val="125000"/>
                        </a:lnSpc>
                        <a:spcAft>
                          <a:spcPts val="0"/>
                        </a:spcAft>
                      </a:pPr>
                      <a:r>
                        <a:rPr lang="es-ES" sz="800" dirty="0">
                          <a:effectLst/>
                          <a:latin typeface="Arial" panose="020B0604020202020204" pitchFamily="34" charset="0"/>
                          <a:cs typeface="Arial" panose="020B0604020202020204" pitchFamily="34" charset="0"/>
                        </a:rPr>
                        <a:t>Otras: 29%</a:t>
                      </a:r>
                      <a:endParaRPr lang="es-ES" sz="800" dirty="0">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accent1"/>
                    </a:solidFill>
                  </a:tcPr>
                </a:tc>
                <a:tc>
                  <a:txBody>
                    <a:bodyPr/>
                    <a:lstStyle/>
                    <a:p>
                      <a:pPr>
                        <a:lnSpc>
                          <a:spcPct val="125000"/>
                        </a:lnSpc>
                        <a:spcAft>
                          <a:spcPts val="0"/>
                        </a:spcAft>
                      </a:pPr>
                      <a:r>
                        <a:rPr lang="es-ES" sz="800" dirty="0">
                          <a:effectLst/>
                          <a:latin typeface="Arial" panose="020B0604020202020204" pitchFamily="34" charset="0"/>
                          <a:cs typeface="Arial" panose="020B0604020202020204" pitchFamily="34" charset="0"/>
                        </a:rPr>
                        <a:t>AP: 8,2%</a:t>
                      </a:r>
                      <a:endParaRPr lang="es-ES" sz="800" dirty="0">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accent1"/>
                    </a:solidFill>
                  </a:tcPr>
                </a:tc>
                <a:tc>
                  <a:txBody>
                    <a:bodyPr/>
                    <a:lstStyle/>
                    <a:p>
                      <a:pPr>
                        <a:lnSpc>
                          <a:spcPct val="125000"/>
                        </a:lnSpc>
                        <a:spcAft>
                          <a:spcPts val="0"/>
                        </a:spcAft>
                      </a:pPr>
                      <a:r>
                        <a:rPr lang="es-ES" sz="800" dirty="0">
                          <a:solidFill>
                            <a:srgbClr val="FF0000"/>
                          </a:solidFill>
                          <a:effectLst/>
                          <a:latin typeface="Arial" panose="020B0604020202020204" pitchFamily="34" charset="0"/>
                          <a:cs typeface="Arial" panose="020B0604020202020204" pitchFamily="34" charset="0"/>
                        </a:rPr>
                        <a:t>p&lt;0,0005</a:t>
                      </a:r>
                      <a:endParaRPr lang="es-ES" sz="8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accent1"/>
                    </a:solidFill>
                  </a:tcPr>
                </a:tc>
                <a:extLst>
                  <a:ext uri="{0D108BD9-81ED-4DB2-BD59-A6C34878D82A}">
                    <a16:rowId xmlns:a16="http://schemas.microsoft.com/office/drawing/2014/main" val="1248990940"/>
                  </a:ext>
                </a:extLst>
              </a:tr>
              <a:tr h="194564">
                <a:tc>
                  <a:txBody>
                    <a:bodyPr/>
                    <a:lstStyle/>
                    <a:p>
                      <a:pPr>
                        <a:lnSpc>
                          <a:spcPct val="125000"/>
                        </a:lnSpc>
                        <a:spcAft>
                          <a:spcPts val="0"/>
                        </a:spcAft>
                      </a:pPr>
                      <a:r>
                        <a:rPr lang="es-ES" sz="800" dirty="0">
                          <a:solidFill>
                            <a:schemeClr val="tx1"/>
                          </a:solidFill>
                          <a:effectLst/>
                          <a:latin typeface="Arial" panose="020B0604020202020204" pitchFamily="34" charset="0"/>
                          <a:cs typeface="Arial" panose="020B0604020202020204" pitchFamily="34" charset="0"/>
                        </a:rPr>
                        <a:t>Edad</a:t>
                      </a:r>
                      <a:endParaRPr lang="es-ES" sz="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accent1">
                        <a:lumMod val="60000"/>
                        <a:lumOff val="40000"/>
                      </a:schemeClr>
                    </a:solidFill>
                  </a:tcPr>
                </a:tc>
                <a:tc>
                  <a:txBody>
                    <a:bodyPr/>
                    <a:lstStyle/>
                    <a:p>
                      <a:pPr>
                        <a:lnSpc>
                          <a:spcPct val="125000"/>
                        </a:lnSpc>
                        <a:spcAft>
                          <a:spcPts val="0"/>
                        </a:spcAft>
                      </a:pPr>
                      <a:r>
                        <a:rPr lang="es-ES" sz="800" dirty="0">
                          <a:effectLst/>
                          <a:latin typeface="Arial" panose="020B0604020202020204" pitchFamily="34" charset="0"/>
                          <a:cs typeface="Arial" panose="020B0604020202020204" pitchFamily="34" charset="0"/>
                        </a:rPr>
                        <a:t>Si: 64±17</a:t>
                      </a:r>
                      <a:endParaRPr lang="es-ES" sz="800" dirty="0">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accent1">
                        <a:lumMod val="60000"/>
                        <a:lumOff val="40000"/>
                      </a:schemeClr>
                    </a:solidFill>
                  </a:tcPr>
                </a:tc>
                <a:tc>
                  <a:txBody>
                    <a:bodyPr/>
                    <a:lstStyle/>
                    <a:p>
                      <a:pPr>
                        <a:lnSpc>
                          <a:spcPct val="125000"/>
                        </a:lnSpc>
                        <a:spcAft>
                          <a:spcPts val="0"/>
                        </a:spcAft>
                      </a:pPr>
                      <a:r>
                        <a:rPr lang="es-ES" sz="800" dirty="0">
                          <a:effectLst/>
                          <a:latin typeface="Arial" panose="020B0604020202020204" pitchFamily="34" charset="0"/>
                          <a:cs typeface="Arial" panose="020B0604020202020204" pitchFamily="34" charset="0"/>
                        </a:rPr>
                        <a:t>No: 59±17</a:t>
                      </a:r>
                      <a:endParaRPr lang="es-ES" sz="800" dirty="0">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accent1">
                        <a:lumMod val="60000"/>
                        <a:lumOff val="40000"/>
                      </a:schemeClr>
                    </a:solidFill>
                  </a:tcPr>
                </a:tc>
                <a:tc>
                  <a:txBody>
                    <a:bodyPr/>
                    <a:lstStyle/>
                    <a:p>
                      <a:pPr>
                        <a:lnSpc>
                          <a:spcPct val="125000"/>
                        </a:lnSpc>
                        <a:spcAft>
                          <a:spcPts val="0"/>
                        </a:spcAft>
                      </a:pPr>
                      <a:r>
                        <a:rPr lang="es-ES" sz="800" dirty="0">
                          <a:effectLst/>
                          <a:latin typeface="Arial" panose="020B0604020202020204" pitchFamily="34" charset="0"/>
                          <a:cs typeface="Arial" panose="020B0604020202020204" pitchFamily="34" charset="0"/>
                        </a:rPr>
                        <a:t>p:0,11</a:t>
                      </a:r>
                      <a:endParaRPr lang="es-ES" sz="800" dirty="0">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accent1">
                        <a:lumMod val="60000"/>
                        <a:lumOff val="40000"/>
                      </a:schemeClr>
                    </a:solidFill>
                  </a:tcPr>
                </a:tc>
                <a:extLst>
                  <a:ext uri="{0D108BD9-81ED-4DB2-BD59-A6C34878D82A}">
                    <a16:rowId xmlns:a16="http://schemas.microsoft.com/office/drawing/2014/main" val="2499350509"/>
                  </a:ext>
                </a:extLst>
              </a:tr>
            </a:tbl>
          </a:graphicData>
        </a:graphic>
      </p:graphicFrame>
      <p:sp>
        <p:nvSpPr>
          <p:cNvPr id="22" name="Rectángulo 21">
            <a:extLst>
              <a:ext uri="{FF2B5EF4-FFF2-40B4-BE49-F238E27FC236}">
                <a16:creationId xmlns:a16="http://schemas.microsoft.com/office/drawing/2014/main" id="{22E74785-2205-4835-B712-2C7B7564B3B3}"/>
              </a:ext>
            </a:extLst>
          </p:cNvPr>
          <p:cNvSpPr/>
          <p:nvPr/>
        </p:nvSpPr>
        <p:spPr>
          <a:xfrm rot="5400000">
            <a:off x="-153130" y="2269935"/>
            <a:ext cx="603728" cy="21658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0639" tIns="35320" rIns="70639" bIns="353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ES" sz="811" dirty="0">
                <a:solidFill>
                  <a:schemeClr val="tx1"/>
                </a:solidFill>
                <a:latin typeface="Arial" panose="020B0604020202020204" pitchFamily="34" charset="0"/>
                <a:cs typeface="Arial" panose="020B0604020202020204" pitchFamily="34" charset="0"/>
              </a:rPr>
              <a:t>HC correcta</a:t>
            </a:r>
          </a:p>
        </p:txBody>
      </p:sp>
      <p:graphicFrame>
        <p:nvGraphicFramePr>
          <p:cNvPr id="23" name="Tabla 22">
            <a:extLst>
              <a:ext uri="{FF2B5EF4-FFF2-40B4-BE49-F238E27FC236}">
                <a16:creationId xmlns:a16="http://schemas.microsoft.com/office/drawing/2014/main" id="{265FFC18-0F0E-4DE1-ABB4-C793625C9705}"/>
              </a:ext>
            </a:extLst>
          </p:cNvPr>
          <p:cNvGraphicFramePr>
            <a:graphicFrameLocks noGrp="1"/>
          </p:cNvGraphicFramePr>
          <p:nvPr>
            <p:extLst>
              <p:ext uri="{D42A27DB-BD31-4B8C-83A1-F6EECF244321}">
                <p14:modId xmlns:p14="http://schemas.microsoft.com/office/powerpoint/2010/main" val="1935150942"/>
              </p:ext>
            </p:extLst>
          </p:nvPr>
        </p:nvGraphicFramePr>
        <p:xfrm>
          <a:off x="5297432" y="1988692"/>
          <a:ext cx="3467357" cy="691397"/>
        </p:xfrm>
        <a:graphic>
          <a:graphicData uri="http://schemas.openxmlformats.org/drawingml/2006/table">
            <a:tbl>
              <a:tblPr firstRow="1" firstCol="1" bandRow="1">
                <a:tableStyleId>{5C22544A-7EE6-4342-B048-85BDC9FD1C3A}</a:tableStyleId>
              </a:tblPr>
              <a:tblGrid>
                <a:gridCol w="904513">
                  <a:extLst>
                    <a:ext uri="{9D8B030D-6E8A-4147-A177-3AD203B41FA5}">
                      <a16:colId xmlns:a16="http://schemas.microsoft.com/office/drawing/2014/main" val="3174581183"/>
                    </a:ext>
                  </a:extLst>
                </a:gridCol>
                <a:gridCol w="796715">
                  <a:extLst>
                    <a:ext uri="{9D8B030D-6E8A-4147-A177-3AD203B41FA5}">
                      <a16:colId xmlns:a16="http://schemas.microsoft.com/office/drawing/2014/main" val="1352937197"/>
                    </a:ext>
                  </a:extLst>
                </a:gridCol>
                <a:gridCol w="895506">
                  <a:extLst>
                    <a:ext uri="{9D8B030D-6E8A-4147-A177-3AD203B41FA5}">
                      <a16:colId xmlns:a16="http://schemas.microsoft.com/office/drawing/2014/main" val="4116305466"/>
                    </a:ext>
                  </a:extLst>
                </a:gridCol>
                <a:gridCol w="870623">
                  <a:extLst>
                    <a:ext uri="{9D8B030D-6E8A-4147-A177-3AD203B41FA5}">
                      <a16:colId xmlns:a16="http://schemas.microsoft.com/office/drawing/2014/main" val="1641532504"/>
                    </a:ext>
                  </a:extLst>
                </a:gridCol>
              </a:tblGrid>
              <a:tr h="419934">
                <a:tc>
                  <a:txBody>
                    <a:bodyPr/>
                    <a:lstStyle/>
                    <a:p>
                      <a:pPr>
                        <a:lnSpc>
                          <a:spcPct val="125000"/>
                        </a:lnSpc>
                        <a:spcAft>
                          <a:spcPts val="0"/>
                        </a:spcAft>
                      </a:pPr>
                      <a:r>
                        <a:rPr lang="es-ES" sz="800" dirty="0">
                          <a:solidFill>
                            <a:schemeClr val="tx1"/>
                          </a:solidFill>
                          <a:effectLst/>
                          <a:latin typeface="Arial" panose="020B0604020202020204" pitchFamily="34" charset="0"/>
                          <a:cs typeface="Arial" panose="020B0604020202020204" pitchFamily="34" charset="0"/>
                        </a:rPr>
                        <a:t>Especialidad</a:t>
                      </a:r>
                      <a:endParaRPr lang="es-ES" sz="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accent1"/>
                    </a:solidFill>
                  </a:tcPr>
                </a:tc>
                <a:tc>
                  <a:txBody>
                    <a:bodyPr/>
                    <a:lstStyle/>
                    <a:p>
                      <a:pPr>
                        <a:lnSpc>
                          <a:spcPct val="125000"/>
                        </a:lnSpc>
                        <a:spcAft>
                          <a:spcPts val="0"/>
                        </a:spcAft>
                      </a:pPr>
                      <a:r>
                        <a:rPr lang="es-ES" sz="800" b="0" dirty="0">
                          <a:solidFill>
                            <a:schemeClr val="tx1"/>
                          </a:solidFill>
                          <a:effectLst/>
                          <a:latin typeface="Arial" panose="020B0604020202020204" pitchFamily="34" charset="0"/>
                          <a:cs typeface="Arial" panose="020B0604020202020204" pitchFamily="34" charset="0"/>
                        </a:rPr>
                        <a:t>Otras: 31%</a:t>
                      </a:r>
                      <a:endParaRPr lang="es-ES" sz="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accent1"/>
                    </a:solidFill>
                  </a:tcPr>
                </a:tc>
                <a:tc>
                  <a:txBody>
                    <a:bodyPr/>
                    <a:lstStyle/>
                    <a:p>
                      <a:pPr>
                        <a:lnSpc>
                          <a:spcPct val="125000"/>
                        </a:lnSpc>
                        <a:spcAft>
                          <a:spcPts val="0"/>
                        </a:spcAft>
                      </a:pPr>
                      <a:r>
                        <a:rPr lang="es-ES" sz="800" b="0" dirty="0">
                          <a:solidFill>
                            <a:schemeClr val="tx1"/>
                          </a:solidFill>
                          <a:effectLst/>
                          <a:latin typeface="Arial" panose="020B0604020202020204" pitchFamily="34" charset="0"/>
                          <a:cs typeface="Arial" panose="020B0604020202020204" pitchFamily="34" charset="0"/>
                        </a:rPr>
                        <a:t>AP: 8,6%</a:t>
                      </a:r>
                      <a:endParaRPr lang="es-ES" sz="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accent1"/>
                    </a:solidFill>
                  </a:tcPr>
                </a:tc>
                <a:tc>
                  <a:txBody>
                    <a:bodyPr/>
                    <a:lstStyle/>
                    <a:p>
                      <a:pPr>
                        <a:lnSpc>
                          <a:spcPct val="125000"/>
                        </a:lnSpc>
                        <a:spcAft>
                          <a:spcPts val="0"/>
                        </a:spcAft>
                      </a:pPr>
                      <a:r>
                        <a:rPr lang="es-ES" sz="800" dirty="0">
                          <a:solidFill>
                            <a:srgbClr val="FF0000"/>
                          </a:solidFill>
                          <a:effectLst/>
                          <a:latin typeface="Arial" panose="020B0604020202020204" pitchFamily="34" charset="0"/>
                          <a:cs typeface="Arial" panose="020B0604020202020204" pitchFamily="34" charset="0"/>
                        </a:rPr>
                        <a:t>p&lt;0,0005</a:t>
                      </a:r>
                      <a:endParaRPr lang="es-ES" sz="8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accent1"/>
                    </a:solidFill>
                  </a:tcPr>
                </a:tc>
                <a:extLst>
                  <a:ext uri="{0D108BD9-81ED-4DB2-BD59-A6C34878D82A}">
                    <a16:rowId xmlns:a16="http://schemas.microsoft.com/office/drawing/2014/main" val="1248990940"/>
                  </a:ext>
                </a:extLst>
              </a:tr>
              <a:tr h="271463">
                <a:tc>
                  <a:txBody>
                    <a:bodyPr/>
                    <a:lstStyle/>
                    <a:p>
                      <a:pPr>
                        <a:lnSpc>
                          <a:spcPct val="125000"/>
                        </a:lnSpc>
                        <a:spcAft>
                          <a:spcPts val="0"/>
                        </a:spcAft>
                      </a:pPr>
                      <a:r>
                        <a:rPr lang="es-ES" sz="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Ámbito</a:t>
                      </a:r>
                    </a:p>
                  </a:txBody>
                  <a:tcPr marL="52979" marR="52979" marT="0" marB="0">
                    <a:solidFill>
                      <a:schemeClr val="tx2">
                        <a:lumMod val="40000"/>
                        <a:lumOff val="60000"/>
                      </a:schemeClr>
                    </a:solidFill>
                  </a:tcPr>
                </a:tc>
                <a:tc>
                  <a:txBody>
                    <a:bodyPr/>
                    <a:lstStyle/>
                    <a:p>
                      <a:pPr>
                        <a:lnSpc>
                          <a:spcPct val="125000"/>
                        </a:lnSpc>
                        <a:spcAft>
                          <a:spcPts val="0"/>
                        </a:spcAft>
                      </a:pPr>
                      <a:r>
                        <a:rPr lang="es-ES" sz="800" dirty="0">
                          <a:effectLst/>
                          <a:latin typeface="Arial" panose="020B0604020202020204" pitchFamily="34" charset="0"/>
                          <a:ea typeface="Times New Roman" panose="02020603050405020304" pitchFamily="18" charset="0"/>
                          <a:cs typeface="Arial" panose="020B0604020202020204" pitchFamily="34" charset="0"/>
                        </a:rPr>
                        <a:t>Rural: 24%</a:t>
                      </a:r>
                    </a:p>
                  </a:txBody>
                  <a:tcPr marL="52979" marR="52979" marT="0" marB="0">
                    <a:solidFill>
                      <a:schemeClr val="tx2">
                        <a:lumMod val="40000"/>
                        <a:lumOff val="60000"/>
                      </a:schemeClr>
                    </a:solidFill>
                  </a:tcPr>
                </a:tc>
                <a:tc>
                  <a:txBody>
                    <a:bodyPr/>
                    <a:lstStyle/>
                    <a:p>
                      <a:pPr>
                        <a:lnSpc>
                          <a:spcPct val="125000"/>
                        </a:lnSpc>
                        <a:spcAft>
                          <a:spcPts val="0"/>
                        </a:spcAft>
                      </a:pPr>
                      <a:r>
                        <a:rPr lang="es-ES" sz="800" dirty="0">
                          <a:effectLst/>
                          <a:latin typeface="Arial" panose="020B0604020202020204" pitchFamily="34" charset="0"/>
                          <a:ea typeface="Times New Roman" panose="02020603050405020304" pitchFamily="18" charset="0"/>
                          <a:cs typeface="Arial" panose="020B0604020202020204" pitchFamily="34" charset="0"/>
                        </a:rPr>
                        <a:t>Urbano:11%</a:t>
                      </a:r>
                    </a:p>
                  </a:txBody>
                  <a:tcPr marL="52979" marR="52979" marT="0" marB="0">
                    <a:solidFill>
                      <a:schemeClr val="tx2">
                        <a:lumMod val="40000"/>
                        <a:lumOff val="60000"/>
                      </a:schemeClr>
                    </a:solidFill>
                  </a:tcPr>
                </a:tc>
                <a:tc>
                  <a:txBody>
                    <a:bodyPr/>
                    <a:lstStyle/>
                    <a:p>
                      <a:pPr>
                        <a:lnSpc>
                          <a:spcPct val="125000"/>
                        </a:lnSpc>
                        <a:spcAft>
                          <a:spcPts val="0"/>
                        </a:spcAft>
                      </a:pPr>
                      <a:r>
                        <a:rPr lang="es-ES" sz="800" dirty="0">
                          <a:effectLst/>
                          <a:latin typeface="Arial" panose="020B0604020202020204" pitchFamily="34" charset="0"/>
                          <a:cs typeface="Arial" panose="020B0604020202020204" pitchFamily="34" charset="0"/>
                        </a:rPr>
                        <a:t>p:0,15%</a:t>
                      </a:r>
                      <a:endParaRPr lang="es-ES" sz="800" dirty="0">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tx2">
                        <a:lumMod val="40000"/>
                        <a:lumOff val="60000"/>
                      </a:schemeClr>
                    </a:solidFill>
                  </a:tcPr>
                </a:tc>
                <a:extLst>
                  <a:ext uri="{0D108BD9-81ED-4DB2-BD59-A6C34878D82A}">
                    <a16:rowId xmlns:a16="http://schemas.microsoft.com/office/drawing/2014/main" val="2499350509"/>
                  </a:ext>
                </a:extLst>
              </a:tr>
            </a:tbl>
          </a:graphicData>
        </a:graphic>
      </p:graphicFrame>
      <p:sp>
        <p:nvSpPr>
          <p:cNvPr id="25" name="Rectángulo 24">
            <a:extLst>
              <a:ext uri="{FF2B5EF4-FFF2-40B4-BE49-F238E27FC236}">
                <a16:creationId xmlns:a16="http://schemas.microsoft.com/office/drawing/2014/main" id="{2595B195-AB51-4209-BF17-46998C0F3D81}"/>
              </a:ext>
            </a:extLst>
          </p:cNvPr>
          <p:cNvSpPr/>
          <p:nvPr/>
        </p:nvSpPr>
        <p:spPr>
          <a:xfrm rot="5400000">
            <a:off x="4786400" y="2212283"/>
            <a:ext cx="666175" cy="216579"/>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0639" tIns="35320" rIns="70639" bIns="353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ES" sz="811" dirty="0">
                <a:solidFill>
                  <a:schemeClr val="tx1"/>
                </a:solidFill>
                <a:latin typeface="Arial" panose="020B0604020202020204" pitchFamily="34" charset="0"/>
                <a:cs typeface="Arial" panose="020B0604020202020204" pitchFamily="34" charset="0"/>
              </a:rPr>
              <a:t>I.PPCC</a:t>
            </a:r>
          </a:p>
        </p:txBody>
      </p:sp>
      <p:graphicFrame>
        <p:nvGraphicFramePr>
          <p:cNvPr id="28" name="Tabla 27">
            <a:extLst>
              <a:ext uri="{FF2B5EF4-FFF2-40B4-BE49-F238E27FC236}">
                <a16:creationId xmlns:a16="http://schemas.microsoft.com/office/drawing/2014/main" id="{7E4F28BC-5C63-4BEF-9D8E-6DADF184020E}"/>
              </a:ext>
            </a:extLst>
          </p:cNvPr>
          <p:cNvGraphicFramePr>
            <a:graphicFrameLocks noGrp="1"/>
          </p:cNvGraphicFramePr>
          <p:nvPr>
            <p:extLst>
              <p:ext uri="{D42A27DB-BD31-4B8C-83A1-F6EECF244321}">
                <p14:modId xmlns:p14="http://schemas.microsoft.com/office/powerpoint/2010/main" val="3059383455"/>
              </p:ext>
            </p:extLst>
          </p:nvPr>
        </p:nvGraphicFramePr>
        <p:xfrm>
          <a:off x="4935093" y="2776756"/>
          <a:ext cx="3794232" cy="438772"/>
        </p:xfrm>
        <a:graphic>
          <a:graphicData uri="http://schemas.openxmlformats.org/drawingml/2006/table">
            <a:tbl>
              <a:tblPr firstRow="1" bandRow="1">
                <a:tableStyleId>{5C22544A-7EE6-4342-B048-85BDC9FD1C3A}</a:tableStyleId>
              </a:tblPr>
              <a:tblGrid>
                <a:gridCol w="1187570">
                  <a:extLst>
                    <a:ext uri="{9D8B030D-6E8A-4147-A177-3AD203B41FA5}">
                      <a16:colId xmlns:a16="http://schemas.microsoft.com/office/drawing/2014/main" val="1627333853"/>
                    </a:ext>
                  </a:extLst>
                </a:gridCol>
                <a:gridCol w="892558">
                  <a:extLst>
                    <a:ext uri="{9D8B030D-6E8A-4147-A177-3AD203B41FA5}">
                      <a16:colId xmlns:a16="http://schemas.microsoft.com/office/drawing/2014/main" val="1298030929"/>
                    </a:ext>
                  </a:extLst>
                </a:gridCol>
                <a:gridCol w="773908">
                  <a:extLst>
                    <a:ext uri="{9D8B030D-6E8A-4147-A177-3AD203B41FA5}">
                      <a16:colId xmlns:a16="http://schemas.microsoft.com/office/drawing/2014/main" val="239758327"/>
                    </a:ext>
                  </a:extLst>
                </a:gridCol>
                <a:gridCol w="940196">
                  <a:extLst>
                    <a:ext uri="{9D8B030D-6E8A-4147-A177-3AD203B41FA5}">
                      <a16:colId xmlns:a16="http://schemas.microsoft.com/office/drawing/2014/main" val="2971205047"/>
                    </a:ext>
                  </a:extLst>
                </a:gridCol>
              </a:tblGrid>
              <a:tr h="246212">
                <a:tc>
                  <a:txBody>
                    <a:bodyPr/>
                    <a:lstStyle/>
                    <a:p>
                      <a:r>
                        <a:rPr lang="es-ES" sz="800" dirty="0">
                          <a:solidFill>
                            <a:schemeClr val="tx1"/>
                          </a:solidFill>
                          <a:latin typeface="Arial" panose="020B0604020202020204" pitchFamily="34" charset="0"/>
                          <a:cs typeface="Arial" panose="020B0604020202020204" pitchFamily="34" charset="0"/>
                        </a:rPr>
                        <a:t>Sexo</a:t>
                      </a:r>
                    </a:p>
                  </a:txBody>
                  <a:tcPr marL="70639" marR="70639" marT="35320" marB="35320"/>
                </a:tc>
                <a:tc>
                  <a:txBody>
                    <a:bodyPr/>
                    <a:lstStyle/>
                    <a:p>
                      <a:r>
                        <a:rPr lang="es-ES" sz="800" b="0" dirty="0">
                          <a:solidFill>
                            <a:schemeClr val="tx1"/>
                          </a:solidFill>
                          <a:latin typeface="Arial" panose="020B0604020202020204" pitchFamily="34" charset="0"/>
                          <a:cs typeface="Arial" panose="020B0604020202020204" pitchFamily="34" charset="0"/>
                        </a:rPr>
                        <a:t>73,8%♂</a:t>
                      </a:r>
                    </a:p>
                  </a:txBody>
                  <a:tcPr marL="70639" marR="70639" marT="35320" marB="35320"/>
                </a:tc>
                <a:tc>
                  <a:txBody>
                    <a:bodyPr/>
                    <a:lstStyle/>
                    <a:p>
                      <a:r>
                        <a:rPr lang="es-ES" sz="800" b="0" dirty="0">
                          <a:solidFill>
                            <a:schemeClr val="tx1"/>
                          </a:solidFill>
                          <a:latin typeface="Arial" panose="020B0604020202020204" pitchFamily="34" charset="0"/>
                          <a:cs typeface="Arial" panose="020B0604020202020204" pitchFamily="34" charset="0"/>
                        </a:rPr>
                        <a:t>61,9%♀</a:t>
                      </a:r>
                    </a:p>
                  </a:txBody>
                  <a:tcPr marL="70639" marR="70639" marT="35320" marB="35320"/>
                </a:tc>
                <a:tc>
                  <a:txBody>
                    <a:bodyPr/>
                    <a:lstStyle/>
                    <a:p>
                      <a:r>
                        <a:rPr lang="es-ES" sz="800" b="0" dirty="0">
                          <a:solidFill>
                            <a:schemeClr val="tx1"/>
                          </a:solidFill>
                          <a:latin typeface="Arial" panose="020B0604020202020204" pitchFamily="34" charset="0"/>
                          <a:cs typeface="Arial" panose="020B0604020202020204" pitchFamily="34" charset="0"/>
                        </a:rPr>
                        <a:t>0,033</a:t>
                      </a:r>
                    </a:p>
                  </a:txBody>
                  <a:tcPr marL="70639" marR="70639" marT="35320" marB="35320"/>
                </a:tc>
                <a:extLst>
                  <a:ext uri="{0D108BD9-81ED-4DB2-BD59-A6C34878D82A}">
                    <a16:rowId xmlns:a16="http://schemas.microsoft.com/office/drawing/2014/main" val="1621225321"/>
                  </a:ext>
                </a:extLst>
              </a:tr>
              <a:tr h="107601">
                <a:tc>
                  <a:txBody>
                    <a:bodyPr/>
                    <a:lstStyle/>
                    <a:p>
                      <a:endParaRPr lang="es-ES" sz="800" dirty="0">
                        <a:latin typeface="Arial" panose="020B0604020202020204" pitchFamily="34" charset="0"/>
                        <a:cs typeface="Arial" panose="020B0604020202020204" pitchFamily="34" charset="0"/>
                      </a:endParaRPr>
                    </a:p>
                  </a:txBody>
                  <a:tcPr marL="70639" marR="70639" marT="35320" marB="35320"/>
                </a:tc>
                <a:tc>
                  <a:txBody>
                    <a:bodyPr/>
                    <a:lstStyle/>
                    <a:p>
                      <a:endParaRPr lang="es-ES" sz="800" dirty="0">
                        <a:latin typeface="Arial" panose="020B0604020202020204" pitchFamily="34" charset="0"/>
                        <a:cs typeface="Arial" panose="020B0604020202020204" pitchFamily="34" charset="0"/>
                      </a:endParaRPr>
                    </a:p>
                  </a:txBody>
                  <a:tcPr marL="70639" marR="70639" marT="35320" marB="35320"/>
                </a:tc>
                <a:tc>
                  <a:txBody>
                    <a:bodyPr/>
                    <a:lstStyle/>
                    <a:p>
                      <a:endParaRPr lang="es-ES" sz="800" dirty="0">
                        <a:latin typeface="Arial" panose="020B0604020202020204" pitchFamily="34" charset="0"/>
                        <a:cs typeface="Arial" panose="020B0604020202020204" pitchFamily="34" charset="0"/>
                      </a:endParaRPr>
                    </a:p>
                  </a:txBody>
                  <a:tcPr marL="70639" marR="70639" marT="35320" marB="35320"/>
                </a:tc>
                <a:tc>
                  <a:txBody>
                    <a:bodyPr/>
                    <a:lstStyle/>
                    <a:p>
                      <a:endParaRPr lang="es-ES" sz="800" dirty="0">
                        <a:latin typeface="Arial" panose="020B0604020202020204" pitchFamily="34" charset="0"/>
                        <a:cs typeface="Arial" panose="020B0604020202020204" pitchFamily="34" charset="0"/>
                      </a:endParaRPr>
                    </a:p>
                  </a:txBody>
                  <a:tcPr marL="70639" marR="70639" marT="35320" marB="35320"/>
                </a:tc>
                <a:extLst>
                  <a:ext uri="{0D108BD9-81ED-4DB2-BD59-A6C34878D82A}">
                    <a16:rowId xmlns:a16="http://schemas.microsoft.com/office/drawing/2014/main" val="575195949"/>
                  </a:ext>
                </a:extLst>
              </a:tr>
            </a:tbl>
          </a:graphicData>
        </a:graphic>
      </p:graphicFrame>
      <p:graphicFrame>
        <p:nvGraphicFramePr>
          <p:cNvPr id="29" name="Tabla 28">
            <a:extLst>
              <a:ext uri="{FF2B5EF4-FFF2-40B4-BE49-F238E27FC236}">
                <a16:creationId xmlns:a16="http://schemas.microsoft.com/office/drawing/2014/main" id="{0F57CEA5-6E83-4472-B53D-4CFBD6F9EF0E}"/>
              </a:ext>
            </a:extLst>
          </p:cNvPr>
          <p:cNvGraphicFramePr>
            <a:graphicFrameLocks noGrp="1"/>
          </p:cNvGraphicFramePr>
          <p:nvPr>
            <p:extLst>
              <p:ext uri="{D42A27DB-BD31-4B8C-83A1-F6EECF244321}">
                <p14:modId xmlns:p14="http://schemas.microsoft.com/office/powerpoint/2010/main" val="896741947"/>
              </p:ext>
            </p:extLst>
          </p:nvPr>
        </p:nvGraphicFramePr>
        <p:xfrm>
          <a:off x="424685" y="2863703"/>
          <a:ext cx="3781381" cy="673355"/>
        </p:xfrm>
        <a:graphic>
          <a:graphicData uri="http://schemas.openxmlformats.org/drawingml/2006/table">
            <a:tbl>
              <a:tblPr firstRow="1" firstCol="1" bandRow="1">
                <a:tableStyleId>{5C22544A-7EE6-4342-B048-85BDC9FD1C3A}</a:tableStyleId>
              </a:tblPr>
              <a:tblGrid>
                <a:gridCol w="1053197">
                  <a:extLst>
                    <a:ext uri="{9D8B030D-6E8A-4147-A177-3AD203B41FA5}">
                      <a16:colId xmlns:a16="http://schemas.microsoft.com/office/drawing/2014/main" val="3174581183"/>
                    </a:ext>
                  </a:extLst>
                </a:gridCol>
                <a:gridCol w="1056016">
                  <a:extLst>
                    <a:ext uri="{9D8B030D-6E8A-4147-A177-3AD203B41FA5}">
                      <a16:colId xmlns:a16="http://schemas.microsoft.com/office/drawing/2014/main" val="1352937197"/>
                    </a:ext>
                  </a:extLst>
                </a:gridCol>
                <a:gridCol w="957595">
                  <a:extLst>
                    <a:ext uri="{9D8B030D-6E8A-4147-A177-3AD203B41FA5}">
                      <a16:colId xmlns:a16="http://schemas.microsoft.com/office/drawing/2014/main" val="4116305466"/>
                    </a:ext>
                  </a:extLst>
                </a:gridCol>
                <a:gridCol w="714573">
                  <a:extLst>
                    <a:ext uri="{9D8B030D-6E8A-4147-A177-3AD203B41FA5}">
                      <a16:colId xmlns:a16="http://schemas.microsoft.com/office/drawing/2014/main" val="1641532504"/>
                    </a:ext>
                  </a:extLst>
                </a:gridCol>
              </a:tblGrid>
              <a:tr h="383541">
                <a:tc>
                  <a:txBody>
                    <a:bodyPr/>
                    <a:lstStyle/>
                    <a:p>
                      <a:pPr>
                        <a:lnSpc>
                          <a:spcPct val="125000"/>
                        </a:lnSpc>
                        <a:spcAft>
                          <a:spcPts val="0"/>
                        </a:spcAft>
                      </a:pPr>
                      <a:r>
                        <a:rPr lang="es-ES" sz="800" dirty="0">
                          <a:solidFill>
                            <a:schemeClr val="tx1"/>
                          </a:solidFill>
                          <a:effectLst/>
                          <a:latin typeface="Arial" panose="020B0604020202020204" pitchFamily="34" charset="0"/>
                          <a:cs typeface="Arial" panose="020B0604020202020204" pitchFamily="34" charset="0"/>
                        </a:rPr>
                        <a:t>Especialidad</a:t>
                      </a:r>
                      <a:endParaRPr lang="es-ES" sz="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bg2"/>
                    </a:solidFill>
                  </a:tcPr>
                </a:tc>
                <a:tc>
                  <a:txBody>
                    <a:bodyPr/>
                    <a:lstStyle/>
                    <a:p>
                      <a:pPr>
                        <a:lnSpc>
                          <a:spcPct val="125000"/>
                        </a:lnSpc>
                        <a:spcAft>
                          <a:spcPts val="0"/>
                        </a:spcAft>
                      </a:pPr>
                      <a:r>
                        <a:rPr lang="es-ES" sz="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AP: 85,9%</a:t>
                      </a:r>
                    </a:p>
                  </a:txBody>
                  <a:tcPr marL="52979" marR="52979" marT="0" marB="0">
                    <a:solidFill>
                      <a:schemeClr val="bg2"/>
                    </a:solidFill>
                  </a:tcPr>
                </a:tc>
                <a:tc>
                  <a:txBody>
                    <a:bodyPr/>
                    <a:lstStyle/>
                    <a:p>
                      <a:pPr>
                        <a:lnSpc>
                          <a:spcPct val="125000"/>
                        </a:lnSpc>
                        <a:spcAft>
                          <a:spcPts val="0"/>
                        </a:spcAft>
                      </a:pPr>
                      <a:r>
                        <a:rPr lang="es-ES" sz="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Otras: 73,3%</a:t>
                      </a:r>
                    </a:p>
                  </a:txBody>
                  <a:tcPr marL="52979" marR="52979" marT="0" marB="0">
                    <a:solidFill>
                      <a:schemeClr val="bg2"/>
                    </a:solidFill>
                  </a:tcPr>
                </a:tc>
                <a:tc>
                  <a:txBody>
                    <a:bodyPr/>
                    <a:lstStyle/>
                    <a:p>
                      <a:pPr>
                        <a:lnSpc>
                          <a:spcPct val="125000"/>
                        </a:lnSpc>
                        <a:spcAft>
                          <a:spcPts val="0"/>
                        </a:spcAft>
                      </a:pPr>
                      <a:r>
                        <a:rPr lang="es-ES" sz="800" b="0" dirty="0">
                          <a:solidFill>
                            <a:schemeClr val="tx1"/>
                          </a:solidFill>
                          <a:effectLst/>
                          <a:latin typeface="Arial" panose="020B0604020202020204" pitchFamily="34" charset="0"/>
                          <a:cs typeface="Arial" panose="020B0604020202020204" pitchFamily="34" charset="0"/>
                        </a:rPr>
                        <a:t>p&lt;0,046</a:t>
                      </a:r>
                      <a:endParaRPr lang="es-ES" sz="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bg2"/>
                    </a:solidFill>
                  </a:tcPr>
                </a:tc>
                <a:extLst>
                  <a:ext uri="{0D108BD9-81ED-4DB2-BD59-A6C34878D82A}">
                    <a16:rowId xmlns:a16="http://schemas.microsoft.com/office/drawing/2014/main" val="1248990940"/>
                  </a:ext>
                </a:extLst>
              </a:tr>
              <a:tr h="240979">
                <a:tc>
                  <a:txBody>
                    <a:bodyPr/>
                    <a:lstStyle/>
                    <a:p>
                      <a:pPr>
                        <a:lnSpc>
                          <a:spcPct val="125000"/>
                        </a:lnSpc>
                        <a:spcAft>
                          <a:spcPts val="0"/>
                        </a:spcAft>
                      </a:pPr>
                      <a:r>
                        <a:rPr lang="es-ES" sz="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Edad</a:t>
                      </a:r>
                    </a:p>
                  </a:txBody>
                  <a:tcPr marL="52979" marR="52979" marT="0" marB="0">
                    <a:solidFill>
                      <a:schemeClr val="tx2">
                        <a:lumMod val="40000"/>
                        <a:lumOff val="60000"/>
                      </a:schemeClr>
                    </a:solidFill>
                  </a:tcPr>
                </a:tc>
                <a:tc>
                  <a:txBody>
                    <a:bodyPr/>
                    <a:lstStyle/>
                    <a:p>
                      <a:pPr>
                        <a:lnSpc>
                          <a:spcPct val="125000"/>
                        </a:lnSpc>
                        <a:spcAft>
                          <a:spcPts val="0"/>
                        </a:spcAft>
                      </a:pPr>
                      <a:r>
                        <a:rPr lang="es-ES" sz="800" dirty="0">
                          <a:effectLst/>
                          <a:latin typeface="Arial" panose="020B0604020202020204" pitchFamily="34" charset="0"/>
                          <a:ea typeface="Times New Roman" panose="02020603050405020304" pitchFamily="18" charset="0"/>
                          <a:cs typeface="Arial" panose="020B0604020202020204" pitchFamily="34" charset="0"/>
                        </a:rPr>
                        <a:t>Si: 59,2±16,9</a:t>
                      </a:r>
                    </a:p>
                  </a:txBody>
                  <a:tcPr marL="52979" marR="52979" marT="0" marB="0">
                    <a:solidFill>
                      <a:schemeClr val="tx2">
                        <a:lumMod val="40000"/>
                        <a:lumOff val="60000"/>
                      </a:schemeClr>
                    </a:solidFill>
                  </a:tcPr>
                </a:tc>
                <a:tc>
                  <a:txBody>
                    <a:bodyPr/>
                    <a:lstStyle/>
                    <a:p>
                      <a:pPr>
                        <a:lnSpc>
                          <a:spcPct val="125000"/>
                        </a:lnSpc>
                        <a:spcAft>
                          <a:spcPts val="0"/>
                        </a:spcAft>
                      </a:pPr>
                      <a:r>
                        <a:rPr lang="es-ES" sz="800" dirty="0">
                          <a:effectLst/>
                          <a:latin typeface="Arial" panose="020B0604020202020204" pitchFamily="34" charset="0"/>
                          <a:ea typeface="Times New Roman" panose="02020603050405020304" pitchFamily="18" charset="0"/>
                          <a:cs typeface="Arial" panose="020B0604020202020204" pitchFamily="34" charset="0"/>
                        </a:rPr>
                        <a:t>No: 63,5±17</a:t>
                      </a:r>
                    </a:p>
                    <a:p>
                      <a:pPr>
                        <a:lnSpc>
                          <a:spcPct val="125000"/>
                        </a:lnSpc>
                        <a:spcAft>
                          <a:spcPts val="0"/>
                        </a:spcAft>
                      </a:pPr>
                      <a:endParaRPr lang="es-ES" sz="800" dirty="0">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tx2">
                        <a:lumMod val="40000"/>
                        <a:lumOff val="60000"/>
                      </a:schemeClr>
                    </a:solidFill>
                  </a:tcPr>
                </a:tc>
                <a:tc>
                  <a:txBody>
                    <a:bodyPr/>
                    <a:lstStyle/>
                    <a:p>
                      <a:pPr>
                        <a:lnSpc>
                          <a:spcPct val="125000"/>
                        </a:lnSpc>
                        <a:spcAft>
                          <a:spcPts val="0"/>
                        </a:spcAft>
                      </a:pPr>
                      <a:r>
                        <a:rPr lang="es-ES" sz="800" dirty="0">
                          <a:effectLst/>
                          <a:latin typeface="Arial" panose="020B0604020202020204" pitchFamily="34" charset="0"/>
                          <a:cs typeface="Arial" panose="020B0604020202020204" pitchFamily="34" charset="0"/>
                        </a:rPr>
                        <a:t>P:0,1</a:t>
                      </a:r>
                      <a:endParaRPr lang="es-ES" sz="800" dirty="0">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tx2">
                        <a:lumMod val="40000"/>
                        <a:lumOff val="60000"/>
                      </a:schemeClr>
                    </a:solidFill>
                  </a:tcPr>
                </a:tc>
                <a:extLst>
                  <a:ext uri="{0D108BD9-81ED-4DB2-BD59-A6C34878D82A}">
                    <a16:rowId xmlns:a16="http://schemas.microsoft.com/office/drawing/2014/main" val="2499350509"/>
                  </a:ext>
                </a:extLst>
              </a:tr>
            </a:tbl>
          </a:graphicData>
        </a:graphic>
      </p:graphicFrame>
      <p:sp>
        <p:nvSpPr>
          <p:cNvPr id="30" name="Rectángulo 29">
            <a:extLst>
              <a:ext uri="{FF2B5EF4-FFF2-40B4-BE49-F238E27FC236}">
                <a16:creationId xmlns:a16="http://schemas.microsoft.com/office/drawing/2014/main" id="{5271277B-5BE5-43C1-9C51-4BCB8184AD02}"/>
              </a:ext>
            </a:extLst>
          </p:cNvPr>
          <p:cNvSpPr/>
          <p:nvPr/>
        </p:nvSpPr>
        <p:spPr>
          <a:xfrm rot="5400000">
            <a:off x="-221286" y="3133441"/>
            <a:ext cx="832219" cy="27358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0639" tIns="35320" rIns="70639" bIns="353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ES" sz="811" dirty="0" err="1">
                <a:solidFill>
                  <a:schemeClr val="tx1"/>
                </a:solidFill>
                <a:latin typeface="Arial" panose="020B0604020202020204" pitchFamily="34" charset="0"/>
                <a:cs typeface="Arial" panose="020B0604020202020204" pitchFamily="34" charset="0"/>
              </a:rPr>
              <a:t>D.Correcta</a:t>
            </a:r>
            <a:endParaRPr lang="es-ES" sz="811" dirty="0">
              <a:solidFill>
                <a:schemeClr val="tx1"/>
              </a:solidFill>
              <a:latin typeface="Arial" panose="020B0604020202020204" pitchFamily="34" charset="0"/>
              <a:cs typeface="Arial" panose="020B0604020202020204" pitchFamily="34" charset="0"/>
            </a:endParaRPr>
          </a:p>
        </p:txBody>
      </p:sp>
      <p:sp>
        <p:nvSpPr>
          <p:cNvPr id="31" name="Rectángulo: esquinas redondeadas 30">
            <a:extLst>
              <a:ext uri="{FF2B5EF4-FFF2-40B4-BE49-F238E27FC236}">
                <a16:creationId xmlns:a16="http://schemas.microsoft.com/office/drawing/2014/main" id="{3F6F317E-29B6-472B-8776-E7BAE24CF862}"/>
              </a:ext>
            </a:extLst>
          </p:cNvPr>
          <p:cNvSpPr/>
          <p:nvPr/>
        </p:nvSpPr>
        <p:spPr>
          <a:xfrm>
            <a:off x="810831" y="4665072"/>
            <a:ext cx="8325859" cy="71071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391" b="1" dirty="0">
                <a:solidFill>
                  <a:schemeClr val="tx1"/>
                </a:solidFill>
                <a:latin typeface="Arial" panose="020B0604020202020204" pitchFamily="34" charset="0"/>
                <a:cs typeface="Arial" panose="020B0604020202020204" pitchFamily="34" charset="0"/>
              </a:rPr>
              <a:t>Conclusiones </a:t>
            </a:r>
          </a:p>
          <a:p>
            <a:r>
              <a:rPr lang="es-ES" sz="1082" dirty="0">
                <a:solidFill>
                  <a:schemeClr val="tx1"/>
                </a:solidFill>
                <a:latin typeface="Arial" panose="020B0604020202020204" pitchFamily="34" charset="0"/>
                <a:cs typeface="Arial" panose="020B0604020202020204" pitchFamily="34" charset="0"/>
              </a:rPr>
              <a:t>- </a:t>
            </a:r>
            <a:r>
              <a:rPr lang="es-ES" sz="927" dirty="0">
                <a:solidFill>
                  <a:schemeClr val="tx1"/>
                </a:solidFill>
                <a:latin typeface="Arial" panose="020B0604020202020204" pitchFamily="34" charset="0"/>
                <a:cs typeface="Arial" panose="020B0604020202020204" pitchFamily="34" charset="0"/>
              </a:rPr>
              <a:t>En nuestra experiencia es necesario mejorar la calidad de las derivaciones a una consulta de neumología, especialmente, las provenientes del ámbito de la AP. </a:t>
            </a:r>
          </a:p>
          <a:p>
            <a:r>
              <a:rPr lang="es-ES" sz="927" dirty="0">
                <a:solidFill>
                  <a:schemeClr val="tx1"/>
                </a:solidFill>
                <a:latin typeface="Arial" panose="020B0604020202020204" pitchFamily="34" charset="0"/>
                <a:cs typeface="Arial" panose="020B0604020202020204" pitchFamily="34" charset="0"/>
              </a:rPr>
              <a:t>- A pesar de lo anterior, la derivación se consideró correcta en la mayor parte de los casos</a:t>
            </a:r>
            <a:r>
              <a:rPr lang="es-ES" sz="927" dirty="0">
                <a:solidFill>
                  <a:schemeClr val="tx1"/>
                </a:solidFill>
              </a:rPr>
              <a:t>.</a:t>
            </a:r>
          </a:p>
          <a:p>
            <a:r>
              <a:rPr lang="es-ES" sz="927" dirty="0">
                <a:solidFill>
                  <a:schemeClr val="tx1"/>
                </a:solidFill>
              </a:rPr>
              <a:t> </a:t>
            </a:r>
          </a:p>
        </p:txBody>
      </p:sp>
      <p:pic>
        <p:nvPicPr>
          <p:cNvPr id="33" name="Imagen 32">
            <a:extLst>
              <a:ext uri="{FF2B5EF4-FFF2-40B4-BE49-F238E27FC236}">
                <a16:creationId xmlns:a16="http://schemas.microsoft.com/office/drawing/2014/main" id="{C84766FE-5C6A-45DC-ADB7-9762F7E85D63}"/>
              </a:ext>
            </a:extLst>
          </p:cNvPr>
          <p:cNvPicPr>
            <a:picLocks noChangeAspect="1"/>
          </p:cNvPicPr>
          <p:nvPr/>
        </p:nvPicPr>
        <p:blipFill>
          <a:blip r:embed="rId5"/>
          <a:stretch>
            <a:fillRect/>
          </a:stretch>
        </p:blipFill>
        <p:spPr>
          <a:xfrm>
            <a:off x="7310" y="4739644"/>
            <a:ext cx="803521" cy="624519"/>
          </a:xfrm>
          <a:prstGeom prst="rect">
            <a:avLst/>
          </a:prstGeom>
        </p:spPr>
      </p:pic>
      <p:graphicFrame>
        <p:nvGraphicFramePr>
          <p:cNvPr id="24" name="Gráfico 23">
            <a:extLst>
              <a:ext uri="{FF2B5EF4-FFF2-40B4-BE49-F238E27FC236}">
                <a16:creationId xmlns:a16="http://schemas.microsoft.com/office/drawing/2014/main" id="{820A4C46-5B5F-4583-8F18-AB43D2BC49FA}"/>
              </a:ext>
            </a:extLst>
          </p:cNvPr>
          <p:cNvGraphicFramePr>
            <a:graphicFrameLocks/>
          </p:cNvGraphicFramePr>
          <p:nvPr>
            <p:extLst>
              <p:ext uri="{D42A27DB-BD31-4B8C-83A1-F6EECF244321}">
                <p14:modId xmlns:p14="http://schemas.microsoft.com/office/powerpoint/2010/main" val="125529819"/>
              </p:ext>
            </p:extLst>
          </p:nvPr>
        </p:nvGraphicFramePr>
        <p:xfrm>
          <a:off x="2135394" y="737890"/>
          <a:ext cx="2073515" cy="1148287"/>
        </p:xfrm>
        <a:graphic>
          <a:graphicData uri="http://schemas.openxmlformats.org/drawingml/2006/chart">
            <c:chart xmlns:c="http://schemas.openxmlformats.org/drawingml/2006/chart" xmlns:r="http://schemas.openxmlformats.org/officeDocument/2006/relationships" r:id="rId6"/>
          </a:graphicData>
        </a:graphic>
      </p:graphicFrame>
      <p:sp>
        <p:nvSpPr>
          <p:cNvPr id="26" name="Rectángulo 25">
            <a:extLst>
              <a:ext uri="{FF2B5EF4-FFF2-40B4-BE49-F238E27FC236}">
                <a16:creationId xmlns:a16="http://schemas.microsoft.com/office/drawing/2014/main" id="{9CFB1DF8-06B9-433F-A70B-5F4D4C212E98}"/>
              </a:ext>
            </a:extLst>
          </p:cNvPr>
          <p:cNvSpPr/>
          <p:nvPr/>
        </p:nvSpPr>
        <p:spPr>
          <a:xfrm rot="5400000">
            <a:off x="4116503" y="2682703"/>
            <a:ext cx="1044696" cy="48963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0639" tIns="35320" rIns="70639" bIns="35320" numCol="1" spcCol="0" rtlCol="0" fromWordArt="0" anchor="ctr"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s-ES" sz="811" dirty="0">
                <a:solidFill>
                  <a:schemeClr val="tx1"/>
                </a:solidFill>
                <a:latin typeface="Arial" panose="020B0604020202020204" pitchFamily="34" charset="0"/>
                <a:cs typeface="Arial" panose="020B0604020202020204" pitchFamily="34" charset="0"/>
              </a:rPr>
              <a:t>Coincidencia </a:t>
            </a:r>
            <a:r>
              <a:rPr lang="es-ES" sz="811" dirty="0" err="1">
                <a:solidFill>
                  <a:schemeClr val="tx1"/>
                </a:solidFill>
                <a:latin typeface="Arial" panose="020B0604020202020204" pitchFamily="34" charset="0"/>
                <a:cs typeface="Arial" panose="020B0604020202020204" pitchFamily="34" charset="0"/>
              </a:rPr>
              <a:t>dco</a:t>
            </a:r>
            <a:r>
              <a:rPr lang="es-ES" sz="811" dirty="0">
                <a:solidFill>
                  <a:schemeClr val="tx1"/>
                </a:solidFill>
                <a:latin typeface="Arial" panose="020B0604020202020204" pitchFamily="34" charset="0"/>
                <a:cs typeface="Arial" panose="020B0604020202020204" pitchFamily="34" charset="0"/>
              </a:rPr>
              <a:t> sindrómico-final</a:t>
            </a:r>
          </a:p>
        </p:txBody>
      </p:sp>
      <p:graphicFrame>
        <p:nvGraphicFramePr>
          <p:cNvPr id="27" name="Tabla 26">
            <a:extLst>
              <a:ext uri="{FF2B5EF4-FFF2-40B4-BE49-F238E27FC236}">
                <a16:creationId xmlns:a16="http://schemas.microsoft.com/office/drawing/2014/main" id="{22FB6BE6-CFFF-4C7F-BD9E-0BA8322FCD5A}"/>
              </a:ext>
            </a:extLst>
          </p:cNvPr>
          <p:cNvGraphicFramePr>
            <a:graphicFrameLocks noGrp="1"/>
          </p:cNvGraphicFramePr>
          <p:nvPr>
            <p:extLst>
              <p:ext uri="{D42A27DB-BD31-4B8C-83A1-F6EECF244321}">
                <p14:modId xmlns:p14="http://schemas.microsoft.com/office/powerpoint/2010/main" val="231930703"/>
              </p:ext>
            </p:extLst>
          </p:nvPr>
        </p:nvGraphicFramePr>
        <p:xfrm>
          <a:off x="885732" y="3548543"/>
          <a:ext cx="7022387" cy="934633"/>
        </p:xfrm>
        <a:graphic>
          <a:graphicData uri="http://schemas.openxmlformats.org/drawingml/2006/table">
            <a:tbl>
              <a:tblPr firstRow="1" firstCol="1" bandRow="1">
                <a:tableStyleId>{5C22544A-7EE6-4342-B048-85BDC9FD1C3A}</a:tableStyleId>
              </a:tblPr>
              <a:tblGrid>
                <a:gridCol w="1346409">
                  <a:extLst>
                    <a:ext uri="{9D8B030D-6E8A-4147-A177-3AD203B41FA5}">
                      <a16:colId xmlns:a16="http://schemas.microsoft.com/office/drawing/2014/main" val="3174581183"/>
                    </a:ext>
                  </a:extLst>
                </a:gridCol>
                <a:gridCol w="816429">
                  <a:extLst>
                    <a:ext uri="{9D8B030D-6E8A-4147-A177-3AD203B41FA5}">
                      <a16:colId xmlns:a16="http://schemas.microsoft.com/office/drawing/2014/main" val="1352937197"/>
                    </a:ext>
                  </a:extLst>
                </a:gridCol>
                <a:gridCol w="1431471">
                  <a:extLst>
                    <a:ext uri="{9D8B030D-6E8A-4147-A177-3AD203B41FA5}">
                      <a16:colId xmlns:a16="http://schemas.microsoft.com/office/drawing/2014/main" val="4116305466"/>
                    </a:ext>
                  </a:extLst>
                </a:gridCol>
                <a:gridCol w="3428078">
                  <a:extLst>
                    <a:ext uri="{9D8B030D-6E8A-4147-A177-3AD203B41FA5}">
                      <a16:colId xmlns:a16="http://schemas.microsoft.com/office/drawing/2014/main" val="1641532504"/>
                    </a:ext>
                  </a:extLst>
                </a:gridCol>
              </a:tblGrid>
              <a:tr h="176169">
                <a:tc>
                  <a:txBody>
                    <a:bodyPr/>
                    <a:lstStyle/>
                    <a:p>
                      <a:pPr>
                        <a:lnSpc>
                          <a:spcPct val="125000"/>
                        </a:lnSpc>
                        <a:spcAft>
                          <a:spcPts val="0"/>
                        </a:spcAft>
                      </a:pPr>
                      <a:r>
                        <a:rPr lang="es-ES" sz="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Demora hasta 1º visita</a:t>
                      </a:r>
                    </a:p>
                  </a:txBody>
                  <a:tcPr marL="52979" marR="52979" marT="0" marB="0">
                    <a:solidFill>
                      <a:schemeClr val="bg2">
                        <a:lumMod val="90000"/>
                      </a:schemeClr>
                    </a:solidFill>
                  </a:tcPr>
                </a:tc>
                <a:tc>
                  <a:txBody>
                    <a:bodyPr/>
                    <a:lstStyle/>
                    <a:p>
                      <a:pPr>
                        <a:lnSpc>
                          <a:spcPct val="125000"/>
                        </a:lnSpc>
                        <a:spcAft>
                          <a:spcPts val="0"/>
                        </a:spcAft>
                      </a:pPr>
                      <a:r>
                        <a:rPr lang="es-ES" sz="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78,9±121,6d</a:t>
                      </a:r>
                    </a:p>
                  </a:txBody>
                  <a:tcPr marL="52979" marR="52979" marT="0" marB="0">
                    <a:solidFill>
                      <a:schemeClr val="bg2">
                        <a:lumMod val="90000"/>
                      </a:schemeClr>
                    </a:solidFill>
                  </a:tcPr>
                </a:tc>
                <a:tc>
                  <a:txBody>
                    <a:bodyPr/>
                    <a:lstStyle/>
                    <a:p>
                      <a:pPr>
                        <a:lnSpc>
                          <a:spcPct val="125000"/>
                        </a:lnSpc>
                        <a:spcAft>
                          <a:spcPts val="0"/>
                        </a:spcAft>
                      </a:pPr>
                      <a:r>
                        <a:rPr lang="es-ES" sz="800" b="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Ambito</a:t>
                      </a:r>
                      <a:endParaRPr lang="es-ES" sz="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bg2">
                        <a:lumMod val="90000"/>
                      </a:schemeClr>
                    </a:solidFill>
                  </a:tcPr>
                </a:tc>
                <a:tc>
                  <a:txBody>
                    <a:bodyPr/>
                    <a:lstStyle/>
                    <a:p>
                      <a:pPr>
                        <a:lnSpc>
                          <a:spcPct val="125000"/>
                        </a:lnSpc>
                        <a:spcAft>
                          <a:spcPts val="0"/>
                        </a:spcAft>
                      </a:pPr>
                      <a:r>
                        <a:rPr lang="es-ES" sz="800" b="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Rural: 102±125 vs urbano: 76,7±121;p=0,27</a:t>
                      </a:r>
                    </a:p>
                  </a:txBody>
                  <a:tcPr marL="52979" marR="52979" marT="0" marB="0">
                    <a:solidFill>
                      <a:schemeClr val="bg2">
                        <a:lumMod val="90000"/>
                      </a:schemeClr>
                    </a:solidFill>
                  </a:tcPr>
                </a:tc>
                <a:extLst>
                  <a:ext uri="{0D108BD9-81ED-4DB2-BD59-A6C34878D82A}">
                    <a16:rowId xmlns:a16="http://schemas.microsoft.com/office/drawing/2014/main" val="914544732"/>
                  </a:ext>
                </a:extLst>
              </a:tr>
              <a:tr h="513878">
                <a:tc>
                  <a:txBody>
                    <a:bodyPr/>
                    <a:lstStyle/>
                    <a:p>
                      <a:pPr>
                        <a:lnSpc>
                          <a:spcPct val="125000"/>
                        </a:lnSpc>
                        <a:spcAft>
                          <a:spcPts val="0"/>
                        </a:spcAft>
                      </a:pPr>
                      <a:r>
                        <a:rPr lang="es-ES" sz="800" dirty="0">
                          <a:solidFill>
                            <a:schemeClr val="tx1"/>
                          </a:solidFill>
                          <a:effectLst/>
                          <a:latin typeface="Arial" panose="020B0604020202020204" pitchFamily="34" charset="0"/>
                          <a:cs typeface="Arial" panose="020B0604020202020204" pitchFamily="34" charset="0"/>
                        </a:rPr>
                        <a:t>Demora  1ºv-dco final</a:t>
                      </a:r>
                      <a:endParaRPr lang="es-ES" sz="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accent1"/>
                    </a:solidFill>
                  </a:tcPr>
                </a:tc>
                <a:tc>
                  <a:txBody>
                    <a:bodyPr/>
                    <a:lstStyle/>
                    <a:p>
                      <a:pPr>
                        <a:lnSpc>
                          <a:spcPct val="125000"/>
                        </a:lnSpc>
                        <a:spcAft>
                          <a:spcPts val="0"/>
                        </a:spcAft>
                      </a:pPr>
                      <a:r>
                        <a:rPr lang="es-ES" sz="800" dirty="0">
                          <a:effectLst/>
                          <a:latin typeface="Arial" panose="020B0604020202020204" pitchFamily="34" charset="0"/>
                          <a:cs typeface="Arial" panose="020B0604020202020204" pitchFamily="34" charset="0"/>
                        </a:rPr>
                        <a:t>216±216d</a:t>
                      </a:r>
                      <a:endParaRPr lang="es-ES" sz="800" dirty="0">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accent1"/>
                    </a:solidFill>
                  </a:tcPr>
                </a:tc>
                <a:tc>
                  <a:txBody>
                    <a:bodyPr/>
                    <a:lstStyle/>
                    <a:p>
                      <a:pPr>
                        <a:lnSpc>
                          <a:spcPct val="125000"/>
                        </a:lnSpc>
                        <a:spcAft>
                          <a:spcPts val="0"/>
                        </a:spcAft>
                      </a:pPr>
                      <a:r>
                        <a:rPr lang="es-ES" sz="800" dirty="0" err="1">
                          <a:effectLst/>
                          <a:latin typeface="Arial" panose="020B0604020202020204" pitchFamily="34" charset="0"/>
                          <a:cs typeface="Arial" panose="020B0604020202020204" pitchFamily="34" charset="0"/>
                        </a:rPr>
                        <a:t>Ambito</a:t>
                      </a:r>
                      <a:endParaRPr lang="es-ES" sz="800" dirty="0">
                        <a:effectLst/>
                        <a:latin typeface="Arial" panose="020B0604020202020204" pitchFamily="34" charset="0"/>
                        <a:cs typeface="Arial" panose="020B0604020202020204" pitchFamily="34" charset="0"/>
                      </a:endParaRPr>
                    </a:p>
                    <a:p>
                      <a:pPr>
                        <a:lnSpc>
                          <a:spcPct val="125000"/>
                        </a:lnSpc>
                        <a:spcAft>
                          <a:spcPts val="0"/>
                        </a:spcAft>
                      </a:pPr>
                      <a:r>
                        <a:rPr lang="es-ES" sz="800" dirty="0">
                          <a:effectLst/>
                          <a:latin typeface="Arial" panose="020B0604020202020204" pitchFamily="34" charset="0"/>
                          <a:ea typeface="Times New Roman" panose="02020603050405020304" pitchFamily="18" charset="0"/>
                          <a:cs typeface="Arial" panose="020B0604020202020204" pitchFamily="34" charset="0"/>
                        </a:rPr>
                        <a:t>Especialidad</a:t>
                      </a:r>
                    </a:p>
                    <a:p>
                      <a:pPr>
                        <a:lnSpc>
                          <a:spcPct val="125000"/>
                        </a:lnSpc>
                        <a:spcAft>
                          <a:spcPts val="0"/>
                        </a:spcAft>
                      </a:pPr>
                      <a:r>
                        <a:rPr lang="es-ES" sz="800" dirty="0" err="1">
                          <a:effectLst/>
                          <a:latin typeface="Arial" panose="020B0604020202020204" pitchFamily="34" charset="0"/>
                          <a:ea typeface="Times New Roman" panose="02020603050405020304" pitchFamily="18" charset="0"/>
                          <a:cs typeface="Arial" panose="020B0604020202020204" pitchFamily="34" charset="0"/>
                        </a:rPr>
                        <a:t>Hria</a:t>
                      </a:r>
                      <a:r>
                        <a:rPr lang="es-ES" sz="800" dirty="0">
                          <a:effectLst/>
                          <a:latin typeface="Arial" panose="020B0604020202020204" pitchFamily="34" charset="0"/>
                          <a:ea typeface="Times New Roman" panose="02020603050405020304" pitchFamily="18" charset="0"/>
                          <a:cs typeface="Arial" panose="020B0604020202020204" pitchFamily="34" charset="0"/>
                        </a:rPr>
                        <a:t> correcta</a:t>
                      </a:r>
                    </a:p>
                    <a:p>
                      <a:pPr>
                        <a:lnSpc>
                          <a:spcPct val="125000"/>
                        </a:lnSpc>
                        <a:spcAft>
                          <a:spcPts val="0"/>
                        </a:spcAft>
                      </a:pPr>
                      <a:r>
                        <a:rPr lang="es-ES" sz="800" dirty="0">
                          <a:effectLst/>
                          <a:latin typeface="Arial" panose="020B0604020202020204" pitchFamily="34" charset="0"/>
                          <a:ea typeface="Times New Roman" panose="02020603050405020304" pitchFamily="18" charset="0"/>
                          <a:cs typeface="Arial" panose="020B0604020202020204" pitchFamily="34" charset="0"/>
                        </a:rPr>
                        <a:t>Interpretación PPCC</a:t>
                      </a:r>
                    </a:p>
                  </a:txBody>
                  <a:tcPr marL="52979" marR="52979" marT="0" marB="0">
                    <a:solidFill>
                      <a:schemeClr val="accent1"/>
                    </a:solidFill>
                  </a:tcPr>
                </a:tc>
                <a:tc>
                  <a:txBody>
                    <a:bodyPr/>
                    <a:lstStyle/>
                    <a:p>
                      <a:pPr>
                        <a:lnSpc>
                          <a:spcPct val="125000"/>
                        </a:lnSpc>
                        <a:spcAft>
                          <a:spcPts val="0"/>
                        </a:spcAft>
                      </a:pPr>
                      <a:r>
                        <a:rPr lang="es-ES" sz="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Rural :150±216 vs urbano: 224±215;p=0,08</a:t>
                      </a:r>
                    </a:p>
                    <a:p>
                      <a:pPr>
                        <a:lnSpc>
                          <a:spcPct val="125000"/>
                        </a:lnSpc>
                        <a:spcAft>
                          <a:spcPts val="0"/>
                        </a:spcAft>
                      </a:pPr>
                      <a:r>
                        <a:rPr lang="es-ES" sz="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Otras: 128±173 vs AP: 232±220;p=0,004</a:t>
                      </a:r>
                    </a:p>
                    <a:p>
                      <a:pPr>
                        <a:lnSpc>
                          <a:spcPct val="125000"/>
                        </a:lnSpc>
                        <a:spcAft>
                          <a:spcPts val="0"/>
                        </a:spcAft>
                      </a:pPr>
                      <a:r>
                        <a:rPr lang="es-ES" sz="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Si: 169±189 vs No: 222±219;p=0,19</a:t>
                      </a:r>
                    </a:p>
                    <a:p>
                      <a:pPr>
                        <a:lnSpc>
                          <a:spcPct val="125000"/>
                        </a:lnSpc>
                        <a:spcAft>
                          <a:spcPts val="0"/>
                        </a:spcAft>
                      </a:pPr>
                      <a:r>
                        <a:rPr lang="es-ES" sz="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Si: 142±182 vs  No: 227±219;p=0,027</a:t>
                      </a:r>
                    </a:p>
                  </a:txBody>
                  <a:tcPr marL="52979" marR="52979" marT="0" marB="0">
                    <a:solidFill>
                      <a:schemeClr val="accent1"/>
                    </a:solidFill>
                  </a:tcPr>
                </a:tc>
                <a:extLst>
                  <a:ext uri="{0D108BD9-81ED-4DB2-BD59-A6C34878D82A}">
                    <a16:rowId xmlns:a16="http://schemas.microsoft.com/office/drawing/2014/main" val="1248990940"/>
                  </a:ext>
                </a:extLst>
              </a:tr>
              <a:tr h="163278">
                <a:tc>
                  <a:txBody>
                    <a:bodyPr/>
                    <a:lstStyle/>
                    <a:p>
                      <a:pPr>
                        <a:lnSpc>
                          <a:spcPct val="125000"/>
                        </a:lnSpc>
                        <a:spcAft>
                          <a:spcPts val="0"/>
                        </a:spcAft>
                      </a:pPr>
                      <a:endParaRPr lang="es-ES" sz="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accent1">
                        <a:lumMod val="60000"/>
                        <a:lumOff val="40000"/>
                      </a:schemeClr>
                    </a:solidFill>
                  </a:tcPr>
                </a:tc>
                <a:tc>
                  <a:txBody>
                    <a:bodyPr/>
                    <a:lstStyle/>
                    <a:p>
                      <a:pPr>
                        <a:lnSpc>
                          <a:spcPct val="125000"/>
                        </a:lnSpc>
                        <a:spcAft>
                          <a:spcPts val="0"/>
                        </a:spcAft>
                      </a:pPr>
                      <a:endParaRPr lang="es-ES" sz="800" dirty="0">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accent1">
                        <a:lumMod val="60000"/>
                        <a:lumOff val="40000"/>
                      </a:schemeClr>
                    </a:solidFill>
                  </a:tcPr>
                </a:tc>
                <a:tc>
                  <a:txBody>
                    <a:bodyPr/>
                    <a:lstStyle/>
                    <a:p>
                      <a:pPr>
                        <a:lnSpc>
                          <a:spcPct val="125000"/>
                        </a:lnSpc>
                        <a:spcAft>
                          <a:spcPts val="0"/>
                        </a:spcAft>
                      </a:pPr>
                      <a:endParaRPr lang="es-ES" sz="800" dirty="0">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accent1">
                        <a:lumMod val="60000"/>
                        <a:lumOff val="40000"/>
                      </a:schemeClr>
                    </a:solidFill>
                  </a:tcPr>
                </a:tc>
                <a:tc>
                  <a:txBody>
                    <a:bodyPr/>
                    <a:lstStyle/>
                    <a:p>
                      <a:pPr>
                        <a:lnSpc>
                          <a:spcPct val="125000"/>
                        </a:lnSpc>
                        <a:spcAft>
                          <a:spcPts val="0"/>
                        </a:spcAft>
                      </a:pPr>
                      <a:endParaRPr lang="es-ES" sz="800" dirty="0">
                        <a:effectLst/>
                        <a:latin typeface="Arial" panose="020B0604020202020204" pitchFamily="34" charset="0"/>
                        <a:ea typeface="Times New Roman" panose="02020603050405020304" pitchFamily="18" charset="0"/>
                        <a:cs typeface="Arial" panose="020B0604020202020204" pitchFamily="34" charset="0"/>
                      </a:endParaRPr>
                    </a:p>
                  </a:txBody>
                  <a:tcPr marL="52979" marR="52979" marT="0" marB="0">
                    <a:solidFill>
                      <a:schemeClr val="accent1">
                        <a:lumMod val="60000"/>
                        <a:lumOff val="40000"/>
                      </a:schemeClr>
                    </a:solidFill>
                  </a:tcPr>
                </a:tc>
                <a:extLst>
                  <a:ext uri="{0D108BD9-81ED-4DB2-BD59-A6C34878D82A}">
                    <a16:rowId xmlns:a16="http://schemas.microsoft.com/office/drawing/2014/main" val="2499350509"/>
                  </a:ext>
                </a:extLst>
              </a:tr>
            </a:tbl>
          </a:graphicData>
        </a:graphic>
      </p:graphicFrame>
    </p:spTree>
    <p:extLst>
      <p:ext uri="{BB962C8B-B14F-4D97-AF65-F5344CB8AC3E}">
        <p14:creationId xmlns:p14="http://schemas.microsoft.com/office/powerpoint/2010/main" val="3868913838"/>
      </p:ext>
    </p:extLst>
  </p:cSld>
  <p:clrMapOvr>
    <a:masterClrMapping/>
  </p:clrMapOvr>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796</TotalTime>
  <Words>479</Words>
  <Application>Microsoft Office PowerPoint</Application>
  <PresentationFormat>Personalizado</PresentationFormat>
  <Paragraphs>117</Paragraphs>
  <Slides>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Calibri</vt:lpstr>
      <vt:lpstr>Calibri Light</vt:lpstr>
      <vt:lpstr>Tema de Office</vt:lpstr>
      <vt:lpstr>Presentación de PowerPoint</vt:lpstr>
      <vt:lpstr>Resultados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kaoutar faiz</dc:creator>
  <cp:lastModifiedBy>jacinto hernandez borge</cp:lastModifiedBy>
  <cp:revision>61</cp:revision>
  <dcterms:created xsi:type="dcterms:W3CDTF">2019-02-24T18:47:38Z</dcterms:created>
  <dcterms:modified xsi:type="dcterms:W3CDTF">2019-03-05T19:43:11Z</dcterms:modified>
</cp:coreProperties>
</file>