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79" autoAdjust="0"/>
  </p:normalViewPr>
  <p:slideViewPr>
    <p:cSldViewPr>
      <p:cViewPr varScale="1">
        <p:scale>
          <a:sx n="58" d="100"/>
          <a:sy n="58" d="100"/>
        </p:scale>
        <p:origin x="119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INDICACIÓN ANTI-</a:t>
            </a:r>
            <a:r>
              <a:rPr lang="en-US" sz="1800" b="0" dirty="0" err="1">
                <a:solidFill>
                  <a:srgbClr val="0000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Xa</a:t>
            </a:r>
            <a:endParaRPr lang="en-US" sz="1800" b="0" dirty="0">
              <a:solidFill>
                <a:srgbClr val="0000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c:rich>
      </c:tx>
      <c:layout>
        <c:manualLayout>
          <c:xMode val="edge"/>
          <c:yMode val="edge"/>
          <c:x val="0.26261771862659999"/>
          <c:y val="1.95540875412411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4.9237334555125301E-2"/>
          <c:y val="0.134866226778148"/>
          <c:w val="0.95076266544487498"/>
          <c:h val="0.68942310475584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809A-47F4-BB35-1A08D33575C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809A-47F4-BB35-1A08D33575C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809A-47F4-BB35-1A08D33575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809A-47F4-BB35-1A08D33575C2}"/>
              </c:ext>
            </c:extLst>
          </c:dPt>
          <c:dLbls>
            <c:dLbl>
              <c:idx val="0"/>
              <c:layout>
                <c:manualLayout>
                  <c:x val="2.89129987378451E-3"/>
                  <c:y val="2.20314978647873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3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9A-47F4-BB35-1A08D33575C2}"/>
                </c:ext>
              </c:extLst>
            </c:dLbl>
            <c:dLbl>
              <c:idx val="1"/>
              <c:layout>
                <c:manualLayout>
                  <c:x val="2.8912998737844601E-3"/>
                  <c:y val="1.81043146446826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9A-47F4-BB35-1A08D33575C2}"/>
                </c:ext>
              </c:extLst>
            </c:dLbl>
            <c:dLbl>
              <c:idx val="2"/>
              <c:layout>
                <c:manualLayout>
                  <c:x val="5.7825997475689297E-3"/>
                  <c:y val="1.81043146446826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9A-47F4-BB35-1A08D33575C2}"/>
                </c:ext>
              </c:extLst>
            </c:dLbl>
            <c:dLbl>
              <c:idx val="3"/>
              <c:layout>
                <c:manualLayout>
                  <c:x val="0"/>
                  <c:y val="2.20314978647873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9A-47F4-BB35-1A08D33575C2}"/>
                </c:ext>
              </c:extLst>
            </c:dLbl>
            <c:dLbl>
              <c:idx val="5"/>
              <c:layout>
                <c:manualLayout>
                  <c:x val="-1.1696419164297299E-2"/>
                  <c:y val="3.54498805887339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0F-4BE4-A289-19214B512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6"/>
                <c:pt idx="0">
                  <c:v>Recurrencia</c:v>
                </c:pt>
                <c:pt idx="1">
                  <c:v>Sangrado</c:v>
                </c:pt>
                <c:pt idx="2">
                  <c:v>IR Grave</c:v>
                </c:pt>
                <c:pt idx="3">
                  <c:v>Obesidad</c:v>
                </c:pt>
                <c:pt idx="4">
                  <c:v>Embarazo</c:v>
                </c:pt>
                <c:pt idx="5">
                  <c:v>Otros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>
                  <c:v>0.20799999999999999</c:v>
                </c:pt>
                <c:pt idx="1">
                  <c:v>0.20300000000000001</c:v>
                </c:pt>
                <c:pt idx="2">
                  <c:v>0.45300000000000001</c:v>
                </c:pt>
                <c:pt idx="3">
                  <c:v>9.9000000000000005E-2</c:v>
                </c:pt>
                <c:pt idx="4" formatCode="0%">
                  <c:v>0.01</c:v>
                </c:pt>
                <c:pt idx="5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9A-47F4-BB35-1A08D3357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-2139757592"/>
        <c:axId val="-2139751416"/>
      </c:barChart>
      <c:catAx>
        <c:axId val="-213975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2139751416"/>
        <c:crosses val="autoZero"/>
        <c:auto val="1"/>
        <c:lblAlgn val="ctr"/>
        <c:lblOffset val="100"/>
        <c:noMultiLvlLbl val="0"/>
      </c:catAx>
      <c:valAx>
        <c:axId val="-2139751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-2139757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s-ES" sz="1600" b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Evento</a:t>
            </a:r>
            <a:r>
              <a:rPr lang="es-ES" sz="1600" b="0" baseline="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Primario</a:t>
            </a:r>
            <a:endParaRPr lang="es-ES" sz="1600" b="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c:rich>
      </c:tx>
      <c:layout>
        <c:manualLayout>
          <c:xMode val="edge"/>
          <c:yMode val="edge"/>
          <c:x val="0.268384441140193"/>
          <c:y val="3.9203166215586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6870645691611"/>
          <c:y val="0.23227320628692999"/>
          <c:w val="0.53358513872204005"/>
          <c:h val="0.53465230365506999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DEB5-4319-BD26-6A9C6D65548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DEB5-4319-BD26-6A9C6D65548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DEB5-4319-BD26-6A9C6D65548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DEB5-4319-BD26-6A9C6D655486}"/>
              </c:ext>
            </c:extLst>
          </c:dPt>
          <c:dLbls>
            <c:dLbl>
              <c:idx val="0"/>
              <c:layout>
                <c:manualLayout>
                  <c:x val="-3.4404279739602799E-2"/>
                  <c:y val="1.96735468812163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B5-4319-BD26-6A9C6D655486}"/>
                </c:ext>
              </c:extLst>
            </c:dLbl>
            <c:dLbl>
              <c:idx val="1"/>
              <c:layout>
                <c:manualLayout>
                  <c:x val="0.101178642000211"/>
                  <c:y val="-0.128118379930755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B5-4319-BD26-6A9C6D655486}"/>
                </c:ext>
              </c:extLst>
            </c:dLbl>
            <c:dLbl>
              <c:idx val="2"/>
              <c:layout>
                <c:manualLayout>
                  <c:x val="-2.3890571756503198E-3"/>
                  <c:y val="-2.2790643983037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B5-4319-BD26-6A9C6D655486}"/>
                </c:ext>
              </c:extLst>
            </c:dLbl>
            <c:dLbl>
              <c:idx val="3"/>
              <c:layout>
                <c:manualLayout>
                  <c:x val="2.72542443071573E-2"/>
                  <c:y val="1.22228445975680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B5-4319-BD26-6A9C6D6554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ETV incidental</c:v>
                </c:pt>
                <c:pt idx="1">
                  <c:v>TVP MMII</c:v>
                </c:pt>
                <c:pt idx="2">
                  <c:v>TVP MMSS</c:v>
                </c:pt>
                <c:pt idx="3">
                  <c:v>TEP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11.4</c:v>
                </c:pt>
                <c:pt idx="1">
                  <c:v>81.3</c:v>
                </c:pt>
                <c:pt idx="2">
                  <c:v>5.2</c:v>
                </c:pt>
                <c:pt idx="3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B5-4319-BD26-6A9C6D65548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6293141456701"/>
          <c:y val="0.79715000532996805"/>
          <c:w val="0.84502723032517502"/>
          <c:h val="0.19577304380021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04405D-4B99-497C-A286-A03CF1348EF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5AB2B-9EAD-4F4D-9962-08A9DFBCEF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69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200" dirty="0"/>
              <a:t>En el periodo de 2007-2017 analizamos 192 pacientes, con una edad media de 62 +/- 18 años y un 48% de hombres.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200" dirty="0"/>
              <a:t>La manifestación más frecuente de ETV fue TVP (82%), y hubo 12 eventos incidentales (6,3%).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200" dirty="0"/>
              <a:t>En total hubo 33 (17.2%) ETV recurrente y 34 (17.7%) sangrados clínicamente relevantes.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200" dirty="0"/>
              <a:t>Tras la realización del primer determinación anti-</a:t>
            </a:r>
            <a:r>
              <a:rPr lang="es-ES" sz="1200" dirty="0" err="1"/>
              <a:t>Xa</a:t>
            </a:r>
            <a:r>
              <a:rPr lang="es-ES" sz="1200" dirty="0"/>
              <a:t>, realizada una media de 6 días después de la ETV [rango inter-</a:t>
            </a:r>
            <a:r>
              <a:rPr lang="es-ES" sz="1200" dirty="0" err="1"/>
              <a:t>cuartílico</a:t>
            </a:r>
            <a:r>
              <a:rPr lang="es-ES" sz="1200" dirty="0"/>
              <a:t>: 1-39]), 9 pacientes presentaron complicaciones (4 ETV recurrente y 5 sangrados).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200" dirty="0"/>
              <a:t>Un valor anti-</a:t>
            </a:r>
            <a:r>
              <a:rPr lang="es-ES" sz="1200" dirty="0" err="1"/>
              <a:t>Xa</a:t>
            </a:r>
            <a:r>
              <a:rPr lang="es-ES" sz="1200" dirty="0"/>
              <a:t> por debajo del de referencia (versus dentro rango o superior) se correlacionó con ETV recurrente (riesgo relativo 3.0), mientras que un valor anti-</a:t>
            </a:r>
            <a:r>
              <a:rPr lang="es-ES" sz="1200" dirty="0" err="1"/>
              <a:t>Xa</a:t>
            </a:r>
            <a:r>
              <a:rPr lang="es-ES" sz="1200" dirty="0"/>
              <a:t> por encima de rango de referencia (versus dentro rango o inferior) se correlacionó con sangrado clínicamente relevante (riesgo relativo 2.46). Se observó la misma tendencia con determinaciones posteriores.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5AB2B-9EAD-4F4D-9962-08A9DFBCEFE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60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06EE662-0F2A-4CAD-BC20-62F1B72803F4}"/>
              </a:ext>
            </a:extLst>
          </p:cNvPr>
          <p:cNvSpPr txBox="1">
            <a:spLocks/>
          </p:cNvSpPr>
          <p:nvPr/>
        </p:nvSpPr>
        <p:spPr>
          <a:xfrm>
            <a:off x="301666" y="950863"/>
            <a:ext cx="11377264" cy="147002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3025">
            <a:solidFill>
              <a:srgbClr val="FFC000"/>
            </a:solidFill>
          </a:ln>
          <a:effectLst>
            <a:outerShdw blurRad="101600" dist="76200" dir="5400000" algn="ctr" rotWithShape="0">
              <a:schemeClr val="bg1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 EN PACIENTES CON ENFERMEDAD TROMBOEMBÓLICA VENOSA (ETV) EN TRATAMIENTO CON HEPARINA DE BAJO PESO MOLECULAR LOS NIVELES DE ANTI-XA SE CORRELACIONAN CON ETV RECURRENTE Y SANGRADO CLÍNICAMENTE RELEVANTE.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97B3BC8-0567-48B1-8CCD-5445DA052604}"/>
              </a:ext>
            </a:extLst>
          </p:cNvPr>
          <p:cNvSpPr/>
          <p:nvPr/>
        </p:nvSpPr>
        <p:spPr>
          <a:xfrm>
            <a:off x="1199456" y="2455958"/>
            <a:ext cx="1029714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350"/>
              </a:lnSpc>
              <a:spcAft>
                <a:spcPts val="150"/>
              </a:spcAft>
            </a:pP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S. Marín Romero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S. Barco,</a:t>
            </a:r>
            <a:r>
              <a:rPr lang="en-GB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M.I. Asensio Cruz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T. Elías Hernandez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 Ferrer Galván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R. Ortega Rivera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E. Montero Romero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R. Tallón Aguilar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C. Blanco Rubio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V. Sánchez López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J.M. Sánchez Diaz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E. Arellano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M.D. </a:t>
            </a:r>
            <a:r>
              <a:rPr lang="es-ES_tradnl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Ucero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Leon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 Arellano Ceballos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M.R. Ruiz Serrano De La Espada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C. </a:t>
            </a:r>
            <a:r>
              <a:rPr lang="es-ES_tradnl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Fernandez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1200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Garcia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R. Otero Candelera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L. Jara Palomares </a:t>
            </a:r>
            <a:r>
              <a:rPr lang="es-ES_tradnl" sz="1200" baseline="300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1200" dirty="0">
              <a:solidFill>
                <a:schemeClr val="tx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E9C36F-7EA2-4169-BE13-D428E4131464}"/>
              </a:ext>
            </a:extLst>
          </p:cNvPr>
          <p:cNvSpPr/>
          <p:nvPr/>
        </p:nvSpPr>
        <p:spPr>
          <a:xfrm>
            <a:off x="551384" y="3121970"/>
            <a:ext cx="11127546" cy="106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Neumología. Unidad Médico Quirúrgica de Enfermedades Respiratorias (UMQER). Hospital Universitario Virgen del Rocío. Sevilla. CIBERES, </a:t>
            </a:r>
            <a:r>
              <a:rPr lang="de-DE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Instituto de Salud Carlos III, Madrid. </a:t>
            </a:r>
            <a:r>
              <a:rPr lang="es-ES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Center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Thrombosis and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Hemostasis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(CTH), University Medical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Center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Johannes Gutenberg University, Mainz, Germany</a:t>
            </a:r>
            <a:r>
              <a:rPr lang="es-ES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3. </a:t>
            </a:r>
            <a:r>
              <a:rPr lang="en-GB" sz="1200" dirty="0" err="1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Neumología</a:t>
            </a:r>
            <a:r>
              <a:rPr lang="en-GB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Hospital Virgen Macarena, Sevilla</a:t>
            </a:r>
            <a:r>
              <a:rPr lang="es-ES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4. 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UGC Servicio de Urgencias. Hospital Universitario Virgen del Rocío. Sevilla. 5. 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Instituto de Biomedicina de Sevilla (IBiS), Hospital Universitario Virgen del Rocío /CSIC/ Universidad de Sevilla. 6. Farmacéutico. UMQER. Hospital Universitario Virgen del Rocío, Sevilla.</a:t>
            </a:r>
            <a:r>
              <a:rPr lang="es-ES" sz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7.     </a:t>
            </a:r>
            <a:r>
              <a:rPr lang="es-ES_tradnl" sz="12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Enfermería. UMQER. Hospital Universitario Virgen del Rocío. Sevilla.</a:t>
            </a:r>
            <a:endParaRPr lang="es-ES" sz="1200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111B8DB5-8FCB-412F-AA86-8390B43091FF}"/>
              </a:ext>
            </a:extLst>
          </p:cNvPr>
          <p:cNvSpPr/>
          <p:nvPr/>
        </p:nvSpPr>
        <p:spPr>
          <a:xfrm>
            <a:off x="121409" y="4188096"/>
            <a:ext cx="5868887" cy="33503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5B2F2E5-62DF-4211-B112-6E2427F1B500}"/>
              </a:ext>
            </a:extLst>
          </p:cNvPr>
          <p:cNvSpPr/>
          <p:nvPr/>
        </p:nvSpPr>
        <p:spPr>
          <a:xfrm>
            <a:off x="6240019" y="4188096"/>
            <a:ext cx="5868886" cy="35239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E2709CF-BCE3-417A-9D49-29C2771E712F}"/>
              </a:ext>
            </a:extLst>
          </p:cNvPr>
          <p:cNvSpPr/>
          <p:nvPr/>
        </p:nvSpPr>
        <p:spPr>
          <a:xfrm>
            <a:off x="121409" y="4573478"/>
            <a:ext cx="5832648" cy="2239898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la enfermedad tromboembólica venosa (ETV) la heparina de bajo peso molecular (HBPM) a dosis profilácticas o terapéuticas no requiere monitorización. Sin embargo, aunque no se disponga de un alto grado de evidencia, se sugiere realizar niveles de anti-</a:t>
            </a:r>
            <a:r>
              <a:rPr lang="es-ES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Xa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grupos seleccionados de pacientes para poder ajustar la dosis de HBPM y mantener adecuado nivel de anticoagulación. El objetivo de nuestro estudio fue </a:t>
            </a:r>
          </a:p>
          <a:p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Investigar si la determinación de niveles anti-</a:t>
            </a:r>
            <a:r>
              <a:rPr lang="es-ES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Xa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determinados grupos de pacientes con ETV se correlaciona con el riesgo de presentar ETV recurrente o sangrado.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5FA36B1-900E-4375-8594-8002025884A3}"/>
              </a:ext>
            </a:extLst>
          </p:cNvPr>
          <p:cNvSpPr/>
          <p:nvPr/>
        </p:nvSpPr>
        <p:spPr>
          <a:xfrm>
            <a:off x="6269296" y="4581929"/>
            <a:ext cx="5832648" cy="2239898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 en el que analizamos datos de pacientes adultos con ETV que recibieron HBPM con control anti-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para describir sus características, seguimiento clínico y la asociación entre actividad anti-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y ETV recurrente o sangrado. El esquema utilizado para modificar la dosis de HBPM se basó en el protocolo establecido en el centro, atendiendo a la indicación de la determinación y el tipo de HBPM utilizado.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Los objetivos primarios fueron: 1. ETV sintomáticos fatales o no fatales diagnosticados de forma objetiva. 2. Hemorragia clínicamente relevante (criterios ISTH).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261D9A9-9420-4A58-921F-CDDB97C6E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6" t="18909" r="48026" b="55196"/>
          <a:stretch/>
        </p:blipFill>
        <p:spPr>
          <a:xfrm>
            <a:off x="0" y="44624"/>
            <a:ext cx="1963987" cy="76278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7092A10-EF84-40E2-8E1C-3445D5C0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216" y="0"/>
            <a:ext cx="4294717" cy="764704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DC7E00AC-EB90-4E22-984F-79C28D58FE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788" b="29858"/>
          <a:stretch/>
        </p:blipFill>
        <p:spPr>
          <a:xfrm>
            <a:off x="3863752" y="20548"/>
            <a:ext cx="1512168" cy="762788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7A07D25F-853F-4759-AB93-9609B503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052" y="32280"/>
            <a:ext cx="1096708" cy="72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ABCC342D-DA14-4589-A538-2C6AF07BE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869" y="44624"/>
            <a:ext cx="930771" cy="724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96AF7B6B-3A4F-49EA-BDBF-34C3EA157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0"/>
            <a:ext cx="1568768" cy="724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CFDD142A-928E-410C-A735-429A55957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912" y="18323"/>
            <a:ext cx="1263598" cy="724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46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37E726B-0E1C-4828-BA2A-ED88C7D2986F}"/>
              </a:ext>
            </a:extLst>
          </p:cNvPr>
          <p:cNvSpPr/>
          <p:nvPr/>
        </p:nvSpPr>
        <p:spPr>
          <a:xfrm>
            <a:off x="130553" y="44624"/>
            <a:ext cx="6266076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4741257-72BB-4C84-8C8E-0EB0286A96F5}"/>
              </a:ext>
            </a:extLst>
          </p:cNvPr>
          <p:cNvSpPr/>
          <p:nvPr/>
        </p:nvSpPr>
        <p:spPr>
          <a:xfrm>
            <a:off x="107775" y="5445224"/>
            <a:ext cx="6479904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C4A26F2-E96C-4824-819F-745D93626759}"/>
              </a:ext>
            </a:extLst>
          </p:cNvPr>
          <p:cNvSpPr/>
          <p:nvPr/>
        </p:nvSpPr>
        <p:spPr>
          <a:xfrm>
            <a:off x="107775" y="5949280"/>
            <a:ext cx="11964889" cy="864096"/>
          </a:xfrm>
          <a:prstGeom prst="rect">
            <a:avLst/>
          </a:prstGeom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En subgrupos seleccionados de pacientes con ETV, los niveles de anti-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pueden representar un marcador de riesgo de desarrollar ETV recurrente o hemorragia. 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Necesitamos estudios de ajuste de HBPM en base al anti-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para determinar si podemos reducir estas complicaciones.</a:t>
            </a:r>
            <a:endParaRPr lang="es-E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99063093-2576-42AB-9B56-5C40AA71A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5799140"/>
              </p:ext>
            </p:extLst>
          </p:nvPr>
        </p:nvGraphicFramePr>
        <p:xfrm>
          <a:off x="6600056" y="116632"/>
          <a:ext cx="5447736" cy="3214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A6B5FEFF-3324-47A4-B7CF-F2348B83E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353349"/>
              </p:ext>
            </p:extLst>
          </p:nvPr>
        </p:nvGraphicFramePr>
        <p:xfrm>
          <a:off x="195970" y="535117"/>
          <a:ext cx="3093523" cy="3657600"/>
        </p:xfrm>
        <a:graphic>
          <a:graphicData uri="http://schemas.openxmlformats.org/drawingml/2006/table">
            <a:tbl>
              <a:tblPr firstCol="1" bandRow="1">
                <a:tableStyleId>{68D230F3-CF80-4859-8CE7-A43EE81993B5}</a:tableStyleId>
              </a:tblPr>
              <a:tblGrid>
                <a:gridCol w="2083606">
                  <a:extLst>
                    <a:ext uri="{9D8B030D-6E8A-4147-A177-3AD203B41FA5}">
                      <a16:colId xmlns:a16="http://schemas.microsoft.com/office/drawing/2014/main" val="1763543596"/>
                    </a:ext>
                  </a:extLst>
                </a:gridCol>
                <a:gridCol w="1009917">
                  <a:extLst>
                    <a:ext uri="{9D8B030D-6E8A-4147-A177-3AD203B41FA5}">
                      <a16:colId xmlns:a16="http://schemas.microsoft.com/office/drawing/2014/main" val="1075928466"/>
                    </a:ext>
                  </a:extLst>
                </a:gridCol>
              </a:tblGrid>
              <a:tr h="248612">
                <a:tc>
                  <a:txBody>
                    <a:bodyPr/>
                    <a:lstStyle/>
                    <a:p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192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0964116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Edad, </a:t>
                      </a:r>
                      <a:r>
                        <a:rPr lang="es-ES" sz="1400" b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</a:t>
                      </a: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+/- DS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61.8</a:t>
                      </a:r>
                      <a:r>
                        <a:rPr lang="es-ES" sz="1400" b="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±</a:t>
                      </a: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 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4778527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Hombres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48%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7726010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Tabaquismo activo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38.8%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1931157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HTA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39.5%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7875448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Diabetes Mellitus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10.4%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6836358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Dislipemia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213036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Estatinas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7452252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Toma previa AAS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5.7%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0263606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E. Renal Crónica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39.1%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5319852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E. Respiratoria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11.6%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5826669"/>
                  </a:ext>
                </a:extLst>
              </a:tr>
              <a:tr h="286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Cardiopatía (%)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4.7%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523389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DDE443E1-ABE6-485D-90C5-F23513D594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394500"/>
              </p:ext>
            </p:extLst>
          </p:nvPr>
        </p:nvGraphicFramePr>
        <p:xfrm>
          <a:off x="3461960" y="484122"/>
          <a:ext cx="2934669" cy="4297680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129984">
                  <a:extLst>
                    <a:ext uri="{9D8B030D-6E8A-4147-A177-3AD203B41FA5}">
                      <a16:colId xmlns:a16="http://schemas.microsoft.com/office/drawing/2014/main" val="1763543596"/>
                    </a:ext>
                  </a:extLst>
                </a:gridCol>
                <a:gridCol w="804685">
                  <a:extLst>
                    <a:ext uri="{9D8B030D-6E8A-4147-A177-3AD203B41FA5}">
                      <a16:colId xmlns:a16="http://schemas.microsoft.com/office/drawing/2014/main" val="1075928466"/>
                    </a:ext>
                  </a:extLst>
                </a:gridCol>
              </a:tblGrid>
              <a:tr h="284173">
                <a:tc>
                  <a:txBody>
                    <a:bodyPr/>
                    <a:lstStyle/>
                    <a:p>
                      <a:r>
                        <a:rPr lang="es-ES" sz="1600" b="0" u="none" dirty="0">
                          <a:solidFill>
                            <a:srgbClr val="FFFFF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Factores Riesgo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u="none" dirty="0">
                          <a:solidFill>
                            <a:srgbClr val="FFFFF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964116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Cáncer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45.8%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 provocado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20.4%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27896771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Inmovilización 3 días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18.4%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66668625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Varices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12.1%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2168507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ETV previo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8.8%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57435803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Cirugía previa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8.2%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95467530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Hipercoagulabilidad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6.6%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633740604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 hormonal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4.4%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98249551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Traumatismo previo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4.4%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58017433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Embarazo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2.2%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95834736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r>
                        <a:rPr lang="es-ES" sz="1400" b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Hª</a:t>
                      </a: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Familiar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1.7%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54778527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Férula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1.1%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87875448"/>
                  </a:ext>
                </a:extLst>
              </a:tr>
              <a:tr h="243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Viaje prolongado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826669"/>
                  </a:ext>
                </a:extLst>
              </a:tr>
            </a:tbl>
          </a:graphicData>
        </a:graphic>
      </p:graphicFrame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B4B6CD25-CE2D-432A-B9F2-780CF68534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72080"/>
              </p:ext>
            </p:extLst>
          </p:nvPr>
        </p:nvGraphicFramePr>
        <p:xfrm>
          <a:off x="6511499" y="3099760"/>
          <a:ext cx="2801105" cy="2795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4EE8D6E8-A27E-49F8-AEA1-3C8FB5FA2341}"/>
              </a:ext>
            </a:extLst>
          </p:cNvPr>
          <p:cNvSpPr/>
          <p:nvPr/>
        </p:nvSpPr>
        <p:spPr>
          <a:xfrm>
            <a:off x="75093" y="4849996"/>
            <a:ext cx="6524963" cy="52322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2075" indent="-92075">
              <a:buFont typeface="Arial"/>
              <a:buChar char="•"/>
            </a:pPr>
            <a:r>
              <a:rPr lang="es-ES" sz="1400" dirty="0">
                <a:solidFill>
                  <a:schemeClr val="tx2"/>
                </a:solidFill>
                <a:highlight>
                  <a:srgbClr val="FFFF00"/>
                </a:highlight>
              </a:rPr>
              <a:t>Anti-</a:t>
            </a:r>
            <a:r>
              <a:rPr lang="es-ES" sz="1400" dirty="0" err="1">
                <a:solidFill>
                  <a:schemeClr val="tx2"/>
                </a:solidFill>
                <a:highlight>
                  <a:srgbClr val="FFFF00"/>
                </a:highlight>
              </a:rPr>
              <a:t>Xa</a:t>
            </a:r>
            <a:r>
              <a:rPr lang="es-ES" sz="1400" dirty="0">
                <a:solidFill>
                  <a:schemeClr val="tx2"/>
                </a:solidFill>
                <a:highlight>
                  <a:srgbClr val="FFFF00"/>
                </a:highlight>
              </a:rPr>
              <a:t> por debajo del de referencia                   ETV recurrente (RR 3.0)</a:t>
            </a:r>
          </a:p>
          <a:p>
            <a:pPr marL="92075" indent="-92075">
              <a:buFont typeface="Arial"/>
              <a:buChar char="•"/>
            </a:pPr>
            <a:r>
              <a:rPr lang="es-ES" sz="1400" dirty="0">
                <a:solidFill>
                  <a:schemeClr val="tx2"/>
                </a:solidFill>
                <a:highlight>
                  <a:srgbClr val="FFFF00"/>
                </a:highlight>
              </a:rPr>
              <a:t>Anti-</a:t>
            </a:r>
            <a:r>
              <a:rPr lang="es-ES" sz="1400" dirty="0" err="1">
                <a:solidFill>
                  <a:schemeClr val="tx2"/>
                </a:solidFill>
                <a:highlight>
                  <a:srgbClr val="FFFF00"/>
                </a:highlight>
              </a:rPr>
              <a:t>Xa</a:t>
            </a:r>
            <a:r>
              <a:rPr lang="es-ES" sz="1400" dirty="0">
                <a:solidFill>
                  <a:schemeClr val="tx2"/>
                </a:solidFill>
                <a:highlight>
                  <a:srgbClr val="FFFF00"/>
                </a:highlight>
              </a:rPr>
              <a:t> por encima de referencia                     sangrado clínicamente relevante (RR 2.46)</a:t>
            </a: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30454830-17C9-41E8-8C4D-14E64C302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47309"/>
              </p:ext>
            </p:extLst>
          </p:nvPr>
        </p:nvGraphicFramePr>
        <p:xfrm>
          <a:off x="9292046" y="3526748"/>
          <a:ext cx="2811277" cy="206249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38941">
                  <a:extLst>
                    <a:ext uri="{9D8B030D-6E8A-4147-A177-3AD203B41FA5}">
                      <a16:colId xmlns:a16="http://schemas.microsoft.com/office/drawing/2014/main" val="3545571608"/>
                    </a:ext>
                  </a:extLst>
                </a:gridCol>
                <a:gridCol w="872336">
                  <a:extLst>
                    <a:ext uri="{9D8B030D-6E8A-4147-A177-3AD203B41FA5}">
                      <a16:colId xmlns:a16="http://schemas.microsoft.com/office/drawing/2014/main" val="3451003745"/>
                    </a:ext>
                  </a:extLst>
                </a:gridCol>
              </a:tblGrid>
              <a:tr h="262237">
                <a:tc>
                  <a:txBody>
                    <a:bodyPr/>
                    <a:lstStyle/>
                    <a:p>
                      <a:pPr algn="l"/>
                      <a:r>
                        <a:rPr lang="es-ES" sz="1600" b="0" u="sng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Complicaciones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u="sng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406248418"/>
                  </a:ext>
                </a:extLst>
              </a:tr>
              <a:tr h="260261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Recurrencias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6.5%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220112157"/>
                  </a:ext>
                </a:extLst>
              </a:tr>
              <a:tr h="260261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-- TVP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5.5%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261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-- TEP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791">
                <a:tc gridSpan="2">
                  <a:txBody>
                    <a:bodyPr/>
                    <a:lstStyle/>
                    <a:p>
                      <a:r>
                        <a:rPr lang="es-ES" sz="12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Sangrado clínicamente relevante</a:t>
                      </a: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pPr algn="ctr"/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261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Sangrado mayor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4.2%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258610935"/>
                  </a:ext>
                </a:extLst>
              </a:tr>
              <a:tr h="485421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Sangrado no mayor clínicamente relevante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10.9%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00906601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2927648" y="4997825"/>
            <a:ext cx="611234" cy="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2748462" y="5229200"/>
            <a:ext cx="611234" cy="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7479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787</Words>
  <Application>Microsoft Office PowerPoint</Application>
  <PresentationFormat>Panorámica</PresentationFormat>
  <Paragraphs>97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Tahoma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PACIENTES CON ENFERMEDAD TROMBOEMBÓLICA VENOSA (ETV) EN TRATAMIENTO CON HEPARINA DE BAJO PESO MOLECULAR LOS NIVELES DE ANTI-XA SE CORRELACIONAN CON ETV RECURRENTE Y SANGRADO CLÍNICAMENTE RELEVANTE.</dc:title>
  <dc:creator>HP</dc:creator>
  <cp:lastModifiedBy>Samira MR</cp:lastModifiedBy>
  <cp:revision>81</cp:revision>
  <dcterms:created xsi:type="dcterms:W3CDTF">2019-02-13T17:14:29Z</dcterms:created>
  <dcterms:modified xsi:type="dcterms:W3CDTF">2019-03-07T21:37:12Z</dcterms:modified>
</cp:coreProperties>
</file>