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93" autoAdjust="0"/>
  </p:normalViewPr>
  <p:slideViewPr>
    <p:cSldViewPr>
      <p:cViewPr varScale="1">
        <p:scale>
          <a:sx n="68" d="100"/>
          <a:sy n="68" d="100"/>
        </p:scale>
        <p:origin x="792"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92792370931201"/>
          <c:y val="0.219781045132171"/>
          <c:w val="0.54184068844334699"/>
          <c:h val="0.61399864937406001"/>
        </c:manualLayout>
      </c:layout>
      <c:pieChart>
        <c:varyColors val="1"/>
        <c:ser>
          <c:idx val="0"/>
          <c:order val="0"/>
          <c:tx>
            <c:strRef>
              <c:f>Hoja1!$B$1</c:f>
              <c:strCache>
                <c:ptCount val="1"/>
                <c:pt idx="0">
                  <c:v> EVENTO TROMBOEMBÓLICO</c:v>
                </c:pt>
              </c:strCache>
            </c:strRef>
          </c:tx>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FCAA-4663-B0E5-47E63C7AB666}"/>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CAA-4663-B0E5-47E63C7AB666}"/>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2-FCAA-4663-B0E5-47E63C7AB66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3"/>
                <c:pt idx="0">
                  <c:v>TVP</c:v>
                </c:pt>
                <c:pt idx="1">
                  <c:v>TEP</c:v>
                </c:pt>
                <c:pt idx="2">
                  <c:v>TVP+TEP</c:v>
                </c:pt>
              </c:strCache>
            </c:strRef>
          </c:cat>
          <c:val>
            <c:numRef>
              <c:f>Hoja1!$B$2:$B$4</c:f>
              <c:numCache>
                <c:formatCode>0%</c:formatCode>
                <c:ptCount val="3"/>
                <c:pt idx="0">
                  <c:v>0.59</c:v>
                </c:pt>
                <c:pt idx="1">
                  <c:v>0.28000000000000003</c:v>
                </c:pt>
                <c:pt idx="2">
                  <c:v>0.13</c:v>
                </c:pt>
              </c:numCache>
            </c:numRef>
          </c:val>
          <c:extLst>
            <c:ext xmlns:c16="http://schemas.microsoft.com/office/drawing/2014/chart" uri="{C3380CC4-5D6E-409C-BE32-E72D297353CC}">
              <c16:uniqueId val="{00000000-FCAA-4663-B0E5-47E63C7AB66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3419513390698401"/>
          <c:y val="0.85719114576155098"/>
          <c:w val="0.68542352039301602"/>
          <c:h val="0.1428086961709149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es-ES" sz="1400" b="0" dirty="0">
                <a:solidFill>
                  <a:schemeClr val="accent6">
                    <a:lumMod val="50000"/>
                  </a:schemeClr>
                </a:solidFill>
                <a:latin typeface="Verdana" panose="020B0604030504040204" pitchFamily="34" charset="0"/>
                <a:ea typeface="Verdana" panose="020B0604030504040204" pitchFamily="34" charset="0"/>
              </a:rPr>
              <a:t>FACTOR DE RIESGO ETV</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s-ES"/>
        </a:p>
      </c:txPr>
    </c:title>
    <c:autoTitleDeleted val="0"/>
    <c:plotArea>
      <c:layout>
        <c:manualLayout>
          <c:layoutTarget val="inner"/>
          <c:xMode val="edge"/>
          <c:yMode val="edge"/>
          <c:x val="0.18652134608585899"/>
          <c:y val="0.175583196774838"/>
          <c:w val="0.51468968511765101"/>
          <c:h val="0.75982553705191003"/>
        </c:manualLayout>
      </c:layout>
      <c:barChart>
        <c:barDir val="col"/>
        <c:grouping val="clustered"/>
        <c:varyColors val="0"/>
        <c:ser>
          <c:idx val="0"/>
          <c:order val="0"/>
          <c:tx>
            <c:strRef>
              <c:f>Hoja1!$B$1</c:f>
              <c:strCache>
                <c:ptCount val="1"/>
                <c:pt idx="0">
                  <c:v>No provocado</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Hoja1!$B$2</c:f>
              <c:numCache>
                <c:formatCode>0%</c:formatCode>
                <c:ptCount val="1"/>
                <c:pt idx="0">
                  <c:v>0.46</c:v>
                </c:pt>
              </c:numCache>
            </c:numRef>
          </c:val>
          <c:extLst>
            <c:ext xmlns:c16="http://schemas.microsoft.com/office/drawing/2014/chart" uri="{C3380CC4-5D6E-409C-BE32-E72D297353CC}">
              <c16:uniqueId val="{00000000-1E92-462E-9E5E-FC404AC5C529}"/>
            </c:ext>
          </c:extLst>
        </c:ser>
        <c:ser>
          <c:idx val="1"/>
          <c:order val="1"/>
          <c:tx>
            <c:strRef>
              <c:f>Hoja1!$C$1</c:f>
              <c:strCache>
                <c:ptCount val="1"/>
                <c:pt idx="0">
                  <c:v>Cáncer</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Hoja1!$C$2</c:f>
              <c:numCache>
                <c:formatCode>0%</c:formatCode>
                <c:ptCount val="1"/>
                <c:pt idx="0">
                  <c:v>0.2</c:v>
                </c:pt>
              </c:numCache>
            </c:numRef>
          </c:val>
          <c:extLst>
            <c:ext xmlns:c16="http://schemas.microsoft.com/office/drawing/2014/chart" uri="{C3380CC4-5D6E-409C-BE32-E72D297353CC}">
              <c16:uniqueId val="{00000003-1E92-462E-9E5E-FC404AC5C529}"/>
            </c:ext>
          </c:extLst>
        </c:ser>
        <c:ser>
          <c:idx val="2"/>
          <c:order val="2"/>
          <c:tx>
            <c:strRef>
              <c:f>Hoja1!$D$1</c:f>
              <c:strCache>
                <c:ptCount val="1"/>
                <c:pt idx="0">
                  <c:v>Secundario no oncológico</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Hoja1!$D$2</c:f>
              <c:numCache>
                <c:formatCode>0%</c:formatCode>
                <c:ptCount val="1"/>
                <c:pt idx="0">
                  <c:v>0.34</c:v>
                </c:pt>
              </c:numCache>
            </c:numRef>
          </c:val>
          <c:extLst>
            <c:ext xmlns:c16="http://schemas.microsoft.com/office/drawing/2014/chart" uri="{C3380CC4-5D6E-409C-BE32-E72D297353CC}">
              <c16:uniqueId val="{00000004-1E92-462E-9E5E-FC404AC5C529}"/>
            </c:ext>
          </c:extLst>
        </c:ser>
        <c:ser>
          <c:idx val="3"/>
          <c:order val="3"/>
          <c:tx>
            <c:strRef>
              <c:f>Hoja1!$E$1</c:f>
              <c:strCache>
                <c:ptCount val="1"/>
                <c:pt idx="0">
                  <c:v>Incidental</c:v>
                </c:pt>
              </c:strCache>
            </c:strRef>
          </c:tx>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0"/>
                  <c:y val="-4.80099128128176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71-4C32-8BBA-A7ED58EF388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c:f>
              <c:numCache>
                <c:formatCode>General</c:formatCode>
                <c:ptCount val="1"/>
              </c:numCache>
            </c:numRef>
          </c:cat>
          <c:val>
            <c:numRef>
              <c:f>Hoja1!$E$2</c:f>
              <c:numCache>
                <c:formatCode>0%</c:formatCode>
                <c:ptCount val="1"/>
                <c:pt idx="0">
                  <c:v>0.13</c:v>
                </c:pt>
              </c:numCache>
            </c:numRef>
          </c:val>
          <c:extLst>
            <c:ext xmlns:c16="http://schemas.microsoft.com/office/drawing/2014/chart" uri="{C3380CC4-5D6E-409C-BE32-E72D297353CC}">
              <c16:uniqueId val="{00000005-1E92-462E-9E5E-FC404AC5C529}"/>
            </c:ext>
          </c:extLst>
        </c:ser>
        <c:dLbls>
          <c:showLegendKey val="0"/>
          <c:showVal val="0"/>
          <c:showCatName val="0"/>
          <c:showSerName val="0"/>
          <c:showPercent val="0"/>
          <c:showBubbleSize val="0"/>
        </c:dLbls>
        <c:gapWidth val="100"/>
        <c:overlap val="-24"/>
        <c:axId val="2131957416"/>
        <c:axId val="2131940040"/>
      </c:barChart>
      <c:catAx>
        <c:axId val="213195741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131940040"/>
        <c:crosses val="autoZero"/>
        <c:auto val="1"/>
        <c:lblAlgn val="ctr"/>
        <c:lblOffset val="100"/>
        <c:noMultiLvlLbl val="0"/>
      </c:catAx>
      <c:valAx>
        <c:axId val="2131940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s-ES" dirty="0"/>
                  <a:t>% pacientes </a:t>
                </a:r>
              </a:p>
            </c:rich>
          </c:tx>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131957416"/>
        <c:crosses val="autoZero"/>
        <c:crossBetween val="between"/>
      </c:valAx>
      <c:spPr>
        <a:noFill/>
        <a:ln>
          <a:noFill/>
        </a:ln>
        <a:effectLst/>
      </c:spPr>
    </c:plotArea>
    <c:legend>
      <c:legendPos val="r"/>
      <c:layout>
        <c:manualLayout>
          <c:xMode val="edge"/>
          <c:yMode val="edge"/>
          <c:x val="0.68011763896369504"/>
          <c:y val="0.236027919267051"/>
          <c:w val="0.31686901928776001"/>
          <c:h val="0.63798108457390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6">
                  <a:lumMod val="50000"/>
                </a:schemeClr>
              </a:solidFill>
              <a:latin typeface="Verdana" panose="020B0604030504040204" pitchFamily="34" charset="0"/>
              <a:ea typeface="Verdana" panose="020B0604030504040204" pitchFamily="34" charset="0"/>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baseline="0">
                <a:solidFill>
                  <a:schemeClr val="accent6">
                    <a:lumMod val="50000"/>
                  </a:schemeClr>
                </a:solidFill>
                <a:latin typeface="Verdana" panose="020B0604030504040204" pitchFamily="34" charset="0"/>
                <a:ea typeface="Verdana" panose="020B0604030504040204" pitchFamily="34" charset="0"/>
                <a:cs typeface="+mn-cs"/>
              </a:defRPr>
            </a:pPr>
            <a:r>
              <a:rPr lang="en-US" sz="1400" b="0">
                <a:solidFill>
                  <a:schemeClr val="accent6">
                    <a:lumMod val="50000"/>
                  </a:schemeClr>
                </a:solidFill>
                <a:latin typeface="Verdana" panose="020B0604030504040204" pitchFamily="34" charset="0"/>
                <a:ea typeface="Verdana" panose="020B0604030504040204" pitchFamily="34" charset="0"/>
              </a:rPr>
              <a:t>COMPLICACIONES</a:t>
            </a:r>
          </a:p>
        </c:rich>
      </c:tx>
      <c:layout>
        <c:manualLayout>
          <c:xMode val="edge"/>
          <c:yMode val="edge"/>
          <c:x val="0.43994815111907598"/>
          <c:y val="6.0680650557095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6">
                  <a:lumMod val="50000"/>
                </a:schemeClr>
              </a:solidFill>
              <a:latin typeface="Verdana" panose="020B0604030504040204" pitchFamily="34" charset="0"/>
              <a:ea typeface="Verdana" panose="020B0604030504040204" pitchFamily="34" charset="0"/>
              <a:cs typeface="+mn-cs"/>
            </a:defRPr>
          </a:pPr>
          <a:endParaRPr lang="es-ES"/>
        </a:p>
      </c:txPr>
    </c:title>
    <c:autoTitleDeleted val="0"/>
    <c:plotArea>
      <c:layout>
        <c:manualLayout>
          <c:layoutTarget val="inner"/>
          <c:xMode val="edge"/>
          <c:yMode val="edge"/>
          <c:x val="0.24731926847403701"/>
          <c:y val="0.19490425095636901"/>
          <c:w val="0.71836481333688096"/>
          <c:h val="0.58477683119845703"/>
        </c:manualLayout>
      </c:layout>
      <c:barChart>
        <c:barDir val="col"/>
        <c:grouping val="clustered"/>
        <c:varyColors val="0"/>
        <c:ser>
          <c:idx val="0"/>
          <c:order val="0"/>
          <c:tx>
            <c:strRef>
              <c:f>Hoja1!$B$1</c:f>
              <c:strCache>
                <c:ptCount val="1"/>
                <c:pt idx="0">
                  <c:v>COMPLICACIONES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Hoja1!$A$2:$A$4</c:f>
              <c:strCache>
                <c:ptCount val="3"/>
                <c:pt idx="0">
                  <c:v>SANGRADOS</c:v>
                </c:pt>
                <c:pt idx="1">
                  <c:v>RECURRENCIAS ETV</c:v>
                </c:pt>
                <c:pt idx="2">
                  <c:v>FALLECIMIENTO</c:v>
                </c:pt>
              </c:strCache>
            </c:strRef>
          </c:cat>
          <c:val>
            <c:numRef>
              <c:f>Hoja1!$B$2:$B$4</c:f>
              <c:numCache>
                <c:formatCode>General</c:formatCode>
                <c:ptCount val="3"/>
                <c:pt idx="0">
                  <c:v>4</c:v>
                </c:pt>
                <c:pt idx="1">
                  <c:v>0</c:v>
                </c:pt>
                <c:pt idx="2">
                  <c:v>0</c:v>
                </c:pt>
              </c:numCache>
            </c:numRef>
          </c:val>
          <c:extLst>
            <c:ext xmlns:c16="http://schemas.microsoft.com/office/drawing/2014/chart" uri="{C3380CC4-5D6E-409C-BE32-E72D297353CC}">
              <c16:uniqueId val="{00000000-7018-4A2F-AEFD-F590C5AD48A2}"/>
            </c:ext>
          </c:extLst>
        </c:ser>
        <c:dLbls>
          <c:showLegendKey val="0"/>
          <c:showVal val="0"/>
          <c:showCatName val="0"/>
          <c:showSerName val="0"/>
          <c:showPercent val="0"/>
          <c:showBubbleSize val="0"/>
        </c:dLbls>
        <c:gapWidth val="100"/>
        <c:overlap val="-24"/>
        <c:axId val="2133003480"/>
        <c:axId val="2131869464"/>
      </c:barChart>
      <c:catAx>
        <c:axId val="21330034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50000"/>
                  </a:schemeClr>
                </a:solidFill>
                <a:latin typeface="+mn-lt"/>
                <a:ea typeface="+mn-ea"/>
                <a:cs typeface="+mn-cs"/>
              </a:defRPr>
            </a:pPr>
            <a:endParaRPr lang="es-ES"/>
          </a:p>
        </c:txPr>
        <c:crossAx val="2131869464"/>
        <c:crosses val="autoZero"/>
        <c:auto val="1"/>
        <c:lblAlgn val="ctr"/>
        <c:lblOffset val="100"/>
        <c:noMultiLvlLbl val="0"/>
      </c:catAx>
      <c:valAx>
        <c:axId val="2131869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r>
                  <a:rPr lang="es-ES" dirty="0" err="1"/>
                  <a:t>Nº</a:t>
                </a:r>
                <a:r>
                  <a:rPr lang="es-ES" dirty="0"/>
                  <a:t>  Pacientes</a:t>
                </a:r>
              </a:p>
            </c:rich>
          </c:tx>
          <c:layout>
            <c:manualLayout>
              <c:xMode val="edge"/>
              <c:yMode val="edge"/>
              <c:x val="0.143671082710739"/>
              <c:y val="0.32200203144802603"/>
            </c:manualLayout>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13300348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baseline="0">
                <a:solidFill>
                  <a:schemeClr val="accent6">
                    <a:lumMod val="50000"/>
                  </a:schemeClr>
                </a:solidFill>
                <a:latin typeface="Verdana" panose="020B0604030504040204" pitchFamily="34" charset="0"/>
                <a:ea typeface="Verdana" panose="020B0604030504040204" pitchFamily="34" charset="0"/>
                <a:cs typeface="+mn-cs"/>
              </a:defRPr>
            </a:pPr>
            <a:r>
              <a:rPr lang="es-ES" sz="1800" b="0">
                <a:solidFill>
                  <a:schemeClr val="accent6">
                    <a:lumMod val="50000"/>
                  </a:schemeClr>
                </a:solidFill>
                <a:latin typeface="Verdana" panose="020B0604030504040204" pitchFamily="34" charset="0"/>
                <a:ea typeface="Verdana" panose="020B0604030504040204" pitchFamily="34" charset="0"/>
              </a:rPr>
              <a:t>TRATAMIENTO PREVIO</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accent6">
                  <a:lumMod val="50000"/>
                </a:schemeClr>
              </a:solidFill>
              <a:latin typeface="Verdana" panose="020B0604030504040204" pitchFamily="34" charset="0"/>
              <a:ea typeface="Verdana" panose="020B0604030504040204" pitchFamily="34" charset="0"/>
              <a:cs typeface="+mn-cs"/>
            </a:defRPr>
          </a:pPr>
          <a:endParaRPr lang="es-ES"/>
        </a:p>
      </c:txPr>
    </c:title>
    <c:autoTitleDeleted val="0"/>
    <c:plotArea>
      <c:layout/>
      <c:barChart>
        <c:barDir val="col"/>
        <c:grouping val="clustered"/>
        <c:varyColors val="0"/>
        <c:ser>
          <c:idx val="0"/>
          <c:order val="0"/>
          <c:tx>
            <c:strRef>
              <c:f>Hoja1!$B$1</c:f>
              <c:strCache>
                <c:ptCount val="1"/>
                <c:pt idx="0">
                  <c:v>Anticoagulante</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tx>
                <c:rich>
                  <a:bodyPr/>
                  <a:lstStyle/>
                  <a:p>
                    <a:r>
                      <a:rPr lang="en-US"/>
                      <a:t>42 (91)</a:t>
                    </a:r>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146-4460-ACD5-8063E81C049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Hoja1!$B$2</c:f>
              <c:numCache>
                <c:formatCode>0%</c:formatCode>
                <c:ptCount val="1"/>
                <c:pt idx="0">
                  <c:v>0.91</c:v>
                </c:pt>
              </c:numCache>
            </c:numRef>
          </c:val>
          <c:extLst>
            <c:ext xmlns:c16="http://schemas.microsoft.com/office/drawing/2014/chart" uri="{C3380CC4-5D6E-409C-BE32-E72D297353CC}">
              <c16:uniqueId val="{00000000-D146-4460-ACD5-8063E81C049A}"/>
            </c:ext>
          </c:extLst>
        </c:ser>
        <c:ser>
          <c:idx val="1"/>
          <c:order val="1"/>
          <c:tx>
            <c:strRef>
              <c:f>Hoja1!$C$1</c:f>
              <c:strCache>
                <c:ptCount val="1"/>
                <c:pt idx="0">
                  <c:v>Sin tratamiento</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1.7063478058136101E-3"/>
                  <c:y val="1.36610471806965E-2"/>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r>
                      <a:rPr lang="en-US" dirty="0">
                        <a:solidFill>
                          <a:schemeClr val="tx1"/>
                        </a:solidFill>
                      </a:rPr>
                      <a:t>4 (9)</a:t>
                    </a:r>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26162784822576829"/>
                      <c:h val="5.7219463169207549E-2"/>
                    </c:manualLayout>
                  </c15:layout>
                </c:ext>
                <c:ext xmlns:c16="http://schemas.microsoft.com/office/drawing/2014/chart" uri="{C3380CC4-5D6E-409C-BE32-E72D297353CC}">
                  <c16:uniqueId val="{00000005-D146-4460-ACD5-8063E81C049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Hoja1!$C$2</c:f>
              <c:numCache>
                <c:formatCode>0%</c:formatCode>
                <c:ptCount val="1"/>
                <c:pt idx="0">
                  <c:v>0.09</c:v>
                </c:pt>
              </c:numCache>
            </c:numRef>
          </c:val>
          <c:extLst>
            <c:ext xmlns:c16="http://schemas.microsoft.com/office/drawing/2014/chart" uri="{C3380CC4-5D6E-409C-BE32-E72D297353CC}">
              <c16:uniqueId val="{00000001-D146-4460-ACD5-8063E81C049A}"/>
            </c:ext>
          </c:extLst>
        </c:ser>
        <c:dLbls>
          <c:dLblPos val="ctr"/>
          <c:showLegendKey val="0"/>
          <c:showVal val="1"/>
          <c:showCatName val="0"/>
          <c:showSerName val="0"/>
          <c:showPercent val="0"/>
          <c:showBubbleSize val="0"/>
        </c:dLbls>
        <c:gapWidth val="100"/>
        <c:overlap val="-24"/>
        <c:axId val="2131445608"/>
        <c:axId val="2136838072"/>
      </c:barChart>
      <c:catAx>
        <c:axId val="21314456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136838072"/>
        <c:crosses val="autoZero"/>
        <c:auto val="1"/>
        <c:lblAlgn val="ctr"/>
        <c:lblOffset val="100"/>
        <c:noMultiLvlLbl val="0"/>
      </c:catAx>
      <c:valAx>
        <c:axId val="2136838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13144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EE0241-C100-4CAF-8ECD-7061607EC94B}" type="datetimeFigureOut">
              <a:rPr lang="es-ES" smtClean="0"/>
              <a:t>05/03/2019</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25D75-6F2D-4E44-8E73-50BB1655C5B6}" type="slidenum">
              <a:rPr lang="es-ES" smtClean="0"/>
              <a:t>‹Nº›</a:t>
            </a:fld>
            <a:endParaRPr lang="es-ES"/>
          </a:p>
        </p:txBody>
      </p:sp>
    </p:spTree>
    <p:extLst>
      <p:ext uri="{BB962C8B-B14F-4D97-AF65-F5344CB8AC3E}">
        <p14:creationId xmlns:p14="http://schemas.microsoft.com/office/powerpoint/2010/main" val="2638229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kern="1200" dirty="0">
                <a:solidFill>
                  <a:schemeClr val="tx1"/>
                </a:solidFill>
                <a:effectLst/>
                <a:latin typeface="+mn-lt"/>
                <a:ea typeface="+mn-ea"/>
                <a:cs typeface="+mn-cs"/>
              </a:rPr>
              <a:t>Análisis retrospectivo de los pacientes con ETV valorados en una consulta monográfica en los que se inició tratamiento con </a:t>
            </a:r>
            <a:r>
              <a:rPr lang="es-ES_tradnl" sz="1200" kern="1200" dirty="0" err="1">
                <a:solidFill>
                  <a:schemeClr val="tx1"/>
                </a:solidFill>
                <a:effectLst/>
                <a:latin typeface="+mn-lt"/>
                <a:ea typeface="+mn-ea"/>
                <a:cs typeface="+mn-cs"/>
              </a:rPr>
              <a:t>edoxaban</a:t>
            </a:r>
            <a:r>
              <a:rPr lang="es-ES_tradnl" sz="1200" kern="1200" dirty="0">
                <a:solidFill>
                  <a:schemeClr val="tx1"/>
                </a:solidFill>
                <a:effectLst/>
                <a:latin typeface="+mn-lt"/>
                <a:ea typeface="+mn-ea"/>
                <a:cs typeface="+mn-cs"/>
              </a:rPr>
              <a:t>. Analizamos tolerancia, efectos secundarios (sangrados, recurrencias y muertes) y eventos adversos (cualquier sintomatología que pudiese tener relación con la toma del </a:t>
            </a:r>
            <a:r>
              <a:rPr lang="es-ES_tradnl" sz="1200" kern="1200" dirty="0" err="1">
                <a:solidFill>
                  <a:schemeClr val="tx1"/>
                </a:solidFill>
                <a:effectLst/>
                <a:latin typeface="+mn-lt"/>
                <a:ea typeface="+mn-ea"/>
                <a:cs typeface="+mn-cs"/>
              </a:rPr>
              <a:t>edoxaban</a:t>
            </a:r>
            <a:r>
              <a:rPr lang="es-ES_tradnl" sz="1200" kern="120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8CC25D75-6F2D-4E44-8E73-50BB1655C5B6}" type="slidenum">
              <a:rPr lang="es-ES" smtClean="0"/>
              <a:t>1</a:t>
            </a:fld>
            <a:endParaRPr lang="es-ES"/>
          </a:p>
        </p:txBody>
      </p:sp>
    </p:spTree>
    <p:extLst>
      <p:ext uri="{BB962C8B-B14F-4D97-AF65-F5344CB8AC3E}">
        <p14:creationId xmlns:p14="http://schemas.microsoft.com/office/powerpoint/2010/main" val="1572515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tipo de evento tromboembólico tratado fue: trombosis venosa profunda (TVP) (59%), embolia de pulmón (EP) (28%), y EP con TVP (13%). </a:t>
            </a:r>
          </a:p>
          <a:p>
            <a:r>
              <a:rPr lang="es-ES" dirty="0"/>
              <a:t>En cuanto al factor de riesgo de la ETV: no provocado (46%), cáncer (20%) y secundario no oncológico (34%). </a:t>
            </a:r>
          </a:p>
          <a:p>
            <a:r>
              <a:rPr lang="es-ES" dirty="0"/>
              <a:t>En 6 pacientes (13%) se realizó la indicación en un evento incidental. </a:t>
            </a:r>
          </a:p>
        </p:txBody>
      </p:sp>
      <p:sp>
        <p:nvSpPr>
          <p:cNvPr id="4" name="Marcador de número de diapositiva 3"/>
          <p:cNvSpPr>
            <a:spLocks noGrp="1"/>
          </p:cNvSpPr>
          <p:nvPr>
            <p:ph type="sldNum" sz="quarter" idx="10"/>
          </p:nvPr>
        </p:nvSpPr>
        <p:spPr/>
        <p:txBody>
          <a:bodyPr/>
          <a:lstStyle/>
          <a:p>
            <a:fld id="{8CC25D75-6F2D-4E44-8E73-50BB1655C5B6}" type="slidenum">
              <a:rPr lang="es-ES" smtClean="0"/>
              <a:t>2</a:t>
            </a:fld>
            <a:endParaRPr lang="es-ES"/>
          </a:p>
        </p:txBody>
      </p:sp>
    </p:spTree>
    <p:extLst>
      <p:ext uri="{BB962C8B-B14F-4D97-AF65-F5344CB8AC3E}">
        <p14:creationId xmlns:p14="http://schemas.microsoft.com/office/powerpoint/2010/main" val="1348726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t>05/03/2019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05/03/2019</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CA08-A3CA-4C06-A0B4-2DD264002C28}"/>
              </a:ext>
            </a:extLst>
          </p:cNvPr>
          <p:cNvSpPr>
            <a:spLocks noGrp="1"/>
          </p:cNvSpPr>
          <p:nvPr>
            <p:ph type="ctrTitle"/>
          </p:nvPr>
        </p:nvSpPr>
        <p:spPr>
          <a:xfrm>
            <a:off x="479376" y="1022430"/>
            <a:ext cx="10585176" cy="1224136"/>
          </a:xfrm>
          <a:solidFill>
            <a:schemeClr val="accent5">
              <a:lumMod val="50000"/>
            </a:schemeClr>
          </a:solidFill>
          <a:ln w="73025">
            <a:solidFill>
              <a:srgbClr val="FFC000"/>
            </a:solidFill>
          </a:ln>
          <a:effectLst>
            <a:outerShdw blurRad="101600" dist="76200" dir="5400000" algn="ctr" rotWithShape="0">
              <a:schemeClr val="bg1"/>
            </a:outerShdw>
          </a:effectLst>
        </p:spPr>
        <p:txBody>
          <a:bodyPr>
            <a:noAutofit/>
          </a:bodyPr>
          <a:lstStyle/>
          <a:p>
            <a:r>
              <a:rPr lang="es-ES" sz="2400" dirty="0">
                <a:solidFill>
                  <a:schemeClr val="bg1"/>
                </a:solidFill>
                <a:latin typeface="Verdana" panose="020B0604030504040204" pitchFamily="34" charset="0"/>
                <a:ea typeface="Verdana" panose="020B0604030504040204" pitchFamily="34" charset="0"/>
              </a:rPr>
              <a:t> EFICACIA Y SEGURIDAD DE EDOXABAN EN UNA CONSULTA MONOGRÁFICA DE ENFERMEDAD TROMBOEMBÓLICA VENOSA. EXPERIENCIA CLÍNICA EN UN HOSPITAL DE TERCER NIVEL.</a:t>
            </a:r>
          </a:p>
        </p:txBody>
      </p:sp>
      <p:pic>
        <p:nvPicPr>
          <p:cNvPr id="4" name="Imagen 3">
            <a:extLst>
              <a:ext uri="{FF2B5EF4-FFF2-40B4-BE49-F238E27FC236}">
                <a16:creationId xmlns:a16="http://schemas.microsoft.com/office/drawing/2014/main" id="{7AB78B91-32CB-4098-B71C-FF46793A9624}"/>
              </a:ext>
            </a:extLst>
          </p:cNvPr>
          <p:cNvPicPr>
            <a:picLocks noChangeAspect="1"/>
          </p:cNvPicPr>
          <p:nvPr/>
        </p:nvPicPr>
        <p:blipFill rotWithShape="1">
          <a:blip r:embed="rId3"/>
          <a:srcRect l="5906" t="18909" r="48026" b="55196"/>
          <a:stretch/>
        </p:blipFill>
        <p:spPr>
          <a:xfrm>
            <a:off x="0" y="1"/>
            <a:ext cx="1963987" cy="620688"/>
          </a:xfrm>
          <a:prstGeom prst="rect">
            <a:avLst/>
          </a:prstGeom>
        </p:spPr>
      </p:pic>
      <p:sp>
        <p:nvSpPr>
          <p:cNvPr id="8" name="Rectángulo 7">
            <a:extLst>
              <a:ext uri="{FF2B5EF4-FFF2-40B4-BE49-F238E27FC236}">
                <a16:creationId xmlns:a16="http://schemas.microsoft.com/office/drawing/2014/main" id="{FA2C3EDE-C7E8-4AD3-8076-0684A0E728AB}"/>
              </a:ext>
            </a:extLst>
          </p:cNvPr>
          <p:cNvSpPr/>
          <p:nvPr/>
        </p:nvSpPr>
        <p:spPr>
          <a:xfrm>
            <a:off x="301666" y="2372188"/>
            <a:ext cx="11377264" cy="646331"/>
          </a:xfrm>
          <a:prstGeom prst="rect">
            <a:avLst/>
          </a:prstGeom>
        </p:spPr>
        <p:txBody>
          <a:bodyPr wrap="square">
            <a:spAutoFit/>
          </a:bodyPr>
          <a:lstStyle/>
          <a:p>
            <a:pPr algn="ct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S. Marín Romero 1, R. Ortega Rivera 1, T. Elías </a:t>
            </a:r>
            <a:r>
              <a:rPr lang="es-ES" sz="1200" dirty="0" err="1">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Hernandez</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 1, M.I. Asensio Cruz 1, E. Montero Romero 2, R. Tallón Aguilar 2, C. Blanco Rubio 2, V. Sánchez López 3, J. Sánchez Diaz 4, E. Arellano 3, M.D. </a:t>
            </a:r>
            <a:r>
              <a:rPr lang="es-ES" sz="1200" dirty="0" err="1">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Ucero</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 </a:t>
            </a:r>
            <a:r>
              <a:rPr lang="es-ES" sz="1200" dirty="0" err="1">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Leon</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 5, M. Arellano Ceballos 5, M.R. Ruiz Serrano De La Espada 5, C. Fernández García 5, R. Otero Candelera 1, L. Jara Palomares 1.</a:t>
            </a:r>
          </a:p>
        </p:txBody>
      </p:sp>
      <p:sp>
        <p:nvSpPr>
          <p:cNvPr id="10" name="Rectángulo 9">
            <a:extLst>
              <a:ext uri="{FF2B5EF4-FFF2-40B4-BE49-F238E27FC236}">
                <a16:creationId xmlns:a16="http://schemas.microsoft.com/office/drawing/2014/main" id="{9E6C8AD8-E51C-4E47-A197-2F5EFB74D8BB}"/>
              </a:ext>
            </a:extLst>
          </p:cNvPr>
          <p:cNvSpPr/>
          <p:nvPr/>
        </p:nvSpPr>
        <p:spPr>
          <a:xfrm>
            <a:off x="787669" y="2955028"/>
            <a:ext cx="10945216" cy="920637"/>
          </a:xfrm>
          <a:prstGeom prst="rect">
            <a:avLst/>
          </a:prstGeom>
        </p:spPr>
        <p:txBody>
          <a:bodyPr wrap="square">
            <a:spAutoFit/>
          </a:bodyPr>
          <a:lstStyle/>
          <a:p>
            <a:pPr lvl="0" algn="ctr">
              <a:lnSpc>
                <a:spcPct val="115000"/>
              </a:lnSpc>
              <a:spcAft>
                <a:spcPts val="0"/>
              </a:spcAft>
            </a:pPr>
            <a:r>
              <a:rPr lang="es-ES_tradnl"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1. Neumología. Unidad Médico Quirúrgica de Enfermedades Respiratorias (UMQER). Hospital Universitario Virgen del Rocío. Sevilla. CIBERES, Instituto de Salud Carlos III, Madrid. 2. UGC Servicio de Urgencias. Hospital Universitario Virgen del Rocío. Sevilla. </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3. </a:t>
            </a:r>
            <a:r>
              <a:rPr lang="es-ES_tradnl"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Instituto de Biomedicina de Sevilla (IBiS), Hospital Universitario Virgen del Rocío /CSIC/ Universidad de Sevilla.</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 4. </a:t>
            </a:r>
            <a:r>
              <a:rPr lang="es-ES_tradnl"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Farmacéutico. UMQER. Hospital Universitario Virgen del Rocío, Sevilla.</a:t>
            </a:r>
            <a:r>
              <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 5. </a:t>
            </a:r>
            <a:r>
              <a:rPr lang="es-ES_tradnl"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rPr>
              <a:t>Enfermería. UMWER. Hospital Universitario Virgen del Rocío. Sevilla.</a:t>
            </a:r>
            <a:endParaRPr lang="es-ES" sz="1200" dirty="0">
              <a:solidFill>
                <a:schemeClr val="tx2">
                  <a:lumMod val="50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11" name="Rectángulo: esquinas redondeadas 10">
            <a:extLst>
              <a:ext uri="{FF2B5EF4-FFF2-40B4-BE49-F238E27FC236}">
                <a16:creationId xmlns:a16="http://schemas.microsoft.com/office/drawing/2014/main" id="{E32E0C4D-F47C-43CE-A2D9-9EF588BDCE8A}"/>
              </a:ext>
            </a:extLst>
          </p:cNvPr>
          <p:cNvSpPr/>
          <p:nvPr/>
        </p:nvSpPr>
        <p:spPr>
          <a:xfrm>
            <a:off x="299119" y="4149080"/>
            <a:ext cx="3600400" cy="432048"/>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atin typeface="Verdana" panose="020B0604030504040204" pitchFamily="34" charset="0"/>
                <a:ea typeface="Verdana" panose="020B0604030504040204" pitchFamily="34" charset="0"/>
                <a:cs typeface="Arial" panose="020B0604020202020204" pitchFamily="34" charset="0"/>
              </a:rPr>
              <a:t>INTRODUCCIÓN</a:t>
            </a:r>
          </a:p>
        </p:txBody>
      </p:sp>
      <p:sp>
        <p:nvSpPr>
          <p:cNvPr id="12" name="Rectángulo 11">
            <a:extLst>
              <a:ext uri="{FF2B5EF4-FFF2-40B4-BE49-F238E27FC236}">
                <a16:creationId xmlns:a16="http://schemas.microsoft.com/office/drawing/2014/main" id="{F986DAC6-7FAC-4E15-B41D-D5A0E2ED58CE}"/>
              </a:ext>
            </a:extLst>
          </p:cNvPr>
          <p:cNvSpPr/>
          <p:nvPr/>
        </p:nvSpPr>
        <p:spPr>
          <a:xfrm>
            <a:off x="299119" y="4734454"/>
            <a:ext cx="4860777" cy="1862898"/>
          </a:xfrm>
          <a:prstGeom prst="rect">
            <a:avLst/>
          </a:prstGeom>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dirty="0">
                <a:latin typeface="Arial" panose="020B0604020202020204" pitchFamily="34" charset="0"/>
                <a:ea typeface="Verdana" panose="020B0604030504040204" pitchFamily="34" charset="0"/>
                <a:cs typeface="Arial" panose="020B0604020202020204" pitchFamily="34" charset="0"/>
              </a:rPr>
              <a:t>Aunque a nivel mundial 9 de cada 10 pacientes con ETV se tratan con anticoagulantes orales de acción directa (ACOD), en España la falta financiación hace que su uso sea escaso. El objetivo de nuestro estudio fue analizar las características clínicas, la tolerancia, recidivas, sangrados y eventos adversos de </a:t>
            </a:r>
            <a:r>
              <a:rPr lang="es-ES_tradnl" sz="1600" dirty="0" err="1">
                <a:latin typeface="Arial" panose="020B0604020202020204" pitchFamily="34" charset="0"/>
                <a:ea typeface="Verdana" panose="020B0604030504040204" pitchFamily="34" charset="0"/>
                <a:cs typeface="Arial" panose="020B0604020202020204" pitchFamily="34" charset="0"/>
              </a:rPr>
              <a:t>edoxaban</a:t>
            </a:r>
            <a:r>
              <a:rPr lang="es-ES_tradnl" sz="1600" dirty="0">
                <a:latin typeface="Arial" panose="020B0604020202020204" pitchFamily="34" charset="0"/>
                <a:ea typeface="Verdana" panose="020B0604030504040204" pitchFamily="34" charset="0"/>
                <a:cs typeface="Arial" panose="020B0604020202020204" pitchFamily="34" charset="0"/>
              </a:rPr>
              <a:t> en pacientes con ETV.</a:t>
            </a:r>
            <a:endParaRPr lang="es-ES" sz="1600" dirty="0">
              <a:latin typeface="Arial" panose="020B0604020202020204" pitchFamily="34" charset="0"/>
              <a:ea typeface="Verdana" panose="020B0604030504040204" pitchFamily="34" charset="0"/>
              <a:cs typeface="Arial" panose="020B0604020202020204" pitchFamily="34" charset="0"/>
            </a:endParaRPr>
          </a:p>
        </p:txBody>
      </p:sp>
      <p:sp>
        <p:nvSpPr>
          <p:cNvPr id="13" name="Rectángulo: esquinas redondeadas 12">
            <a:extLst>
              <a:ext uri="{FF2B5EF4-FFF2-40B4-BE49-F238E27FC236}">
                <a16:creationId xmlns:a16="http://schemas.microsoft.com/office/drawing/2014/main" id="{8DD0FFD2-93B3-4DAA-B471-EFB41CE91349}"/>
              </a:ext>
            </a:extLst>
          </p:cNvPr>
          <p:cNvSpPr/>
          <p:nvPr/>
        </p:nvSpPr>
        <p:spPr>
          <a:xfrm>
            <a:off x="6492283" y="4149080"/>
            <a:ext cx="3600400" cy="432048"/>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atin typeface="Verdana" panose="020B0604030504040204" pitchFamily="34" charset="0"/>
                <a:ea typeface="Verdana" panose="020B0604030504040204" pitchFamily="34" charset="0"/>
                <a:cs typeface="Arial" panose="020B0604020202020204" pitchFamily="34" charset="0"/>
              </a:rPr>
              <a:t>METODOLOGÍA</a:t>
            </a:r>
          </a:p>
        </p:txBody>
      </p:sp>
      <p:sp>
        <p:nvSpPr>
          <p:cNvPr id="14" name="Rectángulo 13">
            <a:extLst>
              <a:ext uri="{FF2B5EF4-FFF2-40B4-BE49-F238E27FC236}">
                <a16:creationId xmlns:a16="http://schemas.microsoft.com/office/drawing/2014/main" id="{9A8422F8-41B1-4EA6-9423-24BEE21B007B}"/>
              </a:ext>
            </a:extLst>
          </p:cNvPr>
          <p:cNvSpPr/>
          <p:nvPr/>
        </p:nvSpPr>
        <p:spPr>
          <a:xfrm>
            <a:off x="6492283" y="4734454"/>
            <a:ext cx="5186647" cy="1862898"/>
          </a:xfrm>
          <a:prstGeom prst="rect">
            <a:avLst/>
          </a:prstGeom>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dirty="0">
                <a:latin typeface="Arial" panose="020B0604020202020204" pitchFamily="34" charset="0"/>
                <a:cs typeface="Arial" panose="020B0604020202020204" pitchFamily="34" charset="0"/>
              </a:rPr>
              <a:t>Análisis retrospectivo de todos los pacientes con ETV valorados en una consulta monográfica en los que se inició tratamiento con </a:t>
            </a:r>
            <a:r>
              <a:rPr lang="es-ES_tradnl" sz="1600" dirty="0" err="1">
                <a:latin typeface="Arial" panose="020B0604020202020204" pitchFamily="34" charset="0"/>
                <a:cs typeface="Arial" panose="020B0604020202020204" pitchFamily="34" charset="0"/>
              </a:rPr>
              <a:t>edoxaban</a:t>
            </a:r>
            <a:r>
              <a:rPr lang="es-ES_tradnl" sz="1600" dirty="0">
                <a:latin typeface="Arial" panose="020B0604020202020204" pitchFamily="34" charset="0"/>
                <a:cs typeface="Arial" panose="020B0604020202020204" pitchFamily="34" charset="0"/>
              </a:rPr>
              <a:t>. Analizamos tolerancia, complicaciones (sangrados, recurrencias y muertes) y eventos adversos (cualquier sintomatología que pudiese tener relación con la toma del </a:t>
            </a:r>
            <a:r>
              <a:rPr lang="es-ES_tradnl" sz="1600" dirty="0" err="1">
                <a:latin typeface="Arial" panose="020B0604020202020204" pitchFamily="34" charset="0"/>
                <a:cs typeface="Arial" panose="020B0604020202020204" pitchFamily="34" charset="0"/>
              </a:rPr>
              <a:t>edoxaban</a:t>
            </a:r>
            <a:r>
              <a:rPr lang="es-ES_tradnl" sz="1600" dirty="0">
                <a:latin typeface="Arial" panose="020B0604020202020204" pitchFamily="34" charset="0"/>
                <a:cs typeface="Arial" panose="020B0604020202020204" pitchFamily="34" charset="0"/>
              </a:rPr>
              <a:t>).</a:t>
            </a:r>
            <a:endParaRPr lang="es-ES" sz="16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CD024EA8-7A2D-44E7-9D03-1D69A4DBD232}"/>
              </a:ext>
            </a:extLst>
          </p:cNvPr>
          <p:cNvPicPr>
            <a:picLocks noChangeAspect="1"/>
          </p:cNvPicPr>
          <p:nvPr/>
        </p:nvPicPr>
        <p:blipFill>
          <a:blip r:embed="rId4"/>
          <a:stretch>
            <a:fillRect/>
          </a:stretch>
        </p:blipFill>
        <p:spPr>
          <a:xfrm>
            <a:off x="8040216" y="0"/>
            <a:ext cx="4294717" cy="764704"/>
          </a:xfrm>
          <a:prstGeom prst="rect">
            <a:avLst/>
          </a:prstGeom>
        </p:spPr>
      </p:pic>
      <p:pic>
        <p:nvPicPr>
          <p:cNvPr id="5" name="Picture 4" descr="Logo_DS_4c_RGB.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08568" y="1052736"/>
            <a:ext cx="905594" cy="893840"/>
          </a:xfrm>
          <a:prstGeom prst="rect">
            <a:avLst/>
          </a:prstGeom>
        </p:spPr>
      </p:pic>
      <p:pic>
        <p:nvPicPr>
          <p:cNvPr id="6" name="Picture 5"/>
          <p:cNvPicPr>
            <a:picLocks noChangeAspect="1"/>
          </p:cNvPicPr>
          <p:nvPr/>
        </p:nvPicPr>
        <p:blipFill rotWithShape="1">
          <a:blip r:embed="rId6"/>
          <a:srcRect t="21788" b="29858"/>
          <a:stretch/>
        </p:blipFill>
        <p:spPr>
          <a:xfrm>
            <a:off x="3863752" y="20548"/>
            <a:ext cx="1512168" cy="762788"/>
          </a:xfrm>
          <a:prstGeom prst="rect">
            <a:avLst/>
          </a:prstGeom>
        </p:spPr>
      </p:pic>
      <p:pic>
        <p:nvPicPr>
          <p:cNvPr id="1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83632" y="32280"/>
            <a:ext cx="1096708" cy="724781"/>
          </a:xfrm>
          <a:prstGeom prst="rect">
            <a:avLst/>
          </a:prstGeom>
          <a:noFill/>
          <a:ln>
            <a:noFill/>
          </a:ln>
          <a:effectLst>
            <a:outerShdw blurRad="63500" dist="139498" dir="2700000" algn="ctr" rotWithShape="0">
              <a:srgbClr val="333333">
                <a:alpha val="65019"/>
              </a:srgbClr>
            </a:outerShdw>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Lst>
        </p:spPr>
      </p:pic>
      <p:pic>
        <p:nvPicPr>
          <p:cNvPr id="16"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47528" y="0"/>
            <a:ext cx="930771" cy="724781"/>
          </a:xfrm>
          <a:prstGeom prst="rect">
            <a:avLst/>
          </a:prstGeom>
          <a:noFill/>
          <a:ln>
            <a:noFill/>
          </a:ln>
          <a:effectLst>
            <a:outerShdw blurRad="63500" dist="139498" dir="2700000" algn="ctr" rotWithShape="0">
              <a:srgbClr val="333333">
                <a:alpha val="65019"/>
              </a:srgbClr>
            </a:outerShdw>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Lst>
        </p:spPr>
      </p:pic>
      <p:pic>
        <p:nvPicPr>
          <p:cNvPr id="1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28048" y="0"/>
            <a:ext cx="1568768" cy="72478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8"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03912" y="18323"/>
            <a:ext cx="1263598" cy="72478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87246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3CB32758-943C-4B73-848A-174FEA09D34F}"/>
              </a:ext>
            </a:extLst>
          </p:cNvPr>
          <p:cNvSpPr/>
          <p:nvPr/>
        </p:nvSpPr>
        <p:spPr>
          <a:xfrm>
            <a:off x="300953" y="154586"/>
            <a:ext cx="3600400" cy="432048"/>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atin typeface="Verdana" panose="020B0604030504040204" pitchFamily="34" charset="0"/>
                <a:ea typeface="Verdana" panose="020B0604030504040204" pitchFamily="34" charset="0"/>
                <a:cs typeface="Arial" panose="020B0604020202020204" pitchFamily="34" charset="0"/>
              </a:rPr>
              <a:t>RESULTADOS</a:t>
            </a:r>
          </a:p>
        </p:txBody>
      </p:sp>
      <p:graphicFrame>
        <p:nvGraphicFramePr>
          <p:cNvPr id="11" name="Gráfico 10">
            <a:extLst>
              <a:ext uri="{FF2B5EF4-FFF2-40B4-BE49-F238E27FC236}">
                <a16:creationId xmlns:a16="http://schemas.microsoft.com/office/drawing/2014/main" id="{C9E21E83-0A2D-439D-A8D3-01B21F5728CD}"/>
              </a:ext>
            </a:extLst>
          </p:cNvPr>
          <p:cNvGraphicFramePr/>
          <p:nvPr>
            <p:extLst>
              <p:ext uri="{D42A27DB-BD31-4B8C-83A1-F6EECF244321}">
                <p14:modId xmlns:p14="http://schemas.microsoft.com/office/powerpoint/2010/main" val="3342275149"/>
              </p:ext>
            </p:extLst>
          </p:nvPr>
        </p:nvGraphicFramePr>
        <p:xfrm>
          <a:off x="5295094" y="3986902"/>
          <a:ext cx="3490796" cy="18803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la 7">
            <a:extLst>
              <a:ext uri="{FF2B5EF4-FFF2-40B4-BE49-F238E27FC236}">
                <a16:creationId xmlns:a16="http://schemas.microsoft.com/office/drawing/2014/main" id="{496378B9-6D88-46AF-BABB-1B784B39781E}"/>
              </a:ext>
            </a:extLst>
          </p:cNvPr>
          <p:cNvGraphicFramePr>
            <a:graphicFrameLocks noGrp="1"/>
          </p:cNvGraphicFramePr>
          <p:nvPr>
            <p:extLst>
              <p:ext uri="{D42A27DB-BD31-4B8C-83A1-F6EECF244321}">
                <p14:modId xmlns:p14="http://schemas.microsoft.com/office/powerpoint/2010/main" val="1445681724"/>
              </p:ext>
            </p:extLst>
          </p:nvPr>
        </p:nvGraphicFramePr>
        <p:xfrm>
          <a:off x="5375920" y="260648"/>
          <a:ext cx="3528392" cy="3657600"/>
        </p:xfrm>
        <a:graphic>
          <a:graphicData uri="http://schemas.openxmlformats.org/drawingml/2006/table">
            <a:tbl>
              <a:tblPr firstCol="1" bandRow="1">
                <a:tableStyleId>{68D230F3-CF80-4859-8CE7-A43EE81993B5}</a:tableStyleId>
              </a:tblPr>
              <a:tblGrid>
                <a:gridCol w="2241586">
                  <a:extLst>
                    <a:ext uri="{9D8B030D-6E8A-4147-A177-3AD203B41FA5}">
                      <a16:colId xmlns:a16="http://schemas.microsoft.com/office/drawing/2014/main" val="1763543596"/>
                    </a:ext>
                  </a:extLst>
                </a:gridCol>
                <a:gridCol w="1286806">
                  <a:extLst>
                    <a:ext uri="{9D8B030D-6E8A-4147-A177-3AD203B41FA5}">
                      <a16:colId xmlns:a16="http://schemas.microsoft.com/office/drawing/2014/main" val="1075928466"/>
                    </a:ext>
                  </a:extLst>
                </a:gridCol>
              </a:tblGrid>
              <a:tr h="150254">
                <a:tc>
                  <a:txBody>
                    <a:bodyPr/>
                    <a:lstStyle/>
                    <a:p>
                      <a:r>
                        <a:rPr lang="es-ES" sz="1400" b="0" dirty="0"/>
                        <a:t>N</a:t>
                      </a:r>
                    </a:p>
                  </a:txBody>
                  <a:tcPr/>
                </a:tc>
                <a:tc>
                  <a:txBody>
                    <a:bodyPr/>
                    <a:lstStyle/>
                    <a:p>
                      <a:pPr algn="ctr"/>
                      <a:r>
                        <a:rPr lang="es-ES" sz="1400" b="0" dirty="0"/>
                        <a:t>46</a:t>
                      </a:r>
                    </a:p>
                  </a:txBody>
                  <a:tcPr/>
                </a:tc>
                <a:extLst>
                  <a:ext uri="{0D108BD9-81ED-4DB2-BD59-A6C34878D82A}">
                    <a16:rowId xmlns:a16="http://schemas.microsoft.com/office/drawing/2014/main" val="3420964116"/>
                  </a:ext>
                </a:extLst>
              </a:tr>
              <a:tr h="150254">
                <a:tc>
                  <a:txBody>
                    <a:bodyPr/>
                    <a:lstStyle/>
                    <a:p>
                      <a:r>
                        <a:rPr lang="es-ES" sz="1400" b="0" dirty="0"/>
                        <a:t>Edad media (media </a:t>
                      </a:r>
                      <a:r>
                        <a:rPr lang="es-ES" sz="1400" b="0" kern="1200" dirty="0">
                          <a:effectLst/>
                        </a:rPr>
                        <a:t>± DS)</a:t>
                      </a:r>
                      <a:endParaRPr lang="es-ES" sz="1400" b="0" dirty="0"/>
                    </a:p>
                  </a:txBody>
                  <a:tcPr/>
                </a:tc>
                <a:tc>
                  <a:txBody>
                    <a:bodyPr/>
                    <a:lstStyle/>
                    <a:p>
                      <a:pPr algn="ctr"/>
                      <a:r>
                        <a:rPr lang="es-ES" sz="1400" b="0" dirty="0"/>
                        <a:t>59.3 </a:t>
                      </a:r>
                      <a:r>
                        <a:rPr lang="es-ES" sz="1400" b="0" kern="1200" dirty="0">
                          <a:effectLst/>
                        </a:rPr>
                        <a:t>± </a:t>
                      </a:r>
                      <a:r>
                        <a:rPr lang="es-ES" sz="1400" b="0" dirty="0"/>
                        <a:t>15 </a:t>
                      </a:r>
                    </a:p>
                  </a:txBody>
                  <a:tcPr/>
                </a:tc>
                <a:extLst>
                  <a:ext uri="{0D108BD9-81ED-4DB2-BD59-A6C34878D82A}">
                    <a16:rowId xmlns:a16="http://schemas.microsoft.com/office/drawing/2014/main" val="1254778527"/>
                  </a:ext>
                </a:extLst>
              </a:tr>
              <a:tr h="150254">
                <a:tc>
                  <a:txBody>
                    <a:bodyPr/>
                    <a:lstStyle/>
                    <a:p>
                      <a:r>
                        <a:rPr lang="es-ES" sz="1400" b="0" dirty="0"/>
                        <a:t>Mujer, n (%)</a:t>
                      </a:r>
                    </a:p>
                  </a:txBody>
                  <a:tcPr/>
                </a:tc>
                <a:tc>
                  <a:txBody>
                    <a:bodyPr/>
                    <a:lstStyle/>
                    <a:p>
                      <a:pPr algn="ctr"/>
                      <a:r>
                        <a:rPr lang="es-ES" sz="1400" b="0" dirty="0"/>
                        <a:t> 24 (54)</a:t>
                      </a:r>
                    </a:p>
                  </a:txBody>
                  <a:tcPr/>
                </a:tc>
                <a:extLst>
                  <a:ext uri="{0D108BD9-81ED-4DB2-BD59-A6C34878D82A}">
                    <a16:rowId xmlns:a16="http://schemas.microsoft.com/office/drawing/2014/main" val="3287726010"/>
                  </a:ext>
                </a:extLst>
              </a:tr>
              <a:tr h="1502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Tabaquismo activo, n (%)</a:t>
                      </a:r>
                    </a:p>
                  </a:txBody>
                  <a:tcPr/>
                </a:tc>
                <a:tc>
                  <a:txBody>
                    <a:bodyPr/>
                    <a:lstStyle/>
                    <a:p>
                      <a:pPr algn="ctr"/>
                      <a:r>
                        <a:rPr lang="es-ES" sz="1400" b="0" dirty="0"/>
                        <a:t>17 (37)</a:t>
                      </a:r>
                    </a:p>
                  </a:txBody>
                  <a:tcPr/>
                </a:tc>
                <a:extLst>
                  <a:ext uri="{0D108BD9-81ED-4DB2-BD59-A6C34878D82A}">
                    <a16:rowId xmlns:a16="http://schemas.microsoft.com/office/drawing/2014/main" val="3991931157"/>
                  </a:ext>
                </a:extLst>
              </a:tr>
              <a:tr h="1502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Hipertensión arterial, n (%)</a:t>
                      </a:r>
                    </a:p>
                  </a:txBody>
                  <a:tcPr/>
                </a:tc>
                <a:tc>
                  <a:txBody>
                    <a:bodyPr/>
                    <a:lstStyle/>
                    <a:p>
                      <a:pPr algn="ctr"/>
                      <a:r>
                        <a:rPr lang="es-ES" sz="1400" b="0" dirty="0"/>
                        <a:t>20 (43.5)</a:t>
                      </a:r>
                    </a:p>
                  </a:txBody>
                  <a:tcPr/>
                </a:tc>
                <a:extLst>
                  <a:ext uri="{0D108BD9-81ED-4DB2-BD59-A6C34878D82A}">
                    <a16:rowId xmlns:a16="http://schemas.microsoft.com/office/drawing/2014/main" val="1487875448"/>
                  </a:ext>
                </a:extLst>
              </a:tr>
              <a:tr h="173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Diabetes Mellitus, n (%)</a:t>
                      </a:r>
                    </a:p>
                  </a:txBody>
                  <a:tcPr/>
                </a:tc>
                <a:tc>
                  <a:txBody>
                    <a:bodyPr/>
                    <a:lstStyle/>
                    <a:p>
                      <a:pPr algn="ctr"/>
                      <a:r>
                        <a:rPr lang="es-ES" sz="1400" b="0" dirty="0"/>
                        <a:t>2 (4.3)</a:t>
                      </a:r>
                    </a:p>
                  </a:txBody>
                  <a:tcPr/>
                </a:tc>
                <a:extLst>
                  <a:ext uri="{0D108BD9-81ED-4DB2-BD59-A6C34878D82A}">
                    <a16:rowId xmlns:a16="http://schemas.microsoft.com/office/drawing/2014/main" val="1326836358"/>
                  </a:ext>
                </a:extLst>
              </a:tr>
              <a:tr h="173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err="1"/>
                        <a:t>Dislipemia</a:t>
                      </a:r>
                      <a:r>
                        <a:rPr lang="es-ES" sz="1400" b="0" dirty="0"/>
                        <a:t>, n (%)</a:t>
                      </a:r>
                    </a:p>
                  </a:txBody>
                  <a:tcPr/>
                </a:tc>
                <a:tc>
                  <a:txBody>
                    <a:bodyPr/>
                    <a:lstStyle/>
                    <a:p>
                      <a:pPr algn="ctr"/>
                      <a:r>
                        <a:rPr lang="es-ES" sz="1400" b="0" dirty="0"/>
                        <a:t>12 (26.1)</a:t>
                      </a:r>
                    </a:p>
                  </a:txBody>
                  <a:tcPr/>
                </a:tc>
                <a:extLst>
                  <a:ext uri="{0D108BD9-81ED-4DB2-BD59-A6C34878D82A}">
                    <a16:rowId xmlns:a16="http://schemas.microsoft.com/office/drawing/2014/main" val="104213036"/>
                  </a:ext>
                </a:extLst>
              </a:tr>
              <a:tr h="173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Toma previa AAS, n (%)</a:t>
                      </a:r>
                    </a:p>
                  </a:txBody>
                  <a:tcPr/>
                </a:tc>
                <a:tc>
                  <a:txBody>
                    <a:bodyPr/>
                    <a:lstStyle/>
                    <a:p>
                      <a:pPr algn="ctr"/>
                      <a:r>
                        <a:rPr lang="es-ES" sz="1400" b="0" dirty="0"/>
                        <a:t>3 (6.5)</a:t>
                      </a:r>
                    </a:p>
                  </a:txBody>
                  <a:tcPr/>
                </a:tc>
                <a:extLst>
                  <a:ext uri="{0D108BD9-81ED-4DB2-BD59-A6C34878D82A}">
                    <a16:rowId xmlns:a16="http://schemas.microsoft.com/office/drawing/2014/main" val="540263606"/>
                  </a:ext>
                </a:extLst>
              </a:tr>
              <a:tr h="1502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E. Respiratoria, n (%)</a:t>
                      </a:r>
                    </a:p>
                  </a:txBody>
                  <a:tcPr/>
                </a:tc>
                <a:tc>
                  <a:txBody>
                    <a:bodyPr/>
                    <a:lstStyle/>
                    <a:p>
                      <a:pPr algn="ctr"/>
                      <a:r>
                        <a:rPr lang="es-ES" sz="1400" b="0" dirty="0"/>
                        <a:t>1 (2.2)</a:t>
                      </a:r>
                    </a:p>
                  </a:txBody>
                  <a:tcPr/>
                </a:tc>
                <a:extLst>
                  <a:ext uri="{0D108BD9-81ED-4DB2-BD59-A6C34878D82A}">
                    <a16:rowId xmlns:a16="http://schemas.microsoft.com/office/drawing/2014/main" val="1835826669"/>
                  </a:ext>
                </a:extLst>
              </a:tr>
              <a:tr h="1502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dirty="0"/>
                        <a:t>Cardiopatía, n (%)</a:t>
                      </a:r>
                    </a:p>
                  </a:txBody>
                  <a:tcPr/>
                </a:tc>
                <a:tc>
                  <a:txBody>
                    <a:bodyPr/>
                    <a:lstStyle/>
                    <a:p>
                      <a:pPr algn="ctr"/>
                      <a:r>
                        <a:rPr lang="es-ES" sz="1400" b="0" dirty="0"/>
                        <a:t>1 (2.2)</a:t>
                      </a:r>
                    </a:p>
                  </a:txBody>
                  <a:tcPr/>
                </a:tc>
                <a:extLst>
                  <a:ext uri="{0D108BD9-81ED-4DB2-BD59-A6C34878D82A}">
                    <a16:rowId xmlns:a16="http://schemas.microsoft.com/office/drawing/2014/main" val="2064136795"/>
                  </a:ext>
                </a:extLst>
              </a:tr>
              <a:tr h="150254">
                <a:tc>
                  <a:txBody>
                    <a:bodyPr/>
                    <a:lstStyle/>
                    <a:p>
                      <a:r>
                        <a:rPr lang="es-ES" sz="1400" b="0" dirty="0"/>
                        <a:t>Hemoglobina (media </a:t>
                      </a:r>
                      <a:r>
                        <a:rPr lang="es-ES" sz="1400" b="0" kern="1200" dirty="0">
                          <a:effectLst/>
                        </a:rPr>
                        <a:t>± DS)</a:t>
                      </a:r>
                      <a:endParaRPr lang="es-ES" sz="1400" b="0" dirty="0"/>
                    </a:p>
                  </a:txBody>
                  <a:tcPr/>
                </a:tc>
                <a:tc>
                  <a:txBody>
                    <a:bodyPr/>
                    <a:lstStyle/>
                    <a:p>
                      <a:pPr algn="ctr"/>
                      <a:r>
                        <a:rPr lang="es-ES" sz="1400" b="0" dirty="0"/>
                        <a:t>130.6 </a:t>
                      </a:r>
                      <a:r>
                        <a:rPr lang="es-ES" sz="1400" b="0" kern="1200" dirty="0">
                          <a:effectLst/>
                        </a:rPr>
                        <a:t>± 20.5</a:t>
                      </a:r>
                      <a:endParaRPr lang="es-ES" sz="1400" b="0" dirty="0"/>
                    </a:p>
                  </a:txBody>
                  <a:tcPr/>
                </a:tc>
                <a:extLst>
                  <a:ext uri="{0D108BD9-81ED-4DB2-BD59-A6C34878D82A}">
                    <a16:rowId xmlns:a16="http://schemas.microsoft.com/office/drawing/2014/main" val="4042303080"/>
                  </a:ext>
                </a:extLst>
              </a:tr>
              <a:tr h="150254">
                <a:tc>
                  <a:txBody>
                    <a:bodyPr/>
                    <a:lstStyle/>
                    <a:p>
                      <a:r>
                        <a:rPr lang="es-ES" sz="1400" b="0" dirty="0"/>
                        <a:t>Creatinina (media </a:t>
                      </a:r>
                      <a:r>
                        <a:rPr lang="es-ES" sz="1400" b="0" kern="1200" dirty="0">
                          <a:effectLst/>
                        </a:rPr>
                        <a:t>± DS)</a:t>
                      </a:r>
                      <a:endParaRPr lang="es-ES" sz="1400" b="0" dirty="0"/>
                    </a:p>
                  </a:txBody>
                  <a:tcPr/>
                </a:tc>
                <a:tc>
                  <a:txBody>
                    <a:bodyPr/>
                    <a:lstStyle/>
                    <a:p>
                      <a:pPr algn="ctr"/>
                      <a:r>
                        <a:rPr lang="es-ES" sz="1400" b="0" dirty="0"/>
                        <a:t>0.84 </a:t>
                      </a:r>
                      <a:r>
                        <a:rPr lang="es-ES" sz="1400" b="0" kern="1200" dirty="0">
                          <a:effectLst/>
                        </a:rPr>
                        <a:t>± 0.20</a:t>
                      </a:r>
                      <a:endParaRPr lang="es-ES" sz="1400" b="0" dirty="0"/>
                    </a:p>
                  </a:txBody>
                  <a:tcPr/>
                </a:tc>
                <a:extLst>
                  <a:ext uri="{0D108BD9-81ED-4DB2-BD59-A6C34878D82A}">
                    <a16:rowId xmlns:a16="http://schemas.microsoft.com/office/drawing/2014/main" val="2430713031"/>
                  </a:ext>
                </a:extLst>
              </a:tr>
            </a:tbl>
          </a:graphicData>
        </a:graphic>
      </p:graphicFrame>
      <p:graphicFrame>
        <p:nvGraphicFramePr>
          <p:cNvPr id="14" name="Gráfico 13">
            <a:extLst>
              <a:ext uri="{FF2B5EF4-FFF2-40B4-BE49-F238E27FC236}">
                <a16:creationId xmlns:a16="http://schemas.microsoft.com/office/drawing/2014/main" id="{D33AC932-20B7-43C5-A870-EEF7EE493D93}"/>
              </a:ext>
            </a:extLst>
          </p:cNvPr>
          <p:cNvGraphicFramePr/>
          <p:nvPr>
            <p:extLst>
              <p:ext uri="{D42A27DB-BD31-4B8C-83A1-F6EECF244321}">
                <p14:modId xmlns:p14="http://schemas.microsoft.com/office/powerpoint/2010/main" val="1751456046"/>
              </p:ext>
            </p:extLst>
          </p:nvPr>
        </p:nvGraphicFramePr>
        <p:xfrm>
          <a:off x="300952" y="2564904"/>
          <a:ext cx="4994142" cy="28439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áfico 9">
            <a:extLst>
              <a:ext uri="{FF2B5EF4-FFF2-40B4-BE49-F238E27FC236}">
                <a16:creationId xmlns:a16="http://schemas.microsoft.com/office/drawing/2014/main" id="{2D5651E2-4DB9-4D02-98DA-8F1638D5FC7C}"/>
              </a:ext>
            </a:extLst>
          </p:cNvPr>
          <p:cNvGraphicFramePr/>
          <p:nvPr>
            <p:extLst>
              <p:ext uri="{D42A27DB-BD31-4B8C-83A1-F6EECF244321}">
                <p14:modId xmlns:p14="http://schemas.microsoft.com/office/powerpoint/2010/main" val="3929041977"/>
              </p:ext>
            </p:extLst>
          </p:nvPr>
        </p:nvGraphicFramePr>
        <p:xfrm>
          <a:off x="8281237" y="3429000"/>
          <a:ext cx="3865677" cy="251150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áfico 14">
            <a:extLst>
              <a:ext uri="{FF2B5EF4-FFF2-40B4-BE49-F238E27FC236}">
                <a16:creationId xmlns:a16="http://schemas.microsoft.com/office/drawing/2014/main" id="{E2D42894-261C-4F7C-B80F-18B492821648}"/>
              </a:ext>
            </a:extLst>
          </p:cNvPr>
          <p:cNvGraphicFramePr/>
          <p:nvPr>
            <p:extLst>
              <p:ext uri="{D42A27DB-BD31-4B8C-83A1-F6EECF244321}">
                <p14:modId xmlns:p14="http://schemas.microsoft.com/office/powerpoint/2010/main" val="4089255870"/>
              </p:ext>
            </p:extLst>
          </p:nvPr>
        </p:nvGraphicFramePr>
        <p:xfrm>
          <a:off x="8958215" y="239304"/>
          <a:ext cx="2968778" cy="2956127"/>
        </p:xfrm>
        <a:graphic>
          <a:graphicData uri="http://schemas.openxmlformats.org/drawingml/2006/chart">
            <c:chart xmlns:c="http://schemas.openxmlformats.org/drawingml/2006/chart" xmlns:r="http://schemas.openxmlformats.org/officeDocument/2006/relationships" r:id="rId6"/>
          </a:graphicData>
        </a:graphic>
      </p:graphicFrame>
      <p:sp>
        <p:nvSpPr>
          <p:cNvPr id="16" name="Rectángulo 15">
            <a:extLst>
              <a:ext uri="{FF2B5EF4-FFF2-40B4-BE49-F238E27FC236}">
                <a16:creationId xmlns:a16="http://schemas.microsoft.com/office/drawing/2014/main" id="{A1D41FA7-74B5-498C-9923-6E8B46E03681}"/>
              </a:ext>
            </a:extLst>
          </p:cNvPr>
          <p:cNvSpPr/>
          <p:nvPr/>
        </p:nvSpPr>
        <p:spPr>
          <a:xfrm>
            <a:off x="300953" y="692696"/>
            <a:ext cx="4860777" cy="1856335"/>
          </a:xfrm>
          <a:prstGeom prst="rect">
            <a:avLst/>
          </a:prstGeom>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s-ES" sz="1400" dirty="0">
                <a:latin typeface="Arial" panose="020B0604020202020204" pitchFamily="34" charset="0"/>
                <a:ea typeface="Verdana" panose="020B0604030504040204" pitchFamily="34" charset="0"/>
                <a:cs typeface="Arial" panose="020B0604020202020204" pitchFamily="34" charset="0"/>
              </a:rPr>
              <a:t>Periodo: Nov de 2016 a Nov de 2018. </a:t>
            </a:r>
          </a:p>
          <a:p>
            <a:pPr marL="285750" indent="-285750">
              <a:buFont typeface="Wingdings" panose="05000000000000000000" pitchFamily="2" charset="2"/>
              <a:buChar char="q"/>
            </a:pPr>
            <a:r>
              <a:rPr lang="es-ES" sz="1400" dirty="0">
                <a:latin typeface="Arial" panose="020B0604020202020204" pitchFamily="34" charset="0"/>
                <a:ea typeface="Verdana" panose="020B0604030504040204" pitchFamily="34" charset="0"/>
                <a:cs typeface="Arial" panose="020B0604020202020204" pitchFamily="34" charset="0"/>
              </a:rPr>
              <a:t>Desde la ETV hasta el inicio de </a:t>
            </a:r>
            <a:r>
              <a:rPr lang="es-ES" sz="1400" dirty="0" err="1">
                <a:latin typeface="Arial" panose="020B0604020202020204" pitchFamily="34" charset="0"/>
                <a:ea typeface="Verdana" panose="020B0604030504040204" pitchFamily="34" charset="0"/>
                <a:cs typeface="Arial" panose="020B0604020202020204" pitchFamily="34" charset="0"/>
              </a:rPr>
              <a:t>edoxaban</a:t>
            </a:r>
            <a:r>
              <a:rPr lang="es-ES" sz="1400" dirty="0">
                <a:latin typeface="Arial" panose="020B0604020202020204" pitchFamily="34" charset="0"/>
                <a:ea typeface="Verdana" panose="020B0604030504040204" pitchFamily="34" charset="0"/>
                <a:cs typeface="Arial" panose="020B0604020202020204" pitchFamily="34" charset="0"/>
              </a:rPr>
              <a:t> hubo una mediana de 1,2 meses (rango: 111). </a:t>
            </a:r>
          </a:p>
          <a:p>
            <a:pPr marL="285750" indent="-285750">
              <a:buFont typeface="Wingdings" panose="05000000000000000000" pitchFamily="2" charset="2"/>
              <a:buChar char="q"/>
            </a:pPr>
            <a:r>
              <a:rPr lang="es-ES" sz="1400" dirty="0">
                <a:latin typeface="Arial" panose="020B0604020202020204" pitchFamily="34" charset="0"/>
                <a:ea typeface="Verdana" panose="020B0604030504040204" pitchFamily="34" charset="0"/>
                <a:cs typeface="Arial" panose="020B0604020202020204" pitchFamily="34" charset="0"/>
              </a:rPr>
              <a:t>La mediana de tratamiento con </a:t>
            </a:r>
            <a:r>
              <a:rPr lang="es-ES" sz="1400" dirty="0" err="1">
                <a:latin typeface="Arial" panose="020B0604020202020204" pitchFamily="34" charset="0"/>
                <a:ea typeface="Verdana" panose="020B0604030504040204" pitchFamily="34" charset="0"/>
                <a:cs typeface="Arial" panose="020B0604020202020204" pitchFamily="34" charset="0"/>
              </a:rPr>
              <a:t>edoxaban</a:t>
            </a:r>
            <a:r>
              <a:rPr lang="es-ES" sz="1400" dirty="0">
                <a:latin typeface="Arial" panose="020B0604020202020204" pitchFamily="34" charset="0"/>
                <a:ea typeface="Verdana" panose="020B0604030504040204" pitchFamily="34" charset="0"/>
                <a:cs typeface="Arial" panose="020B0604020202020204" pitchFamily="34" charset="0"/>
              </a:rPr>
              <a:t> fue de 5,6 meses (rango: 20,5 meses).</a:t>
            </a:r>
          </a:p>
          <a:p>
            <a:pPr marL="285750" indent="-285750">
              <a:buFont typeface="Wingdings" panose="05000000000000000000" pitchFamily="2" charset="2"/>
              <a:buChar char="q"/>
            </a:pPr>
            <a:r>
              <a:rPr lang="es-ES" sz="1400" dirty="0">
                <a:latin typeface="Arial" panose="020B0604020202020204" pitchFamily="34" charset="0"/>
                <a:ea typeface="Verdana" panose="020B0604030504040204" pitchFamily="34" charset="0"/>
                <a:cs typeface="Arial" panose="020B0604020202020204" pitchFamily="34" charset="0"/>
              </a:rPr>
              <a:t>Bien tolerado: 98% (1 paciente suspende por molestias abdominales y </a:t>
            </a:r>
            <a:r>
              <a:rPr lang="es-ES" sz="1400">
                <a:latin typeface="Arial" panose="020B0604020202020204" pitchFamily="34" charset="0"/>
                <a:ea typeface="Verdana" panose="020B0604030504040204" pitchFamily="34" charset="0"/>
                <a:cs typeface="Arial" panose="020B0604020202020204" pitchFamily="34" charset="0"/>
              </a:rPr>
              <a:t>cefaleas).</a:t>
            </a:r>
            <a:endParaRPr lang="es-ES" sz="1400" dirty="0">
              <a:latin typeface="Arial" panose="020B0604020202020204" pitchFamily="34" charset="0"/>
              <a:ea typeface="Verdana" panose="020B0604030504040204" pitchFamily="34" charset="0"/>
              <a:cs typeface="Arial" panose="020B0604020202020204" pitchFamily="34" charset="0"/>
            </a:endParaRPr>
          </a:p>
        </p:txBody>
      </p:sp>
      <p:sp>
        <p:nvSpPr>
          <p:cNvPr id="17" name="Rectángulo: esquinas redondeadas 16">
            <a:extLst>
              <a:ext uri="{FF2B5EF4-FFF2-40B4-BE49-F238E27FC236}">
                <a16:creationId xmlns:a16="http://schemas.microsoft.com/office/drawing/2014/main" id="{F79AC604-2E9A-470C-9513-310B4CB8E805}"/>
              </a:ext>
            </a:extLst>
          </p:cNvPr>
          <p:cNvSpPr/>
          <p:nvPr/>
        </p:nvSpPr>
        <p:spPr>
          <a:xfrm>
            <a:off x="300951" y="5398349"/>
            <a:ext cx="3600400" cy="432048"/>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atin typeface="Verdana" panose="020B0604030504040204" pitchFamily="34" charset="0"/>
                <a:ea typeface="Verdana" panose="020B0604030504040204" pitchFamily="34" charset="0"/>
                <a:cs typeface="Arial" panose="020B0604020202020204" pitchFamily="34" charset="0"/>
              </a:rPr>
              <a:t>CONCLUSIONES</a:t>
            </a:r>
          </a:p>
        </p:txBody>
      </p:sp>
      <p:sp>
        <p:nvSpPr>
          <p:cNvPr id="18" name="Rectángulo 17">
            <a:extLst>
              <a:ext uri="{FF2B5EF4-FFF2-40B4-BE49-F238E27FC236}">
                <a16:creationId xmlns:a16="http://schemas.microsoft.com/office/drawing/2014/main" id="{4451F5F3-49B9-4E4E-A01F-7B8A33035371}"/>
              </a:ext>
            </a:extLst>
          </p:cNvPr>
          <p:cNvSpPr/>
          <p:nvPr/>
        </p:nvSpPr>
        <p:spPr>
          <a:xfrm>
            <a:off x="300951" y="5940509"/>
            <a:ext cx="11590097" cy="762905"/>
          </a:xfrm>
          <a:prstGeom prst="rect">
            <a:avLst/>
          </a:prstGeom>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dirty="0" err="1">
                <a:latin typeface="Arial" panose="020B0604020202020204" pitchFamily="34" charset="0"/>
                <a:cs typeface="Arial" panose="020B0604020202020204" pitchFamily="34" charset="0"/>
              </a:rPr>
              <a:t>Edoxaban</a:t>
            </a:r>
            <a:r>
              <a:rPr lang="es-ES_tradnl" sz="1600" dirty="0">
                <a:latin typeface="Arial" panose="020B0604020202020204" pitchFamily="34" charset="0"/>
                <a:cs typeface="Arial" panose="020B0604020202020204" pitchFamily="34" charset="0"/>
              </a:rPr>
              <a:t> se mostró como un tratamiento eficaz y bien tolerado que debe tenerse en cuenta dentro del arsenal terapéutico de la ETV. La comodidad de la posología, la ausencia de requerimientos de controles periódicos y la poca interacción con otros fármacos con respecto a los AVK hace que debamos tener en cuenta este fármaco en pacientes con ETV.</a:t>
            </a:r>
            <a:endParaRPr lang="es-ES" sz="1600" dirty="0">
              <a:latin typeface="Arial" panose="020B0604020202020204" pitchFamily="34" charset="0"/>
              <a:cs typeface="Arial" panose="020B0604020202020204" pitchFamily="34" charset="0"/>
            </a:endParaRPr>
          </a:p>
        </p:txBody>
      </p:sp>
      <p:sp>
        <p:nvSpPr>
          <p:cNvPr id="2" name="Rectangle 1"/>
          <p:cNvSpPr/>
          <p:nvPr/>
        </p:nvSpPr>
        <p:spPr>
          <a:xfrm>
            <a:off x="10128448" y="2564904"/>
            <a:ext cx="1080120" cy="2160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4747919"/>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646</Words>
  <Application>Microsoft Office PowerPoint</Application>
  <PresentationFormat>Panorámica</PresentationFormat>
  <Paragraphs>52</Paragraphs>
  <Slides>2</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Verdana</vt:lpstr>
      <vt:lpstr>Wingdings</vt:lpstr>
      <vt:lpstr>Tema de Office</vt:lpstr>
      <vt:lpstr> EFICACIA Y SEGURIDAD DE EDOXABAN EN UNA CONSULTA MONOGRÁFICA DE ENFERMEDAD TROMBOEMBÓLICA VENOSA. EXPERIENCIA CLÍNICA EN UN HOSPITAL DE TERCER NIVEL.</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PACIENTES CON ENFERMEDAD TROMBOEMBÓLICA VENOSA (ETV) EN TRATAMIENTO CON HEPARINA DE BAJO PESO MOLECULAR LOS NIVELES DE ANTI-XA SE CORRELACIONAN CON ETV RECURRENTE Y SANGRADO CLÍNICAMENTE RELEVANTE.</dc:title>
  <dc:creator>HP</dc:creator>
  <cp:lastModifiedBy>Samira MR</cp:lastModifiedBy>
  <cp:revision>59</cp:revision>
  <dcterms:created xsi:type="dcterms:W3CDTF">2019-02-13T17:14:29Z</dcterms:created>
  <dcterms:modified xsi:type="dcterms:W3CDTF">2019-03-05T19:48:11Z</dcterms:modified>
</cp:coreProperties>
</file>