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</p:sldIdLst>
  <p:sldSz cx="12344400" cy="6943725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06"/>
    <p:restoredTop sz="50000"/>
  </p:normalViewPr>
  <p:slideViewPr>
    <p:cSldViewPr snapToGrid="0" snapToObjects="1">
      <p:cViewPr varScale="1">
        <p:scale>
          <a:sx n="46" d="100"/>
          <a:sy n="46" d="100"/>
        </p:scale>
        <p:origin x="16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3050" y="1136393"/>
            <a:ext cx="9258300" cy="2417445"/>
          </a:xfrm>
        </p:spPr>
        <p:txBody>
          <a:bodyPr anchor="b"/>
          <a:lstStyle>
            <a:lvl1pPr algn="ctr">
              <a:defRPr sz="6075"/>
            </a:lvl1pPr>
          </a:lstStyle>
          <a:p>
            <a:r>
              <a:rPr lang="es-ES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647063"/>
            <a:ext cx="9258300" cy="1676459"/>
          </a:xfrm>
        </p:spPr>
        <p:txBody>
          <a:bodyPr/>
          <a:lstStyle>
            <a:lvl1pPr marL="0" indent="0" algn="ctr">
              <a:buNone/>
              <a:defRPr sz="2430"/>
            </a:lvl1pPr>
            <a:lvl2pPr marL="462915" indent="0" algn="ctr">
              <a:buNone/>
              <a:defRPr sz="2025"/>
            </a:lvl2pPr>
            <a:lvl3pPr marL="925830" indent="0" algn="ctr">
              <a:buNone/>
              <a:defRPr sz="1823"/>
            </a:lvl3pPr>
            <a:lvl4pPr marL="1388745" indent="0" algn="ctr">
              <a:buNone/>
              <a:defRPr sz="1620"/>
            </a:lvl4pPr>
            <a:lvl5pPr marL="1851660" indent="0" algn="ctr">
              <a:buNone/>
              <a:defRPr sz="1620"/>
            </a:lvl5pPr>
            <a:lvl6pPr marL="2314575" indent="0" algn="ctr">
              <a:buNone/>
              <a:defRPr sz="1620"/>
            </a:lvl6pPr>
            <a:lvl7pPr marL="2777490" indent="0" algn="ctr">
              <a:buNone/>
              <a:defRPr sz="1620"/>
            </a:lvl7pPr>
            <a:lvl8pPr marL="3240405" indent="0" algn="ctr">
              <a:buNone/>
              <a:defRPr sz="1620"/>
            </a:lvl8pPr>
            <a:lvl9pPr marL="3703320" indent="0" algn="ctr">
              <a:buNone/>
              <a:defRPr sz="162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AE51-DEEA-C045-AA64-310EB22D0C2C}" type="datetimeFigureOut">
              <a:rPr lang="es-ES_tradnl" smtClean="0"/>
              <a:t>1/3/19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8A3E3-60FF-A941-AE9D-D1A8436A675D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4681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AE51-DEEA-C045-AA64-310EB22D0C2C}" type="datetimeFigureOut">
              <a:rPr lang="es-ES_tradnl" smtClean="0"/>
              <a:t>1/3/19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8A3E3-60FF-A941-AE9D-D1A8436A675D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19666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2248" y="1731110"/>
            <a:ext cx="10647045" cy="2888396"/>
          </a:xfrm>
        </p:spPr>
        <p:txBody>
          <a:bodyPr anchor="b"/>
          <a:lstStyle>
            <a:lvl1pPr>
              <a:defRPr sz="6075"/>
            </a:lvl1pPr>
          </a:lstStyle>
          <a:p>
            <a:r>
              <a:rPr lang="es-ES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2248" y="4646832"/>
            <a:ext cx="10647045" cy="1518939"/>
          </a:xfrm>
        </p:spPr>
        <p:txBody>
          <a:bodyPr/>
          <a:lstStyle>
            <a:lvl1pPr marL="0" indent="0">
              <a:buNone/>
              <a:defRPr sz="2430">
                <a:solidFill>
                  <a:schemeClr val="tx1">
                    <a:tint val="75000"/>
                  </a:schemeClr>
                </a:solidFill>
              </a:defRPr>
            </a:lvl1pPr>
            <a:lvl2pPr marL="462915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2pPr>
            <a:lvl3pPr marL="925830" indent="0">
              <a:buNone/>
              <a:defRPr sz="1823">
                <a:solidFill>
                  <a:schemeClr val="tx1">
                    <a:tint val="75000"/>
                  </a:schemeClr>
                </a:solidFill>
              </a:defRPr>
            </a:lvl3pPr>
            <a:lvl4pPr marL="1388745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4pPr>
            <a:lvl5pPr marL="18516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5pPr>
            <a:lvl6pPr marL="2314575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6pPr>
            <a:lvl7pPr marL="277749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7pPr>
            <a:lvl8pPr marL="3240405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8pPr>
            <a:lvl9pPr marL="370332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AE51-DEEA-C045-AA64-310EB22D0C2C}" type="datetimeFigureOut">
              <a:rPr lang="es-ES_tradnl" smtClean="0"/>
              <a:t>1/3/19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8A3E3-60FF-A941-AE9D-D1A8436A675D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02986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8678" y="1848445"/>
            <a:ext cx="5246370" cy="440573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9353" y="1848445"/>
            <a:ext cx="5246370" cy="440573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AE51-DEEA-C045-AA64-310EB22D0C2C}" type="datetimeFigureOut">
              <a:rPr lang="es-ES_tradnl" smtClean="0"/>
              <a:t>1/3/19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8A3E3-60FF-A941-AE9D-D1A8436A675D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07400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285" y="369689"/>
            <a:ext cx="10647045" cy="1342133"/>
          </a:xfrm>
        </p:spPr>
        <p:txBody>
          <a:bodyPr/>
          <a:lstStyle/>
          <a:p>
            <a:r>
              <a:rPr lang="es-ES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0286" y="1702177"/>
            <a:ext cx="5222259" cy="834211"/>
          </a:xfrm>
        </p:spPr>
        <p:txBody>
          <a:bodyPr anchor="b"/>
          <a:lstStyle>
            <a:lvl1pPr marL="0" indent="0">
              <a:buNone/>
              <a:defRPr sz="2430" b="1"/>
            </a:lvl1pPr>
            <a:lvl2pPr marL="462915" indent="0">
              <a:buNone/>
              <a:defRPr sz="2025" b="1"/>
            </a:lvl2pPr>
            <a:lvl3pPr marL="925830" indent="0">
              <a:buNone/>
              <a:defRPr sz="1823" b="1"/>
            </a:lvl3pPr>
            <a:lvl4pPr marL="1388745" indent="0">
              <a:buNone/>
              <a:defRPr sz="1620" b="1"/>
            </a:lvl4pPr>
            <a:lvl5pPr marL="1851660" indent="0">
              <a:buNone/>
              <a:defRPr sz="1620" b="1"/>
            </a:lvl5pPr>
            <a:lvl6pPr marL="2314575" indent="0">
              <a:buNone/>
              <a:defRPr sz="1620" b="1"/>
            </a:lvl6pPr>
            <a:lvl7pPr marL="2777490" indent="0">
              <a:buNone/>
              <a:defRPr sz="1620" b="1"/>
            </a:lvl7pPr>
            <a:lvl8pPr marL="3240405" indent="0">
              <a:buNone/>
              <a:defRPr sz="1620" b="1"/>
            </a:lvl8pPr>
            <a:lvl9pPr marL="3703320" indent="0">
              <a:buNone/>
              <a:defRPr sz="162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0286" y="2536389"/>
            <a:ext cx="5222259" cy="373064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352" y="1702177"/>
            <a:ext cx="5247978" cy="834211"/>
          </a:xfrm>
        </p:spPr>
        <p:txBody>
          <a:bodyPr anchor="b"/>
          <a:lstStyle>
            <a:lvl1pPr marL="0" indent="0">
              <a:buNone/>
              <a:defRPr sz="2430" b="1"/>
            </a:lvl1pPr>
            <a:lvl2pPr marL="462915" indent="0">
              <a:buNone/>
              <a:defRPr sz="2025" b="1"/>
            </a:lvl2pPr>
            <a:lvl3pPr marL="925830" indent="0">
              <a:buNone/>
              <a:defRPr sz="1823" b="1"/>
            </a:lvl3pPr>
            <a:lvl4pPr marL="1388745" indent="0">
              <a:buNone/>
              <a:defRPr sz="1620" b="1"/>
            </a:lvl4pPr>
            <a:lvl5pPr marL="1851660" indent="0">
              <a:buNone/>
              <a:defRPr sz="1620" b="1"/>
            </a:lvl5pPr>
            <a:lvl6pPr marL="2314575" indent="0">
              <a:buNone/>
              <a:defRPr sz="1620" b="1"/>
            </a:lvl6pPr>
            <a:lvl7pPr marL="2777490" indent="0">
              <a:buNone/>
              <a:defRPr sz="1620" b="1"/>
            </a:lvl7pPr>
            <a:lvl8pPr marL="3240405" indent="0">
              <a:buNone/>
              <a:defRPr sz="1620" b="1"/>
            </a:lvl8pPr>
            <a:lvl9pPr marL="3703320" indent="0">
              <a:buNone/>
              <a:defRPr sz="162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352" y="2536389"/>
            <a:ext cx="5247978" cy="373064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AE51-DEEA-C045-AA64-310EB22D0C2C}" type="datetimeFigureOut">
              <a:rPr lang="es-ES_tradnl" smtClean="0"/>
              <a:t>1/3/19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8A3E3-60FF-A941-AE9D-D1A8436A675D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13475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AE51-DEEA-C045-AA64-310EB22D0C2C}" type="datetimeFigureOut">
              <a:rPr lang="es-ES_tradnl" smtClean="0"/>
              <a:t>1/3/19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8A3E3-60FF-A941-AE9D-D1A8436A675D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5507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AE51-DEEA-C045-AA64-310EB22D0C2C}" type="datetimeFigureOut">
              <a:rPr lang="es-ES_tradnl" smtClean="0"/>
              <a:t>1/3/19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8A3E3-60FF-A941-AE9D-D1A8436A675D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45886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286" y="462915"/>
            <a:ext cx="3981390" cy="1620203"/>
          </a:xfrm>
        </p:spPr>
        <p:txBody>
          <a:bodyPr anchor="b"/>
          <a:lstStyle>
            <a:lvl1pPr>
              <a:defRPr sz="3240"/>
            </a:lvl1pPr>
          </a:lstStyle>
          <a:p>
            <a:r>
              <a:rPr lang="es-ES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47978" y="999768"/>
            <a:ext cx="6249353" cy="4934545"/>
          </a:xfrm>
        </p:spPr>
        <p:txBody>
          <a:bodyPr/>
          <a:lstStyle>
            <a:lvl1pPr>
              <a:defRPr sz="3240"/>
            </a:lvl1pPr>
            <a:lvl2pPr>
              <a:defRPr sz="2835"/>
            </a:lvl2pPr>
            <a:lvl3pPr>
              <a:defRPr sz="2430"/>
            </a:lvl3pPr>
            <a:lvl4pPr>
              <a:defRPr sz="2025"/>
            </a:lvl4pPr>
            <a:lvl5pPr>
              <a:defRPr sz="2025"/>
            </a:lvl5pPr>
            <a:lvl6pPr>
              <a:defRPr sz="2025"/>
            </a:lvl6pPr>
            <a:lvl7pPr>
              <a:defRPr sz="2025"/>
            </a:lvl7pPr>
            <a:lvl8pPr>
              <a:defRPr sz="2025"/>
            </a:lvl8pPr>
            <a:lvl9pPr>
              <a:defRPr sz="2025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286" y="2083117"/>
            <a:ext cx="3981390" cy="3859233"/>
          </a:xfrm>
        </p:spPr>
        <p:txBody>
          <a:bodyPr/>
          <a:lstStyle>
            <a:lvl1pPr marL="0" indent="0">
              <a:buNone/>
              <a:defRPr sz="1620"/>
            </a:lvl1pPr>
            <a:lvl2pPr marL="462915" indent="0">
              <a:buNone/>
              <a:defRPr sz="1418"/>
            </a:lvl2pPr>
            <a:lvl3pPr marL="925830" indent="0">
              <a:buNone/>
              <a:defRPr sz="1215"/>
            </a:lvl3pPr>
            <a:lvl4pPr marL="1388745" indent="0">
              <a:buNone/>
              <a:defRPr sz="1013"/>
            </a:lvl4pPr>
            <a:lvl5pPr marL="1851660" indent="0">
              <a:buNone/>
              <a:defRPr sz="1013"/>
            </a:lvl5pPr>
            <a:lvl6pPr marL="2314575" indent="0">
              <a:buNone/>
              <a:defRPr sz="1013"/>
            </a:lvl6pPr>
            <a:lvl7pPr marL="2777490" indent="0">
              <a:buNone/>
              <a:defRPr sz="1013"/>
            </a:lvl7pPr>
            <a:lvl8pPr marL="3240405" indent="0">
              <a:buNone/>
              <a:defRPr sz="1013"/>
            </a:lvl8pPr>
            <a:lvl9pPr marL="3703320" indent="0">
              <a:buNone/>
              <a:defRPr sz="1013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AE51-DEEA-C045-AA64-310EB22D0C2C}" type="datetimeFigureOut">
              <a:rPr lang="es-ES_tradnl" smtClean="0"/>
              <a:t>1/3/19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8A3E3-60FF-A941-AE9D-D1A8436A675D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88096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286" y="462915"/>
            <a:ext cx="3981390" cy="1620203"/>
          </a:xfrm>
        </p:spPr>
        <p:txBody>
          <a:bodyPr anchor="b"/>
          <a:lstStyle>
            <a:lvl1pPr>
              <a:defRPr sz="3240"/>
            </a:lvl1pPr>
          </a:lstStyle>
          <a:p>
            <a:r>
              <a:rPr lang="es-ES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7978" y="999768"/>
            <a:ext cx="6249353" cy="4934545"/>
          </a:xfrm>
        </p:spPr>
        <p:txBody>
          <a:bodyPr anchor="t"/>
          <a:lstStyle>
            <a:lvl1pPr marL="0" indent="0">
              <a:buNone/>
              <a:defRPr sz="3240"/>
            </a:lvl1pPr>
            <a:lvl2pPr marL="462915" indent="0">
              <a:buNone/>
              <a:defRPr sz="2835"/>
            </a:lvl2pPr>
            <a:lvl3pPr marL="925830" indent="0">
              <a:buNone/>
              <a:defRPr sz="2430"/>
            </a:lvl3pPr>
            <a:lvl4pPr marL="1388745" indent="0">
              <a:buNone/>
              <a:defRPr sz="2025"/>
            </a:lvl4pPr>
            <a:lvl5pPr marL="1851660" indent="0">
              <a:buNone/>
              <a:defRPr sz="2025"/>
            </a:lvl5pPr>
            <a:lvl6pPr marL="2314575" indent="0">
              <a:buNone/>
              <a:defRPr sz="2025"/>
            </a:lvl6pPr>
            <a:lvl7pPr marL="2777490" indent="0">
              <a:buNone/>
              <a:defRPr sz="2025"/>
            </a:lvl7pPr>
            <a:lvl8pPr marL="3240405" indent="0">
              <a:buNone/>
              <a:defRPr sz="2025"/>
            </a:lvl8pPr>
            <a:lvl9pPr marL="3703320" indent="0">
              <a:buNone/>
              <a:defRPr sz="2025"/>
            </a:lvl9pPr>
          </a:lstStyle>
          <a:p>
            <a:r>
              <a:rPr lang="es-ES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286" y="2083117"/>
            <a:ext cx="3981390" cy="3859233"/>
          </a:xfrm>
        </p:spPr>
        <p:txBody>
          <a:bodyPr/>
          <a:lstStyle>
            <a:lvl1pPr marL="0" indent="0">
              <a:buNone/>
              <a:defRPr sz="1620"/>
            </a:lvl1pPr>
            <a:lvl2pPr marL="462915" indent="0">
              <a:buNone/>
              <a:defRPr sz="1418"/>
            </a:lvl2pPr>
            <a:lvl3pPr marL="925830" indent="0">
              <a:buNone/>
              <a:defRPr sz="1215"/>
            </a:lvl3pPr>
            <a:lvl4pPr marL="1388745" indent="0">
              <a:buNone/>
              <a:defRPr sz="1013"/>
            </a:lvl4pPr>
            <a:lvl5pPr marL="1851660" indent="0">
              <a:buNone/>
              <a:defRPr sz="1013"/>
            </a:lvl5pPr>
            <a:lvl6pPr marL="2314575" indent="0">
              <a:buNone/>
              <a:defRPr sz="1013"/>
            </a:lvl6pPr>
            <a:lvl7pPr marL="2777490" indent="0">
              <a:buNone/>
              <a:defRPr sz="1013"/>
            </a:lvl7pPr>
            <a:lvl8pPr marL="3240405" indent="0">
              <a:buNone/>
              <a:defRPr sz="1013"/>
            </a:lvl8pPr>
            <a:lvl9pPr marL="3703320" indent="0">
              <a:buNone/>
              <a:defRPr sz="1013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AE51-DEEA-C045-AA64-310EB22D0C2C}" type="datetimeFigureOut">
              <a:rPr lang="es-ES_tradnl" smtClean="0"/>
              <a:t>1/3/19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8A3E3-60FF-A941-AE9D-D1A8436A675D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2579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AE51-DEEA-C045-AA64-310EB22D0C2C}" type="datetimeFigureOut">
              <a:rPr lang="es-ES_tradnl" smtClean="0"/>
              <a:t>1/3/19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8A3E3-60FF-A941-AE9D-D1A8436A675D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8436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3961" y="369689"/>
            <a:ext cx="2661761" cy="5884486"/>
          </a:xfrm>
        </p:spPr>
        <p:txBody>
          <a:bodyPr vert="eaVert"/>
          <a:lstStyle/>
          <a:p>
            <a:r>
              <a:rPr lang="es-ES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48677" y="369689"/>
            <a:ext cx="7830979" cy="5884486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AE51-DEEA-C045-AA64-310EB22D0C2C}" type="datetimeFigureOut">
              <a:rPr lang="es-ES_tradnl" smtClean="0"/>
              <a:t>1/3/19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8A3E3-60FF-A941-AE9D-D1A8436A675D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74981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8678" y="369689"/>
            <a:ext cx="10647045" cy="1342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8678" y="1848445"/>
            <a:ext cx="10647045" cy="4405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678" y="6435805"/>
            <a:ext cx="2777490" cy="3696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7AE51-DEEA-C045-AA64-310EB22D0C2C}" type="datetimeFigureOut">
              <a:rPr lang="es-ES_tradnl" smtClean="0"/>
              <a:t>1/3/19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89083" y="6435805"/>
            <a:ext cx="4166235" cy="3696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18233" y="6435805"/>
            <a:ext cx="2777490" cy="3696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8A3E3-60FF-A941-AE9D-D1A8436A675D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17500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25830" rtl="0" eaLnBrk="1" latinLnBrk="0" hangingPunct="1">
        <a:lnSpc>
          <a:spcPct val="90000"/>
        </a:lnSpc>
        <a:spcBef>
          <a:spcPct val="0"/>
        </a:spcBef>
        <a:buNone/>
        <a:defRPr sz="44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1458" indent="-231458" algn="l" defTabSz="925830" rtl="0" eaLnBrk="1" latinLnBrk="0" hangingPunct="1">
        <a:lnSpc>
          <a:spcPct val="90000"/>
        </a:lnSpc>
        <a:spcBef>
          <a:spcPts val="1013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694373" indent="-231458" algn="l" defTabSz="925830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2430" kern="1200">
          <a:solidFill>
            <a:schemeClr val="tx1"/>
          </a:solidFill>
          <a:latin typeface="+mn-lt"/>
          <a:ea typeface="+mn-ea"/>
          <a:cs typeface="+mn-cs"/>
        </a:defRPr>
      </a:lvl2pPr>
      <a:lvl3pPr marL="1157288" indent="-231458" algn="l" defTabSz="925830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620203" indent="-231458" algn="l" defTabSz="925830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23" kern="1200">
          <a:solidFill>
            <a:schemeClr val="tx1"/>
          </a:solidFill>
          <a:latin typeface="+mn-lt"/>
          <a:ea typeface="+mn-ea"/>
          <a:cs typeface="+mn-cs"/>
        </a:defRPr>
      </a:lvl4pPr>
      <a:lvl5pPr marL="2083118" indent="-231458" algn="l" defTabSz="925830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23" kern="1200">
          <a:solidFill>
            <a:schemeClr val="tx1"/>
          </a:solidFill>
          <a:latin typeface="+mn-lt"/>
          <a:ea typeface="+mn-ea"/>
          <a:cs typeface="+mn-cs"/>
        </a:defRPr>
      </a:lvl5pPr>
      <a:lvl6pPr marL="2546033" indent="-231458" algn="l" defTabSz="925830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23" kern="1200">
          <a:solidFill>
            <a:schemeClr val="tx1"/>
          </a:solidFill>
          <a:latin typeface="+mn-lt"/>
          <a:ea typeface="+mn-ea"/>
          <a:cs typeface="+mn-cs"/>
        </a:defRPr>
      </a:lvl6pPr>
      <a:lvl7pPr marL="3008948" indent="-231458" algn="l" defTabSz="925830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23" kern="1200">
          <a:solidFill>
            <a:schemeClr val="tx1"/>
          </a:solidFill>
          <a:latin typeface="+mn-lt"/>
          <a:ea typeface="+mn-ea"/>
          <a:cs typeface="+mn-cs"/>
        </a:defRPr>
      </a:lvl7pPr>
      <a:lvl8pPr marL="3471863" indent="-231458" algn="l" defTabSz="925830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23" kern="1200">
          <a:solidFill>
            <a:schemeClr val="tx1"/>
          </a:solidFill>
          <a:latin typeface="+mn-lt"/>
          <a:ea typeface="+mn-ea"/>
          <a:cs typeface="+mn-cs"/>
        </a:defRPr>
      </a:lvl8pPr>
      <a:lvl9pPr marL="3934778" indent="-231458" algn="l" defTabSz="925830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2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25830" rtl="0" eaLnBrk="1" latinLnBrk="0" hangingPunct="1">
        <a:defRPr sz="1823" kern="1200">
          <a:solidFill>
            <a:schemeClr val="tx1"/>
          </a:solidFill>
          <a:latin typeface="+mn-lt"/>
          <a:ea typeface="+mn-ea"/>
          <a:cs typeface="+mn-cs"/>
        </a:defRPr>
      </a:lvl1pPr>
      <a:lvl2pPr marL="462915" algn="l" defTabSz="925830" rtl="0" eaLnBrk="1" latinLnBrk="0" hangingPunct="1">
        <a:defRPr sz="1823" kern="1200">
          <a:solidFill>
            <a:schemeClr val="tx1"/>
          </a:solidFill>
          <a:latin typeface="+mn-lt"/>
          <a:ea typeface="+mn-ea"/>
          <a:cs typeface="+mn-cs"/>
        </a:defRPr>
      </a:lvl2pPr>
      <a:lvl3pPr marL="925830" algn="l" defTabSz="925830" rtl="0" eaLnBrk="1" latinLnBrk="0" hangingPunct="1">
        <a:defRPr sz="1823" kern="1200">
          <a:solidFill>
            <a:schemeClr val="tx1"/>
          </a:solidFill>
          <a:latin typeface="+mn-lt"/>
          <a:ea typeface="+mn-ea"/>
          <a:cs typeface="+mn-cs"/>
        </a:defRPr>
      </a:lvl3pPr>
      <a:lvl4pPr marL="1388745" algn="l" defTabSz="925830" rtl="0" eaLnBrk="1" latinLnBrk="0" hangingPunct="1">
        <a:defRPr sz="1823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algn="l" defTabSz="925830" rtl="0" eaLnBrk="1" latinLnBrk="0" hangingPunct="1">
        <a:defRPr sz="1823" kern="1200">
          <a:solidFill>
            <a:schemeClr val="tx1"/>
          </a:solidFill>
          <a:latin typeface="+mn-lt"/>
          <a:ea typeface="+mn-ea"/>
          <a:cs typeface="+mn-cs"/>
        </a:defRPr>
      </a:lvl5pPr>
      <a:lvl6pPr marL="2314575" algn="l" defTabSz="925830" rtl="0" eaLnBrk="1" latinLnBrk="0" hangingPunct="1">
        <a:defRPr sz="1823" kern="1200">
          <a:solidFill>
            <a:schemeClr val="tx1"/>
          </a:solidFill>
          <a:latin typeface="+mn-lt"/>
          <a:ea typeface="+mn-ea"/>
          <a:cs typeface="+mn-cs"/>
        </a:defRPr>
      </a:lvl6pPr>
      <a:lvl7pPr marL="2777490" algn="l" defTabSz="925830" rtl="0" eaLnBrk="1" latinLnBrk="0" hangingPunct="1">
        <a:defRPr sz="1823" kern="1200">
          <a:solidFill>
            <a:schemeClr val="tx1"/>
          </a:solidFill>
          <a:latin typeface="+mn-lt"/>
          <a:ea typeface="+mn-ea"/>
          <a:cs typeface="+mn-cs"/>
        </a:defRPr>
      </a:lvl7pPr>
      <a:lvl8pPr marL="3240405" algn="l" defTabSz="925830" rtl="0" eaLnBrk="1" latinLnBrk="0" hangingPunct="1">
        <a:defRPr sz="1823" kern="1200">
          <a:solidFill>
            <a:schemeClr val="tx1"/>
          </a:solidFill>
          <a:latin typeface="+mn-lt"/>
          <a:ea typeface="+mn-ea"/>
          <a:cs typeface="+mn-cs"/>
        </a:defRPr>
      </a:lvl8pPr>
      <a:lvl9pPr marL="3703320" algn="l" defTabSz="925830" rtl="0" eaLnBrk="1" latinLnBrk="0" hangingPunct="1">
        <a:defRPr sz="182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829728" y="148993"/>
            <a:ext cx="10803465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latin typeface="Arial" charset="0"/>
                <a:ea typeface="Arial" charset="0"/>
                <a:cs typeface="Arial" charset="0"/>
              </a:rPr>
              <a:t>Correlación entre la presión de CPAP,  calculada mediante  titulación con  AUTOCPAP, y la media aritmética de las fórmulas de </a:t>
            </a:r>
            <a:r>
              <a:rPr lang="es-ES" sz="2200" b="1" dirty="0" err="1">
                <a:latin typeface="Arial" charset="0"/>
                <a:ea typeface="Arial" charset="0"/>
                <a:cs typeface="Arial" charset="0"/>
              </a:rPr>
              <a:t>Hoffstein</a:t>
            </a:r>
            <a:r>
              <a:rPr lang="es-ES" sz="2200" b="1" dirty="0">
                <a:latin typeface="Arial" charset="0"/>
                <a:ea typeface="Arial" charset="0"/>
                <a:cs typeface="Arial" charset="0"/>
              </a:rPr>
              <a:t> y </a:t>
            </a:r>
            <a:r>
              <a:rPr lang="es-ES" sz="2200" b="1" dirty="0" err="1" smtClean="0">
                <a:latin typeface="Arial" charset="0"/>
                <a:ea typeface="Arial" charset="0"/>
                <a:cs typeface="Arial" charset="0"/>
              </a:rPr>
              <a:t>Séries</a:t>
            </a:r>
            <a:endParaRPr lang="es-ES" sz="2200" b="1" dirty="0" smtClean="0"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s-ES_tradnl" dirty="0" smtClean="0">
                <a:latin typeface="Arial" charset="0"/>
                <a:ea typeface="Arial" charset="0"/>
                <a:cs typeface="Arial" charset="0"/>
              </a:rPr>
              <a:t>P.J. </a:t>
            </a:r>
            <a:r>
              <a:rPr lang="es-ES_tradnl" dirty="0" err="1" smtClean="0">
                <a:latin typeface="Arial" charset="0"/>
                <a:ea typeface="Arial" charset="0"/>
                <a:cs typeface="Arial" charset="0"/>
              </a:rPr>
              <a:t>Rodr</a:t>
            </a:r>
            <a:r>
              <a:rPr lang="es-ES" dirty="0" smtClean="0">
                <a:latin typeface="Arial" charset="0"/>
                <a:ea typeface="Arial" charset="0"/>
                <a:cs typeface="Arial" charset="0"/>
              </a:rPr>
              <a:t>í</a:t>
            </a:r>
            <a:r>
              <a:rPr lang="es-ES_tradnl" dirty="0" err="1" smtClean="0">
                <a:latin typeface="Arial" charset="0"/>
                <a:ea typeface="Arial" charset="0"/>
                <a:cs typeface="Arial" charset="0"/>
              </a:rPr>
              <a:t>guez</a:t>
            </a:r>
            <a:r>
              <a:rPr lang="es-ES_tradnl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dirty="0">
                <a:latin typeface="Arial" charset="0"/>
                <a:ea typeface="Arial" charset="0"/>
                <a:cs typeface="Arial" charset="0"/>
              </a:rPr>
              <a:t>Martín</a:t>
            </a:r>
            <a:r>
              <a:rPr lang="es-ES_tradnl" sz="1200" dirty="0">
                <a:latin typeface="Arial" charset="0"/>
                <a:ea typeface="Arial" charset="0"/>
                <a:cs typeface="Arial" charset="0"/>
              </a:rPr>
              <a:t>1</a:t>
            </a:r>
            <a:r>
              <a:rPr lang="es-ES_tradnl" dirty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s-ES_tradnl" dirty="0" smtClean="0">
                <a:latin typeface="Arial" charset="0"/>
                <a:ea typeface="Arial" charset="0"/>
                <a:cs typeface="Arial" charset="0"/>
              </a:rPr>
              <a:t>R. </a:t>
            </a:r>
            <a:r>
              <a:rPr lang="es-ES_tradnl" dirty="0">
                <a:latin typeface="Arial" charset="0"/>
                <a:ea typeface="Arial" charset="0"/>
                <a:cs typeface="Arial" charset="0"/>
              </a:rPr>
              <a:t>Perera </a:t>
            </a:r>
            <a:r>
              <a:rPr lang="es-ES_tradnl" dirty="0" smtClean="0">
                <a:latin typeface="Arial" charset="0"/>
                <a:ea typeface="Arial" charset="0"/>
                <a:cs typeface="Arial" charset="0"/>
              </a:rPr>
              <a:t>Louvier</a:t>
            </a:r>
            <a:r>
              <a:rPr lang="es-ES_tradnl" sz="1200" dirty="0" smtClean="0">
                <a:latin typeface="Arial" charset="0"/>
                <a:ea typeface="Arial" charset="0"/>
                <a:cs typeface="Arial" charset="0"/>
              </a:rPr>
              <a:t>1</a:t>
            </a:r>
            <a:r>
              <a:rPr lang="es-ES_tradnl" dirty="0" smtClean="0">
                <a:latin typeface="Arial" charset="0"/>
                <a:ea typeface="Arial" charset="0"/>
                <a:cs typeface="Arial" charset="0"/>
              </a:rPr>
              <a:t>, J.A. </a:t>
            </a:r>
            <a:r>
              <a:rPr lang="es-ES_tradnl" dirty="0">
                <a:latin typeface="Arial" charset="0"/>
                <a:ea typeface="Arial" charset="0"/>
                <a:cs typeface="Arial" charset="0"/>
              </a:rPr>
              <a:t>Delgado </a:t>
            </a:r>
            <a:r>
              <a:rPr lang="es-ES_tradnl" dirty="0" smtClean="0">
                <a:latin typeface="Arial" charset="0"/>
                <a:ea typeface="Arial" charset="0"/>
                <a:cs typeface="Arial" charset="0"/>
              </a:rPr>
              <a:t>Torralbo</a:t>
            </a:r>
            <a:r>
              <a:rPr lang="es-ES_tradnl" sz="1200" dirty="0" smtClean="0">
                <a:latin typeface="Arial" charset="0"/>
                <a:ea typeface="Arial" charset="0"/>
                <a:cs typeface="Arial" charset="0"/>
              </a:rPr>
              <a:t>1</a:t>
            </a:r>
            <a:r>
              <a:rPr lang="es-ES_tradnl" dirty="0" smtClean="0">
                <a:latin typeface="Arial" charset="0"/>
                <a:ea typeface="Arial" charset="0"/>
                <a:cs typeface="Arial" charset="0"/>
              </a:rPr>
              <a:t>, M. </a:t>
            </a:r>
            <a:r>
              <a:rPr lang="es-ES_tradnl" dirty="0">
                <a:latin typeface="Arial" charset="0"/>
                <a:ea typeface="Arial" charset="0"/>
                <a:cs typeface="Arial" charset="0"/>
              </a:rPr>
              <a:t>Velarde </a:t>
            </a:r>
            <a:r>
              <a:rPr lang="es-ES_tradnl" dirty="0" smtClean="0">
                <a:latin typeface="Arial" charset="0"/>
                <a:ea typeface="Arial" charset="0"/>
                <a:cs typeface="Arial" charset="0"/>
              </a:rPr>
              <a:t>Rodríguez</a:t>
            </a:r>
            <a:r>
              <a:rPr lang="es-ES_tradnl" sz="1200" dirty="0" smtClean="0">
                <a:latin typeface="Arial" charset="0"/>
                <a:ea typeface="Arial" charset="0"/>
                <a:cs typeface="Arial" charset="0"/>
              </a:rPr>
              <a:t>2</a:t>
            </a:r>
            <a:r>
              <a:rPr lang="es-ES_tradnl" dirty="0" smtClean="0">
                <a:latin typeface="Arial" charset="0"/>
                <a:ea typeface="Arial" charset="0"/>
                <a:cs typeface="Arial" charset="0"/>
              </a:rPr>
              <a:t>, P. </a:t>
            </a:r>
            <a:r>
              <a:rPr lang="es-ES_tradnl" dirty="0">
                <a:latin typeface="Arial" charset="0"/>
                <a:ea typeface="Arial" charset="0"/>
                <a:cs typeface="Arial" charset="0"/>
              </a:rPr>
              <a:t>Guerrero </a:t>
            </a:r>
            <a:r>
              <a:rPr lang="es-ES_tradnl" dirty="0" smtClean="0">
                <a:latin typeface="Arial" charset="0"/>
                <a:ea typeface="Arial" charset="0"/>
                <a:cs typeface="Arial" charset="0"/>
              </a:rPr>
              <a:t>Zamora</a:t>
            </a:r>
            <a:r>
              <a:rPr lang="es-ES_tradnl" sz="1200" dirty="0" smtClean="0">
                <a:latin typeface="Arial" charset="0"/>
                <a:ea typeface="Arial" charset="0"/>
                <a:cs typeface="Arial" charset="0"/>
              </a:rPr>
              <a:t>1</a:t>
            </a:r>
            <a:r>
              <a:rPr lang="es-ES_tradnl" dirty="0" smtClean="0">
                <a:latin typeface="Arial" charset="0"/>
                <a:ea typeface="Arial" charset="0"/>
                <a:cs typeface="Arial" charset="0"/>
              </a:rPr>
              <a:t>, M. </a:t>
            </a:r>
            <a:r>
              <a:rPr lang="es-ES_tradnl" dirty="0">
                <a:latin typeface="Arial" charset="0"/>
                <a:ea typeface="Arial" charset="0"/>
                <a:cs typeface="Arial" charset="0"/>
              </a:rPr>
              <a:t>Ferrer </a:t>
            </a:r>
            <a:r>
              <a:rPr lang="es-ES_tradnl" dirty="0" smtClean="0">
                <a:latin typeface="Arial" charset="0"/>
                <a:ea typeface="Arial" charset="0"/>
                <a:cs typeface="Arial" charset="0"/>
              </a:rPr>
              <a:t>Galván</a:t>
            </a:r>
            <a:r>
              <a:rPr lang="es-ES_tradnl" sz="1200" dirty="0" smtClean="0">
                <a:latin typeface="Arial" charset="0"/>
                <a:ea typeface="Arial" charset="0"/>
                <a:cs typeface="Arial" charset="0"/>
              </a:rPr>
              <a:t>1</a:t>
            </a:r>
            <a:r>
              <a:rPr lang="es-ES_tradnl" dirty="0" smtClean="0">
                <a:latin typeface="Arial" charset="0"/>
                <a:ea typeface="Arial" charset="0"/>
                <a:cs typeface="Arial" charset="0"/>
              </a:rPr>
              <a:t>, A. Gómez-Bastero Fernández</a:t>
            </a:r>
            <a:r>
              <a:rPr lang="es-ES_tradnl" sz="1200" dirty="0" smtClean="0">
                <a:latin typeface="Arial" charset="0"/>
                <a:ea typeface="Arial" charset="0"/>
                <a:cs typeface="Arial" charset="0"/>
              </a:rPr>
              <a:t>1</a:t>
            </a:r>
            <a:r>
              <a:rPr lang="es-ES_tradnl" dirty="0" smtClean="0">
                <a:latin typeface="Arial" charset="0"/>
                <a:ea typeface="Arial" charset="0"/>
                <a:cs typeface="Arial" charset="0"/>
              </a:rPr>
              <a:t>, V. </a:t>
            </a:r>
            <a:r>
              <a:rPr lang="es-ES_tradnl" dirty="0" err="1">
                <a:latin typeface="Arial" charset="0"/>
                <a:ea typeface="Arial" charset="0"/>
                <a:cs typeface="Arial" charset="0"/>
              </a:rPr>
              <a:t>Alamadana</a:t>
            </a:r>
            <a:r>
              <a:rPr lang="es-ES_tradnl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dirty="0" smtClean="0">
                <a:latin typeface="Arial" charset="0"/>
                <a:ea typeface="Arial" charset="0"/>
                <a:cs typeface="Arial" charset="0"/>
              </a:rPr>
              <a:t>Pacheco</a:t>
            </a:r>
            <a:r>
              <a:rPr lang="es-ES_tradnl" sz="1200" dirty="0" smtClean="0">
                <a:latin typeface="Arial" charset="0"/>
                <a:ea typeface="Arial" charset="0"/>
                <a:cs typeface="Arial" charset="0"/>
              </a:rPr>
              <a:t>1</a:t>
            </a:r>
            <a:r>
              <a:rPr lang="es-ES_tradnl" dirty="0" smtClean="0">
                <a:latin typeface="Arial" charset="0"/>
                <a:ea typeface="Arial" charset="0"/>
                <a:cs typeface="Arial" charset="0"/>
              </a:rPr>
              <a:t>, J. </a:t>
            </a:r>
            <a:r>
              <a:rPr lang="es-ES_tradnl" dirty="0">
                <a:latin typeface="Arial" charset="0"/>
                <a:ea typeface="Arial" charset="0"/>
                <a:cs typeface="Arial" charset="0"/>
              </a:rPr>
              <a:t>Sánchez </a:t>
            </a:r>
            <a:r>
              <a:rPr lang="es-ES_tradnl" dirty="0" smtClean="0">
                <a:latin typeface="Arial" charset="0"/>
                <a:ea typeface="Arial" charset="0"/>
                <a:cs typeface="Arial" charset="0"/>
              </a:rPr>
              <a:t>Gómez</a:t>
            </a:r>
            <a:r>
              <a:rPr lang="es-ES_tradnl" sz="1200" dirty="0" smtClean="0">
                <a:latin typeface="Arial" charset="0"/>
                <a:ea typeface="Arial" charset="0"/>
                <a:cs typeface="Arial" charset="0"/>
              </a:rPr>
              <a:t>1</a:t>
            </a:r>
            <a:r>
              <a:rPr lang="es-ES_tradnl" dirty="0" smtClean="0">
                <a:latin typeface="Arial" charset="0"/>
                <a:ea typeface="Arial" charset="0"/>
                <a:cs typeface="Arial" charset="0"/>
              </a:rPr>
              <a:t>, J.M. </a:t>
            </a:r>
            <a:r>
              <a:rPr lang="es-ES_tradnl" dirty="0">
                <a:latin typeface="Arial" charset="0"/>
                <a:ea typeface="Arial" charset="0"/>
                <a:cs typeface="Arial" charset="0"/>
              </a:rPr>
              <a:t>Benítez </a:t>
            </a:r>
            <a:r>
              <a:rPr lang="es-ES_tradnl" dirty="0" smtClean="0">
                <a:latin typeface="Arial" charset="0"/>
                <a:ea typeface="Arial" charset="0"/>
                <a:cs typeface="Arial" charset="0"/>
              </a:rPr>
              <a:t>Moya</a:t>
            </a:r>
            <a:r>
              <a:rPr lang="es-ES_tradnl" sz="1200" dirty="0" smtClean="0">
                <a:latin typeface="Arial" charset="0"/>
                <a:ea typeface="Arial" charset="0"/>
                <a:cs typeface="Arial" charset="0"/>
              </a:rPr>
              <a:t>1</a:t>
            </a:r>
            <a:r>
              <a:rPr lang="es-ES_tradnl" dirty="0" smtClean="0">
                <a:latin typeface="Arial" charset="0"/>
                <a:ea typeface="Arial" charset="0"/>
                <a:cs typeface="Arial" charset="0"/>
              </a:rPr>
              <a:t>, A.S. </a:t>
            </a:r>
            <a:r>
              <a:rPr lang="es-ES_tradnl" dirty="0">
                <a:latin typeface="Arial" charset="0"/>
                <a:ea typeface="Arial" charset="0"/>
                <a:cs typeface="Arial" charset="0"/>
              </a:rPr>
              <a:t>Valido </a:t>
            </a:r>
            <a:r>
              <a:rPr lang="es-ES_tradnl" dirty="0" smtClean="0">
                <a:latin typeface="Arial" charset="0"/>
                <a:ea typeface="Arial" charset="0"/>
                <a:cs typeface="Arial" charset="0"/>
              </a:rPr>
              <a:t>Morales</a:t>
            </a:r>
            <a:r>
              <a:rPr lang="es-ES_tradnl" sz="1200" dirty="0" smtClean="0">
                <a:latin typeface="Arial" charset="0"/>
                <a:ea typeface="Arial" charset="0"/>
                <a:cs typeface="Arial" charset="0"/>
              </a:rPr>
              <a:t>1.</a:t>
            </a:r>
            <a:endParaRPr lang="es-ES_tradnl" dirty="0"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s-ES_tradnl" dirty="0">
                <a:latin typeface="Arial" charset="0"/>
                <a:ea typeface="Arial" charset="0"/>
                <a:cs typeface="Arial" charset="0"/>
              </a:rPr>
              <a:t>1.UGC de Neumología. Hospital Universitario Virgen Macarena, Sevilla, Sevilla, España.</a:t>
            </a:r>
          </a:p>
          <a:p>
            <a:pPr algn="ctr"/>
            <a:r>
              <a:rPr lang="es-ES_tradnl" dirty="0">
                <a:latin typeface="Arial" charset="0"/>
                <a:ea typeface="Arial" charset="0"/>
                <a:cs typeface="Arial" charset="0"/>
              </a:rPr>
              <a:t>2.Servicio de Terapias respiratorias. </a:t>
            </a:r>
            <a:r>
              <a:rPr lang="es-ES_tradnl" dirty="0" err="1">
                <a:latin typeface="Arial" charset="0"/>
                <a:ea typeface="Arial" charset="0"/>
                <a:cs typeface="Arial" charset="0"/>
              </a:rPr>
              <a:t>Vivisol</a:t>
            </a:r>
            <a:r>
              <a:rPr lang="es-ES_tradnl" dirty="0">
                <a:latin typeface="Arial" charset="0"/>
                <a:ea typeface="Arial" charset="0"/>
                <a:cs typeface="Arial" charset="0"/>
              </a:rPr>
              <a:t>, Sevilla, Sevilla, España</a:t>
            </a:r>
          </a:p>
          <a:p>
            <a:pPr algn="ctr"/>
            <a:endParaRPr lang="es-ES_tradnl" dirty="0"/>
          </a:p>
          <a:p>
            <a:pPr algn="ctr"/>
            <a:endParaRPr lang="es-ES_tradnl" dirty="0"/>
          </a:p>
        </p:txBody>
      </p:sp>
      <p:sp>
        <p:nvSpPr>
          <p:cNvPr id="6" name="CuadroTexto 5"/>
          <p:cNvSpPr txBox="1"/>
          <p:nvPr/>
        </p:nvSpPr>
        <p:spPr>
          <a:xfrm>
            <a:off x="237068" y="2234813"/>
            <a:ext cx="1109133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" charset="0"/>
                <a:ea typeface="Arial" charset="0"/>
                <a:cs typeface="Arial" charset="0"/>
              </a:rPr>
              <a:t>Introducción:</a:t>
            </a:r>
            <a:endParaRPr lang="es-ES_tradnl" dirty="0">
              <a:latin typeface="Arial" charset="0"/>
              <a:ea typeface="Arial" charset="0"/>
              <a:cs typeface="Arial" charset="0"/>
            </a:endParaRPr>
          </a:p>
          <a:p>
            <a:r>
              <a:rPr lang="es-ES" dirty="0">
                <a:latin typeface="Arial" charset="0"/>
                <a:ea typeface="Arial" charset="0"/>
                <a:cs typeface="Arial" charset="0"/>
              </a:rPr>
              <a:t>El Síndrome de apnea del Sueño ( </a:t>
            </a:r>
            <a:r>
              <a:rPr lang="es-ES" dirty="0" smtClean="0">
                <a:latin typeface="Arial" charset="0"/>
                <a:ea typeface="Arial" charset="0"/>
                <a:cs typeface="Arial" charset="0"/>
              </a:rPr>
              <a:t>SAOS</a:t>
            </a:r>
            <a:r>
              <a:rPr lang="es-ES" dirty="0">
                <a:latin typeface="Arial" charset="0"/>
                <a:ea typeface="Arial" charset="0"/>
                <a:cs typeface="Arial" charset="0"/>
              </a:rPr>
              <a:t>) es considerado como un problema de salud pública .La  presión positiva en la vía aérea superior (CPAP) es su tratamiento de elección. </a:t>
            </a:r>
            <a:r>
              <a:rPr lang="es-ES_tradnl" dirty="0">
                <a:latin typeface="Arial" charset="0"/>
                <a:ea typeface="Arial" charset="0"/>
                <a:cs typeface="Arial" charset="0"/>
              </a:rPr>
              <a:t>Para medir el nivel de presión necesario los métodos más adecuados son la titulación con </a:t>
            </a:r>
            <a:r>
              <a:rPr lang="es-ES_tradnl" dirty="0" err="1">
                <a:latin typeface="Arial" charset="0"/>
                <a:ea typeface="Arial" charset="0"/>
                <a:cs typeface="Arial" charset="0"/>
              </a:rPr>
              <a:t>polisomnografia</a:t>
            </a:r>
            <a:r>
              <a:rPr lang="es-ES_tradnl" dirty="0">
                <a:latin typeface="Arial" charset="0"/>
                <a:ea typeface="Arial" charset="0"/>
                <a:cs typeface="Arial" charset="0"/>
              </a:rPr>
              <a:t> o con </a:t>
            </a:r>
            <a:r>
              <a:rPr lang="es-ES_tradnl" dirty="0" err="1">
                <a:latin typeface="Arial" charset="0"/>
                <a:ea typeface="Arial" charset="0"/>
                <a:cs typeface="Arial" charset="0"/>
              </a:rPr>
              <a:t>autocpap</a:t>
            </a:r>
            <a:r>
              <a:rPr lang="es-ES_tradnl" dirty="0">
                <a:latin typeface="Arial" charset="0"/>
                <a:ea typeface="Arial" charset="0"/>
                <a:cs typeface="Arial" charset="0"/>
              </a:rPr>
              <a:t>, pero por cuestiones asistenciales y económicas se han desarrollado diferentes métodos, como el cálculo empírico mediante estimación matemática </a:t>
            </a:r>
            <a:r>
              <a:rPr lang="es-ES_tradnl" dirty="0" smtClean="0">
                <a:latin typeface="Arial" charset="0"/>
                <a:ea typeface="Arial" charset="0"/>
                <a:cs typeface="Arial" charset="0"/>
              </a:rPr>
              <a:t>por </a:t>
            </a:r>
            <a:r>
              <a:rPr lang="es-ES_tradnl" dirty="0" smtClean="0">
                <a:latin typeface="Arial" charset="0"/>
                <a:ea typeface="Arial" charset="0"/>
                <a:cs typeface="Arial" charset="0"/>
              </a:rPr>
              <a:t>diferentes </a:t>
            </a:r>
            <a:r>
              <a:rPr lang="es-ES_tradnl" dirty="0">
                <a:latin typeface="Arial" charset="0"/>
                <a:ea typeface="Arial" charset="0"/>
                <a:cs typeface="Arial" charset="0"/>
              </a:rPr>
              <a:t>fórmulas.</a:t>
            </a:r>
          </a:p>
          <a:p>
            <a:r>
              <a:rPr lang="es-ES_tradnl" dirty="0">
                <a:latin typeface="Arial" charset="0"/>
                <a:ea typeface="Arial" charset="0"/>
                <a:cs typeface="Arial" charset="0"/>
              </a:rPr>
              <a:t>En la comunicación que presentamos , estudiamos la correlación entre la presión empírica de la media aritmética de las fórmulas de </a:t>
            </a:r>
            <a:r>
              <a:rPr lang="es-ES_tradnl" dirty="0" err="1">
                <a:latin typeface="Arial" charset="0"/>
                <a:ea typeface="Arial" charset="0"/>
                <a:cs typeface="Arial" charset="0"/>
              </a:rPr>
              <a:t>Hoffstein</a:t>
            </a:r>
            <a:r>
              <a:rPr lang="es-ES_tradnl" b="1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dirty="0">
                <a:latin typeface="Arial" charset="0"/>
                <a:ea typeface="Arial" charset="0"/>
                <a:cs typeface="Arial" charset="0"/>
              </a:rPr>
              <a:t>y </a:t>
            </a:r>
            <a:r>
              <a:rPr lang="es-ES_tradnl" dirty="0" err="1">
                <a:latin typeface="Arial" charset="0"/>
                <a:ea typeface="Arial" charset="0"/>
                <a:cs typeface="Arial" charset="0"/>
              </a:rPr>
              <a:t>Séries</a:t>
            </a:r>
            <a:r>
              <a:rPr lang="es-ES_tradnl" dirty="0">
                <a:latin typeface="Arial" charset="0"/>
                <a:ea typeface="Arial" charset="0"/>
                <a:cs typeface="Arial" charset="0"/>
              </a:rPr>
              <a:t> y la presión mediana tras una titulación con </a:t>
            </a:r>
            <a:r>
              <a:rPr lang="es-ES_tradnl" dirty="0" err="1">
                <a:latin typeface="Arial" charset="0"/>
                <a:ea typeface="Arial" charset="0"/>
                <a:cs typeface="Arial" charset="0"/>
              </a:rPr>
              <a:t>autoCPAP</a:t>
            </a:r>
            <a:r>
              <a:rPr lang="es-ES_tradnl" dirty="0"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endParaRPr lang="es-ES_tradnl" dirty="0"/>
          </a:p>
        </p:txBody>
      </p:sp>
      <p:sp>
        <p:nvSpPr>
          <p:cNvPr id="7" name="CuadroTexto 6"/>
          <p:cNvSpPr txBox="1"/>
          <p:nvPr/>
        </p:nvSpPr>
        <p:spPr>
          <a:xfrm>
            <a:off x="237068" y="4820136"/>
            <a:ext cx="1156546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" charset="0"/>
                <a:ea typeface="Arial" charset="0"/>
                <a:cs typeface="Arial" charset="0"/>
              </a:rPr>
              <a:t>Material y Métodos:</a:t>
            </a:r>
            <a:endParaRPr lang="es-ES_tradnl" dirty="0">
              <a:latin typeface="Arial" charset="0"/>
              <a:ea typeface="Arial" charset="0"/>
              <a:cs typeface="Arial" charset="0"/>
            </a:endParaRPr>
          </a:p>
          <a:p>
            <a:r>
              <a:rPr lang="es-ES" dirty="0">
                <a:latin typeface="Arial" charset="0"/>
                <a:ea typeface="Arial" charset="0"/>
                <a:cs typeface="Arial" charset="0"/>
              </a:rPr>
              <a:t>Estudio prospectivo en el que a 50 pacientes diagnosticados de SAHS, le realizamos </a:t>
            </a:r>
            <a:r>
              <a:rPr lang="es-ES" dirty="0" err="1">
                <a:latin typeface="Arial" charset="0"/>
                <a:ea typeface="Arial" charset="0"/>
                <a:cs typeface="Arial" charset="0"/>
              </a:rPr>
              <a:t>autoCPAP</a:t>
            </a:r>
            <a:r>
              <a:rPr lang="es-ES" dirty="0">
                <a:latin typeface="Arial" charset="0"/>
                <a:ea typeface="Arial" charset="0"/>
                <a:cs typeface="Arial" charset="0"/>
              </a:rPr>
              <a:t>  durante una noche, y analizamos la  correlación entre la presión mediana obtenida por este método y la presión media entre las fórmulas de </a:t>
            </a:r>
            <a:r>
              <a:rPr lang="es-ES" dirty="0" err="1">
                <a:latin typeface="Arial" charset="0"/>
                <a:ea typeface="Arial" charset="0"/>
                <a:cs typeface="Arial" charset="0"/>
              </a:rPr>
              <a:t>Hoffstein</a:t>
            </a:r>
            <a:r>
              <a:rPr lang="es-ES" dirty="0">
                <a:latin typeface="Arial" charset="0"/>
                <a:ea typeface="Arial" charset="0"/>
                <a:cs typeface="Arial" charset="0"/>
              </a:rPr>
              <a:t> y </a:t>
            </a:r>
            <a:r>
              <a:rPr lang="es-ES" dirty="0" err="1">
                <a:latin typeface="Arial" charset="0"/>
                <a:ea typeface="Arial" charset="0"/>
                <a:cs typeface="Arial" charset="0"/>
              </a:rPr>
              <a:t>Séries</a:t>
            </a:r>
            <a:r>
              <a:rPr lang="es-ES" dirty="0">
                <a:latin typeface="Arial" charset="0"/>
                <a:ea typeface="Arial" charset="0"/>
                <a:cs typeface="Arial" charset="0"/>
              </a:rPr>
              <a:t>.</a:t>
            </a:r>
            <a:endParaRPr lang="es-ES_tradnl" dirty="0">
              <a:latin typeface="Arial" charset="0"/>
              <a:ea typeface="Arial" charset="0"/>
              <a:cs typeface="Arial" charset="0"/>
            </a:endParaRPr>
          </a:p>
          <a:p>
            <a:r>
              <a:rPr lang="es-ES" dirty="0">
                <a:latin typeface="Arial" charset="0"/>
                <a:ea typeface="Arial" charset="0"/>
                <a:cs typeface="Arial" charset="0"/>
              </a:rPr>
              <a:t>Se excluyeron aquellos estudios cuya  P90 </a:t>
            </a:r>
            <a:r>
              <a:rPr lang="es-ES" dirty="0" smtClean="0">
                <a:latin typeface="Arial" charset="0"/>
                <a:ea typeface="Arial" charset="0"/>
                <a:cs typeface="Arial" charset="0"/>
              </a:rPr>
              <a:t>(</a:t>
            </a:r>
            <a:r>
              <a:rPr lang="es-ES" dirty="0" smtClean="0">
                <a:latin typeface="Arial" charset="0"/>
                <a:ea typeface="Arial" charset="0"/>
                <a:cs typeface="Arial" charset="0"/>
              </a:rPr>
              <a:t> fuga predominant</a:t>
            </a:r>
            <a:r>
              <a:rPr lang="es-ES" dirty="0">
                <a:latin typeface="Arial" charset="0"/>
                <a:ea typeface="Arial" charset="0"/>
                <a:cs typeface="Arial" charset="0"/>
              </a:rPr>
              <a:t>e</a:t>
            </a:r>
            <a:r>
              <a:rPr lang="es-ES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" dirty="0">
                <a:latin typeface="Arial" charset="0"/>
                <a:ea typeface="Arial" charset="0"/>
                <a:cs typeface="Arial" charset="0"/>
              </a:rPr>
              <a:t>por </a:t>
            </a:r>
            <a:r>
              <a:rPr lang="es-ES" dirty="0" err="1" smtClean="0">
                <a:latin typeface="Arial" charset="0"/>
                <a:ea typeface="Arial" charset="0"/>
                <a:cs typeface="Arial" charset="0"/>
              </a:rPr>
              <a:t>autoCPAP</a:t>
            </a:r>
            <a:r>
              <a:rPr lang="es-ES" dirty="0" smtClean="0">
                <a:latin typeface="Arial" charset="0"/>
                <a:ea typeface="Arial" charset="0"/>
                <a:cs typeface="Arial" charset="0"/>
              </a:rPr>
              <a:t>)  </a:t>
            </a:r>
            <a:r>
              <a:rPr lang="es-ES" dirty="0">
                <a:latin typeface="Arial" charset="0"/>
                <a:ea typeface="Arial" charset="0"/>
                <a:cs typeface="Arial" charset="0"/>
              </a:rPr>
              <a:t>fuera mayor o igual a 25 </a:t>
            </a:r>
            <a:r>
              <a:rPr lang="es-ES" dirty="0" err="1">
                <a:latin typeface="Arial" charset="0"/>
                <a:ea typeface="Arial" charset="0"/>
                <a:cs typeface="Arial" charset="0"/>
              </a:rPr>
              <a:t>lpm</a:t>
            </a:r>
            <a:r>
              <a:rPr lang="es-ES" dirty="0">
                <a:latin typeface="Arial" charset="0"/>
                <a:ea typeface="Arial" charset="0"/>
                <a:cs typeface="Arial" charset="0"/>
              </a:rPr>
              <a:t>; en consecuencia,  36  fueron los registros que finalmente estudiamos.</a:t>
            </a:r>
            <a:endParaRPr lang="es-ES_tradnl" dirty="0">
              <a:latin typeface="Arial" charset="0"/>
              <a:ea typeface="Arial" charset="0"/>
              <a:cs typeface="Arial" charset="0"/>
            </a:endParaRP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9608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06399" y="431279"/>
            <a:ext cx="10039927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s-ES" sz="2000" b="1" dirty="0" smtClean="0">
                <a:effectLst/>
                <a:latin typeface="Arial" charset="0"/>
                <a:ea typeface="Arial" charset="0"/>
                <a:cs typeface="Arial" charset="0"/>
              </a:rPr>
              <a:t>Resultados: </a:t>
            </a:r>
            <a:endParaRPr lang="es-ES_tradnl" sz="2000" dirty="0" smtClean="0">
              <a:effectLst/>
              <a:latin typeface="Arial" charset="0"/>
              <a:ea typeface="Arial" charset="0"/>
              <a:cs typeface="Arial" charset="0"/>
            </a:endParaRPr>
          </a:p>
          <a:p>
            <a:pPr>
              <a:spcAft>
                <a:spcPts val="0"/>
              </a:spcAft>
            </a:pPr>
            <a:r>
              <a:rPr lang="es-ES" sz="2000" dirty="0" smtClean="0">
                <a:effectLst/>
                <a:latin typeface="Arial" charset="0"/>
                <a:ea typeface="Arial" charset="0"/>
                <a:cs typeface="Arial" charset="0"/>
              </a:rPr>
              <a:t>50 </a:t>
            </a:r>
            <a:r>
              <a:rPr lang="es-ES" sz="2000" dirty="0" err="1" smtClean="0">
                <a:effectLst/>
                <a:latin typeface="Arial" charset="0"/>
                <a:ea typeface="Arial" charset="0"/>
                <a:cs typeface="Arial" charset="0"/>
              </a:rPr>
              <a:t>autoCPAP</a:t>
            </a:r>
            <a:r>
              <a:rPr lang="es-ES" sz="2000" dirty="0" smtClean="0">
                <a:effectLst/>
                <a:latin typeface="Arial" charset="0"/>
                <a:ea typeface="Arial" charset="0"/>
                <a:cs typeface="Arial" charset="0"/>
              </a:rPr>
              <a:t> con 34 hombres (68%) y 16 mujeres ( 32%) con edad media: 53,70 años. </a:t>
            </a:r>
          </a:p>
          <a:p>
            <a:pPr>
              <a:spcAft>
                <a:spcPts val="0"/>
              </a:spcAft>
            </a:pPr>
            <a:r>
              <a:rPr lang="es-ES" sz="2000" dirty="0" smtClean="0">
                <a:effectLst/>
                <a:latin typeface="Arial" charset="0"/>
                <a:ea typeface="Arial" charset="0"/>
                <a:cs typeface="Arial" charset="0"/>
              </a:rPr>
              <a:t>IMC medio 31,7; IAH medio por poligrafía: 53 e IAH medio por </a:t>
            </a:r>
            <a:r>
              <a:rPr lang="es-ES" sz="2000" dirty="0" err="1" smtClean="0">
                <a:effectLst/>
                <a:latin typeface="Arial" charset="0"/>
                <a:ea typeface="Arial" charset="0"/>
                <a:cs typeface="Arial" charset="0"/>
              </a:rPr>
              <a:t>autoCPAP</a:t>
            </a:r>
            <a:r>
              <a:rPr lang="es-ES" sz="2000" dirty="0" smtClean="0">
                <a:effectLst/>
                <a:latin typeface="Arial" charset="0"/>
                <a:ea typeface="Arial" charset="0"/>
                <a:cs typeface="Arial" charset="0"/>
              </a:rPr>
              <a:t>: 2,86.</a:t>
            </a:r>
            <a:endParaRPr lang="es-ES_tradnl" sz="2000" dirty="0" smtClean="0">
              <a:effectLst/>
              <a:latin typeface="Arial" charset="0"/>
              <a:ea typeface="Arial" charset="0"/>
              <a:cs typeface="Arial" charset="0"/>
            </a:endParaRPr>
          </a:p>
          <a:p>
            <a:pPr>
              <a:spcAft>
                <a:spcPts val="0"/>
              </a:spcAft>
            </a:pPr>
            <a:r>
              <a:rPr lang="es-ES" sz="2000" dirty="0" smtClean="0">
                <a:effectLst/>
                <a:latin typeface="Arial" charset="0"/>
                <a:ea typeface="Arial" charset="0"/>
                <a:cs typeface="Arial" charset="0"/>
              </a:rPr>
              <a:t>Se obtuvo una presión mediana de  las 36 </a:t>
            </a:r>
            <a:r>
              <a:rPr lang="es-ES" sz="2000" dirty="0" err="1" smtClean="0">
                <a:effectLst/>
                <a:latin typeface="Arial" charset="0"/>
                <a:ea typeface="Arial" charset="0"/>
                <a:cs typeface="Arial" charset="0"/>
              </a:rPr>
              <a:t>autoCPAP</a:t>
            </a:r>
            <a:r>
              <a:rPr lang="es-ES" sz="2000" dirty="0" smtClean="0">
                <a:effectLst/>
                <a:latin typeface="Arial" charset="0"/>
                <a:ea typeface="Arial" charset="0"/>
                <a:cs typeface="Arial" charset="0"/>
              </a:rPr>
              <a:t>  de : 8,478 cmH20. </a:t>
            </a:r>
            <a:endParaRPr lang="es-ES_tradnl" sz="2000" dirty="0" smtClean="0">
              <a:effectLst/>
              <a:latin typeface="Arial" charset="0"/>
              <a:ea typeface="Arial" charset="0"/>
              <a:cs typeface="Arial" charset="0"/>
            </a:endParaRPr>
          </a:p>
          <a:p>
            <a:pPr>
              <a:spcAft>
                <a:spcPts val="0"/>
              </a:spcAft>
            </a:pPr>
            <a:r>
              <a:rPr lang="es-ES" sz="2000" dirty="0" smtClean="0">
                <a:effectLst/>
                <a:latin typeface="Arial" charset="0"/>
                <a:ea typeface="Arial" charset="0"/>
                <a:cs typeface="Arial" charset="0"/>
              </a:rPr>
              <a:t>Y de las fórmulas: 6,7456, para </a:t>
            </a:r>
            <a:r>
              <a:rPr lang="es-ES" sz="2000" dirty="0" err="1" smtClean="0">
                <a:effectLst/>
                <a:latin typeface="Arial" charset="0"/>
                <a:ea typeface="Arial" charset="0"/>
                <a:cs typeface="Arial" charset="0"/>
              </a:rPr>
              <a:t>Hoffstein</a:t>
            </a:r>
            <a:r>
              <a:rPr lang="es-ES" sz="2000" dirty="0" smtClean="0">
                <a:effectLst/>
                <a:latin typeface="Arial" charset="0"/>
                <a:ea typeface="Arial" charset="0"/>
                <a:cs typeface="Arial" charset="0"/>
              </a:rPr>
              <a:t> , y 9,3592 cm H20 para </a:t>
            </a:r>
            <a:r>
              <a:rPr lang="es-ES" sz="2000" dirty="0" err="1" smtClean="0">
                <a:effectLst/>
                <a:latin typeface="Arial" charset="0"/>
                <a:ea typeface="Arial" charset="0"/>
                <a:cs typeface="Arial" charset="0"/>
              </a:rPr>
              <a:t>Séries</a:t>
            </a:r>
            <a:r>
              <a:rPr lang="es-ES" sz="2000" dirty="0" smtClean="0">
                <a:effectLst/>
                <a:latin typeface="Arial" charset="0"/>
                <a:ea typeface="Arial" charset="0"/>
                <a:cs typeface="Arial" charset="0"/>
              </a:rPr>
              <a:t> respectivamente , y  8,3792 fue  la media aritmética entre ambas. </a:t>
            </a:r>
            <a:endParaRPr lang="es-ES_tradnl" sz="2000" dirty="0" smtClean="0">
              <a:effectLst/>
              <a:latin typeface="Arial" charset="0"/>
              <a:ea typeface="Arial" charset="0"/>
              <a:cs typeface="Arial" charset="0"/>
            </a:endParaRPr>
          </a:p>
          <a:p>
            <a:pPr>
              <a:spcAft>
                <a:spcPts val="0"/>
              </a:spcAft>
            </a:pPr>
            <a:r>
              <a:rPr lang="es-ES" sz="2000" dirty="0" smtClean="0">
                <a:effectLst/>
                <a:latin typeface="Arial" charset="0"/>
                <a:ea typeface="Arial" charset="0"/>
                <a:cs typeface="Arial" charset="0"/>
              </a:rPr>
              <a:t>La correlación entre  mediana de las </a:t>
            </a:r>
            <a:r>
              <a:rPr lang="es-ES" sz="2000" dirty="0" err="1" smtClean="0">
                <a:effectLst/>
                <a:latin typeface="Arial" charset="0"/>
                <a:ea typeface="Arial" charset="0"/>
                <a:cs typeface="Arial" charset="0"/>
              </a:rPr>
              <a:t>autoCPAP</a:t>
            </a:r>
            <a:r>
              <a:rPr lang="es-ES" sz="2000" dirty="0" smtClean="0">
                <a:effectLst/>
                <a:latin typeface="Arial" charset="0"/>
                <a:ea typeface="Arial" charset="0"/>
                <a:cs typeface="Arial" charset="0"/>
              </a:rPr>
              <a:t> y media de las dos </a:t>
            </a:r>
            <a:r>
              <a:rPr lang="es-ES" sz="2000" dirty="0" err="1" smtClean="0">
                <a:effectLst/>
                <a:latin typeface="Arial" charset="0"/>
                <a:ea typeface="Arial" charset="0"/>
                <a:cs typeface="Arial" charset="0"/>
              </a:rPr>
              <a:t>formúlas</a:t>
            </a:r>
            <a:r>
              <a:rPr lang="es-ES" sz="2000" dirty="0" smtClean="0">
                <a:effectLst/>
                <a:latin typeface="Arial" charset="0"/>
                <a:ea typeface="Arial" charset="0"/>
                <a:cs typeface="Arial" charset="0"/>
              </a:rPr>
              <a:t> fue : 0,0988.</a:t>
            </a:r>
          </a:p>
          <a:p>
            <a:pPr>
              <a:spcAft>
                <a:spcPts val="0"/>
              </a:spcAft>
            </a:pPr>
            <a:endParaRPr lang="es-ES" dirty="0">
              <a:latin typeface="Calibri" charset="0"/>
              <a:ea typeface="Calibri" charset="0"/>
              <a:cs typeface="Times New Roman" charset="0"/>
            </a:endParaRPr>
          </a:p>
          <a:p>
            <a:pPr>
              <a:spcAft>
                <a:spcPts val="0"/>
              </a:spcAft>
            </a:pPr>
            <a:endParaRPr lang="es-ES_tradnl" dirty="0" smtClean="0">
              <a:effectLst/>
              <a:latin typeface="Calibri" charset="0"/>
              <a:ea typeface="Calibri" charset="0"/>
              <a:cs typeface="Times New Roman" charset="0"/>
            </a:endParaRPr>
          </a:p>
          <a:p>
            <a:pPr>
              <a:spcAft>
                <a:spcPts val="0"/>
              </a:spcAft>
            </a:pPr>
            <a:r>
              <a:rPr lang="es-ES" dirty="0" smtClean="0">
                <a:effectLst/>
                <a:latin typeface="Calibri" charset="0"/>
                <a:ea typeface="Calibri" charset="0"/>
                <a:cs typeface="Times New Roman" charset="0"/>
              </a:rPr>
              <a:t> </a:t>
            </a:r>
            <a:endParaRPr lang="es-ES_tradnl" dirty="0"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326" y="1392506"/>
            <a:ext cx="1898074" cy="1168400"/>
          </a:xfrm>
          <a:prstGeom prst="rect">
            <a:avLst/>
          </a:prstGeom>
          <a:effectLst>
            <a:reflection stA="57000" endPos="65000" dist="50800" dir="5400000" sy="-100000" algn="bl" rotWithShape="0"/>
          </a:effectLst>
        </p:spPr>
      </p:pic>
      <p:sp>
        <p:nvSpPr>
          <p:cNvPr id="6" name="CuadroTexto 5"/>
          <p:cNvSpPr txBox="1"/>
          <p:nvPr/>
        </p:nvSpPr>
        <p:spPr>
          <a:xfrm>
            <a:off x="406400" y="3522133"/>
            <a:ext cx="1161517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endParaRPr lang="es-ES_tradnl" dirty="0" smtClean="0">
              <a:effectLst/>
              <a:latin typeface="Calibri" charset="0"/>
              <a:ea typeface="Calibri" charset="0"/>
              <a:cs typeface="Times New Roman" charset="0"/>
            </a:endParaRPr>
          </a:p>
          <a:p>
            <a:pPr>
              <a:spcAft>
                <a:spcPts val="0"/>
              </a:spcAft>
            </a:pPr>
            <a:r>
              <a:rPr lang="es-ES" sz="2000" b="1" dirty="0" smtClean="0">
                <a:effectLst/>
                <a:latin typeface="Arial" charset="0"/>
                <a:ea typeface="Arial" charset="0"/>
                <a:cs typeface="Arial" charset="0"/>
              </a:rPr>
              <a:t>Conclusiones:</a:t>
            </a:r>
            <a:endParaRPr lang="es-ES_tradnl" sz="2000" dirty="0" smtClean="0">
              <a:effectLst/>
              <a:latin typeface="Arial" charset="0"/>
              <a:ea typeface="Arial" charset="0"/>
              <a:cs typeface="Arial" charset="0"/>
            </a:endParaRPr>
          </a:p>
          <a:p>
            <a:pPr>
              <a:spcAft>
                <a:spcPts val="0"/>
              </a:spcAft>
            </a:pPr>
            <a:r>
              <a:rPr lang="es-ES" sz="2000" dirty="0" smtClean="0">
                <a:effectLst/>
                <a:latin typeface="Arial" charset="0"/>
                <a:ea typeface="Arial" charset="0"/>
                <a:cs typeface="Arial" charset="0"/>
              </a:rPr>
              <a:t>En nuestro estudio, limitado por una “n” baja, existe muy buena correlación entre la media de ambas fórmulas y la presión mediana de la </a:t>
            </a:r>
            <a:r>
              <a:rPr lang="es-ES" sz="2000" dirty="0" err="1" smtClean="0">
                <a:effectLst/>
                <a:latin typeface="Arial" charset="0"/>
                <a:ea typeface="Arial" charset="0"/>
                <a:cs typeface="Arial" charset="0"/>
              </a:rPr>
              <a:t>autoCPAP</a:t>
            </a:r>
            <a:r>
              <a:rPr lang="es-ES" sz="2000" dirty="0" smtClean="0">
                <a:effectLst/>
                <a:latin typeface="Arial" charset="0"/>
                <a:ea typeface="Arial" charset="0"/>
                <a:cs typeface="Arial" charset="0"/>
              </a:rPr>
              <a:t>, que nos invita a continuarlo, para ver si con una muestra más amplia, se confirma esta relación.</a:t>
            </a:r>
            <a:endParaRPr lang="es-ES_tradnl" sz="2000" dirty="0" smtClean="0">
              <a:effectLst/>
              <a:latin typeface="Arial" charset="0"/>
              <a:ea typeface="Arial" charset="0"/>
              <a:cs typeface="Arial" charset="0"/>
            </a:endParaRPr>
          </a:p>
          <a:p>
            <a:pPr>
              <a:spcAft>
                <a:spcPts val="0"/>
              </a:spcAft>
            </a:pPr>
            <a:r>
              <a:rPr lang="es-ES" sz="2000" dirty="0" smtClean="0">
                <a:effectLst/>
                <a:latin typeface="Arial" charset="0"/>
                <a:ea typeface="Arial" charset="0"/>
                <a:cs typeface="Arial" charset="0"/>
              </a:rPr>
              <a:t> Coincidimos con los estudios publicados, que  no existe buena correlación entre la presión de CPAP por </a:t>
            </a:r>
            <a:r>
              <a:rPr lang="es-ES" sz="2000" dirty="0" err="1" smtClean="0">
                <a:effectLst/>
                <a:latin typeface="Arial" charset="0"/>
                <a:ea typeface="Arial" charset="0"/>
                <a:cs typeface="Arial" charset="0"/>
              </a:rPr>
              <a:t>autoCPAP</a:t>
            </a:r>
            <a:r>
              <a:rPr lang="es-ES" sz="2000" dirty="0" smtClean="0">
                <a:effectLst/>
                <a:latin typeface="Arial" charset="0"/>
                <a:ea typeface="Arial" charset="0"/>
                <a:cs typeface="Arial" charset="0"/>
              </a:rPr>
              <a:t> y las fórmulas de </a:t>
            </a:r>
            <a:r>
              <a:rPr lang="es-ES" sz="2000" dirty="0" err="1" smtClean="0">
                <a:effectLst/>
                <a:latin typeface="Arial" charset="0"/>
                <a:ea typeface="Arial" charset="0"/>
                <a:cs typeface="Arial" charset="0"/>
              </a:rPr>
              <a:t>Hoffstein</a:t>
            </a:r>
            <a:r>
              <a:rPr lang="es-ES" sz="2000" dirty="0" smtClean="0">
                <a:effectLst/>
                <a:latin typeface="Arial" charset="0"/>
                <a:ea typeface="Arial" charset="0"/>
                <a:cs typeface="Arial" charset="0"/>
              </a:rPr>
              <a:t> y </a:t>
            </a:r>
            <a:r>
              <a:rPr lang="es-ES" sz="2000" dirty="0" err="1" smtClean="0">
                <a:effectLst/>
                <a:latin typeface="Arial" charset="0"/>
                <a:ea typeface="Arial" charset="0"/>
                <a:cs typeface="Arial" charset="0"/>
              </a:rPr>
              <a:t>Séries</a:t>
            </a:r>
            <a:r>
              <a:rPr lang="es-ES" sz="2000" dirty="0" smtClean="0">
                <a:effectLst/>
                <a:latin typeface="Arial" charset="0"/>
                <a:ea typeface="Arial" charset="0"/>
                <a:cs typeface="Arial" charset="0"/>
              </a:rPr>
              <a:t>. Con la fórmula de </a:t>
            </a:r>
            <a:r>
              <a:rPr lang="es-ES" sz="2000" dirty="0" err="1" smtClean="0">
                <a:effectLst/>
                <a:latin typeface="Arial" charset="0"/>
                <a:ea typeface="Arial" charset="0"/>
                <a:cs typeface="Arial" charset="0"/>
              </a:rPr>
              <a:t>Hoffstein</a:t>
            </a:r>
            <a:r>
              <a:rPr lang="es-ES" sz="2000" dirty="0" smtClean="0">
                <a:effectLst/>
                <a:latin typeface="Arial" charset="0"/>
                <a:ea typeface="Arial" charset="0"/>
                <a:cs typeface="Arial" charset="0"/>
              </a:rPr>
              <a:t> disminuye la presión con respecto a la </a:t>
            </a:r>
            <a:r>
              <a:rPr lang="es-ES" sz="2000" dirty="0" err="1" smtClean="0">
                <a:effectLst/>
                <a:latin typeface="Arial" charset="0"/>
                <a:ea typeface="Arial" charset="0"/>
                <a:cs typeface="Arial" charset="0"/>
              </a:rPr>
              <a:t>autoCPAP</a:t>
            </a:r>
            <a:r>
              <a:rPr lang="es-ES" sz="2000" dirty="0" smtClean="0">
                <a:effectLst/>
                <a:latin typeface="Arial" charset="0"/>
                <a:ea typeface="Arial" charset="0"/>
                <a:cs typeface="Arial" charset="0"/>
              </a:rPr>
              <a:t>  y con la de </a:t>
            </a:r>
            <a:r>
              <a:rPr lang="es-ES" sz="2000" dirty="0" err="1" smtClean="0">
                <a:effectLst/>
                <a:latin typeface="Arial" charset="0"/>
                <a:ea typeface="Arial" charset="0"/>
                <a:cs typeface="Arial" charset="0"/>
              </a:rPr>
              <a:t>Séries</a:t>
            </a:r>
            <a:r>
              <a:rPr lang="es-ES" sz="2000" dirty="0" smtClean="0">
                <a:effectLst/>
                <a:latin typeface="Arial" charset="0"/>
                <a:ea typeface="Arial" charset="0"/>
                <a:cs typeface="Arial" charset="0"/>
              </a:rPr>
              <a:t> la aumenta. </a:t>
            </a:r>
            <a:endParaRPr lang="es-ES_tradnl" sz="2000" dirty="0" smtClean="0">
              <a:effectLst/>
              <a:latin typeface="Arial" charset="0"/>
              <a:ea typeface="Arial" charset="0"/>
              <a:cs typeface="Arial" charset="0"/>
            </a:endParaRP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6471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</TotalTime>
  <Words>499</Words>
  <Application>Microsoft Macintosh PowerPoint</Application>
  <PresentationFormat>Personalizado</PresentationFormat>
  <Paragraphs>23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Calibri</vt:lpstr>
      <vt:lpstr>Calibri Light</vt:lpstr>
      <vt:lpstr>Times New Roman</vt:lpstr>
      <vt:lpstr>Arial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Pedro Rodríguez Martín</dc:creator>
  <cp:lastModifiedBy>Pedro Rodríguez Martín</cp:lastModifiedBy>
  <cp:revision>6</cp:revision>
  <dcterms:created xsi:type="dcterms:W3CDTF">2019-02-27T08:33:49Z</dcterms:created>
  <dcterms:modified xsi:type="dcterms:W3CDTF">2019-03-01T18:28:30Z</dcterms:modified>
</cp:coreProperties>
</file>