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Roboto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775F3EC7-FD55-4B78-8F4D-04C5933F2468}">
  <a:tblStyle styleId="{775F3EC7-FD55-4B78-8F4D-04C5933F24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Roboto-boldItalic.fntdata"/><Relationship Id="rId10" Type="http://schemas.openxmlformats.org/officeDocument/2006/relationships/font" Target="fonts/Roboto-italic.fntdata"/><Relationship Id="rId9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eeb9c7f9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eeb9c7f9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13075"/>
            <a:ext cx="9144000" cy="607800"/>
          </a:xfrm>
          <a:prstGeom prst="rect">
            <a:avLst/>
          </a:prstGeom>
          <a:solidFill>
            <a:srgbClr val="0000FF"/>
          </a:solidFill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7025" y="47125"/>
            <a:ext cx="1010575" cy="5397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" name="Google Shape;56;p13"/>
          <p:cNvSpPr txBox="1"/>
          <p:nvPr/>
        </p:nvSpPr>
        <p:spPr>
          <a:xfrm>
            <a:off x="50825" y="-22225"/>
            <a:ext cx="76386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highlight>
                  <a:srgbClr val="0000FF"/>
                </a:highlight>
              </a:rPr>
              <a:t>Utilidad de los cultivos de esputo en pacientes con EPOC hospitalizados</a:t>
            </a:r>
            <a:endParaRPr sz="1800">
              <a:solidFill>
                <a:schemeClr val="lt1"/>
              </a:solidFill>
              <a:highlight>
                <a:srgbClr val="0000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lt1"/>
                </a:solidFill>
                <a:highlight>
                  <a:srgbClr val="0000FF"/>
                </a:highlight>
              </a:rPr>
              <a:t>M. Arredondo López, E. Salcedo Lobera, MP Pérez Soriano, G Bentabol Ramos, DM Martínez Rodríguez, A Doménech del Río</a:t>
            </a:r>
            <a:endParaRPr sz="800">
              <a:solidFill>
                <a:schemeClr val="lt1"/>
              </a:solidFill>
              <a:highlight>
                <a:srgbClr val="0000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lt1"/>
                </a:solidFill>
                <a:highlight>
                  <a:srgbClr val="0000FF"/>
                </a:highlight>
              </a:rPr>
              <a:t>Servicio de Neumología. Hospital Regional Universitario. Málaga</a:t>
            </a:r>
            <a:endParaRPr sz="800">
              <a:solidFill>
                <a:schemeClr val="lt1"/>
              </a:solidFill>
              <a:highlight>
                <a:srgbClr val="0000FF"/>
              </a:highlight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55225" y="695625"/>
            <a:ext cx="4305300" cy="22311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12121"/>
                </a:solidFill>
                <a:highlight>
                  <a:srgbClr val="FFFFFF"/>
                </a:highlight>
              </a:rPr>
              <a:t>                                             INTRODUCCIÓN</a:t>
            </a:r>
            <a:endParaRPr sz="10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212121"/>
                </a:solidFill>
                <a:highlight>
                  <a:srgbClr val="FFFFFF"/>
                </a:highlight>
              </a:rPr>
              <a:t>Los pacientes con Enfermedad Pulmonar Obstructiva Crónica (EPOC) sufren episodios de inestabilidad clínica caracterizados por un empeoramiento de los síntomas respiratorios, denominados “agudizaciones”. </a:t>
            </a: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Las infecciones respiratorias son la causa más frecuente.</a:t>
            </a:r>
            <a:endParaRPr sz="10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/>
              <a:t>Para el control de la agudización, los cultivos de esputo pueden ser útiles y se deben realizar en pacientes con frecuentes agudizaciones, obstrucciones graves o aquellas agudizaciones que necesitan ventilación mecánica.</a:t>
            </a:r>
            <a:endParaRPr sz="10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>
                <a:solidFill>
                  <a:srgbClr val="212121"/>
                </a:solidFill>
                <a:highlight>
                  <a:srgbClr val="FFFFFF"/>
                </a:highlight>
              </a:rPr>
              <a:t>El objetivo del presente estudio es revisar la frecuencia de solicitud de cultivo de esputo en pacientes EPOC agudizados en nuestro servicio y comprobar su utilidad en el manejo de las exacerbaciones</a:t>
            </a:r>
            <a:r>
              <a:rPr lang="es" sz="1150">
                <a:solidFill>
                  <a:srgbClr val="212121"/>
                </a:solidFill>
                <a:highlight>
                  <a:srgbClr val="FFFFFF"/>
                </a:highlight>
              </a:rPr>
              <a:t>.</a:t>
            </a:r>
            <a:endParaRPr sz="115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155225" y="3491350"/>
            <a:ext cx="4305300" cy="12978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                                        MATERIAL Y MÉTODOS</a:t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Se trata de un estudio retrospectivo ,descriptivo y analítico de un año de duración de los pacientes ingresados en nuestra unidad entre enero de 2017 y enero de 2018 con el diagnóstico de EPOC agudizado. Recogimos datos demográficos, de función respiratoria, índice de gravedad BODE, exacerbaciones en el último año, solicitud de cultivo de esputo y el resultado del mismo.</a:t>
            </a:r>
            <a:endParaRPr sz="1000"/>
          </a:p>
        </p:txBody>
      </p:sp>
      <p:sp>
        <p:nvSpPr>
          <p:cNvPr id="59" name="Google Shape;59;p13"/>
          <p:cNvSpPr txBox="1"/>
          <p:nvPr/>
        </p:nvSpPr>
        <p:spPr>
          <a:xfrm>
            <a:off x="4708850" y="695625"/>
            <a:ext cx="4305300" cy="43440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                                              </a:t>
            </a: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 RESULTADOS</a:t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Se han estudiado 193 pacientes con una edad media de 71 años (±10 años), un IAT de 62.8 paq/año (±28.9 paq/año) siendo un 72% ex-fumadores y una media de exacerbaciones al año de 2.0 ± 1.4.La media de FEV1 fue del 40% (±16%) con predominio de GOLD tipo 3.</a:t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Se solicitaron 122 cultivos (63%) frente a 71 casos (37%) que no se solicitaron. </a:t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accent2"/>
                </a:solidFill>
                <a:highlight>
                  <a:schemeClr val="lt1"/>
                </a:highlight>
              </a:rPr>
              <a:t>De los 122 cultivos solicitados resultaron positivos en 44 (36%) en cambio 78 (64%) fueron negativos.</a:t>
            </a:r>
            <a:endParaRPr sz="1000">
              <a:solidFill>
                <a:schemeClr val="accent2"/>
              </a:solidFill>
              <a:highlight>
                <a:srgbClr val="FFFFFF"/>
              </a:highlight>
            </a:endParaRPr>
          </a:p>
        </p:txBody>
      </p:sp>
      <p:pic>
        <p:nvPicPr>
          <p:cNvPr id="60" name="Google Shape;60;p13" title="Points sco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2650" y="1737275"/>
            <a:ext cx="2732826" cy="1501951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 title="Points sco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3162" y="3570900"/>
            <a:ext cx="2971800" cy="1420724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/>
        </p:nvSpPr>
        <p:spPr>
          <a:xfrm>
            <a:off x="1141150" y="3833250"/>
            <a:ext cx="6944400" cy="1216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150">
                <a:solidFill>
                  <a:schemeClr val="accent2"/>
                </a:solidFill>
                <a:highlight>
                  <a:srgbClr val="CFE2F3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                             </a:t>
            </a:r>
            <a:r>
              <a:rPr lang="es" sz="1000">
                <a:solidFill>
                  <a:schemeClr val="accent2"/>
                </a:solidFill>
                <a:highlight>
                  <a:srgbClr val="CFE2F3"/>
                </a:highlight>
              </a:rPr>
              <a:t>CONCLUSIONES</a:t>
            </a:r>
            <a:endParaRPr sz="1000">
              <a:solidFill>
                <a:schemeClr val="accent2"/>
              </a:solidFill>
              <a:highlight>
                <a:srgbClr val="CFE2F3"/>
              </a:highlight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●"/>
            </a:pPr>
            <a:r>
              <a:rPr lang="es" sz="1000">
                <a:solidFill>
                  <a:schemeClr val="accent2"/>
                </a:solidFill>
                <a:highlight>
                  <a:srgbClr val="CFE2F3"/>
                </a:highlight>
              </a:rPr>
              <a:t>En nuestro servicio de Neumología, en más de la mitad de los pacientes ingresados se solicitaron cultivos de esputo.</a:t>
            </a:r>
            <a:endParaRPr sz="1000">
              <a:solidFill>
                <a:schemeClr val="accent2"/>
              </a:solidFill>
              <a:highlight>
                <a:srgbClr val="CFE2F3"/>
              </a:highlight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●"/>
            </a:pPr>
            <a:r>
              <a:rPr lang="es" sz="1000">
                <a:solidFill>
                  <a:schemeClr val="accent2"/>
                </a:solidFill>
                <a:highlight>
                  <a:srgbClr val="CFE2F3"/>
                </a:highlight>
              </a:rPr>
              <a:t>P. aeruginosa y H. influenza fueron los microorganismos más comunes entre pacientes con EPOC grave y muy grave.</a:t>
            </a:r>
            <a:endParaRPr sz="1000">
              <a:solidFill>
                <a:schemeClr val="accent2"/>
              </a:solidFill>
              <a:highlight>
                <a:srgbClr val="CFE2F3"/>
              </a:highlight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●"/>
            </a:pPr>
            <a:r>
              <a:rPr lang="es" sz="1000">
                <a:solidFill>
                  <a:schemeClr val="accent2"/>
                </a:solidFill>
                <a:highlight>
                  <a:srgbClr val="CFE2F3"/>
                </a:highlight>
              </a:rPr>
              <a:t>Solicitar cultivos de esputo resulta de mayor utilidad en los pacientes con historia previa de exacerbaciones frecuentes.</a:t>
            </a:r>
            <a:endParaRPr sz="1000">
              <a:highlight>
                <a:srgbClr val="CFE2F3"/>
              </a:highlight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75825" y="68675"/>
            <a:ext cx="4246800" cy="36300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accent2"/>
                </a:solidFill>
                <a:highlight>
                  <a:schemeClr val="lt1"/>
                </a:highlight>
              </a:rPr>
              <a:t>Los pacientes con cultivos positivos (23%) sufrían significativamente más exacerbaciones al año (2.6) que los pacientes que presentaban cultivos negativos (2.0).</a:t>
            </a:r>
            <a:endParaRPr sz="1000">
              <a:solidFill>
                <a:schemeClr val="accent2"/>
              </a:solidFill>
              <a:highlight>
                <a:schemeClr val="lt1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2"/>
              </a:solidFill>
              <a:highlight>
                <a:schemeClr val="lt1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chemeClr val="accent2"/>
                </a:solidFill>
                <a:highlight>
                  <a:schemeClr val="lt1"/>
                </a:highlight>
              </a:rPr>
              <a:t>                                                 </a:t>
            </a:r>
            <a:r>
              <a:rPr lang="es" sz="1000" u="sng">
                <a:solidFill>
                  <a:schemeClr val="accent2"/>
                </a:solidFill>
                <a:highlight>
                  <a:schemeClr val="lt1"/>
                </a:highlight>
              </a:rPr>
              <a:t>CULTIVOS</a:t>
            </a:r>
            <a:endParaRPr sz="1000" u="sng">
              <a:solidFill>
                <a:schemeClr val="accent2"/>
              </a:solidFill>
              <a:highlight>
                <a:schemeClr val="lt1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chemeClr val="accent2"/>
              </a:solidFill>
              <a:highlight>
                <a:schemeClr val="lt1"/>
              </a:highlight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accent2"/>
                </a:solidFill>
                <a:highlight>
                  <a:schemeClr val="lt1"/>
                </a:highlight>
              </a:rPr>
              <a:t>                                     POSITIVOS     NEGATIVOS	 </a:t>
            </a:r>
            <a:endParaRPr sz="1000">
              <a:solidFill>
                <a:schemeClr val="accent2"/>
              </a:solidFill>
              <a:highlight>
                <a:schemeClr val="lt1"/>
              </a:highlight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4688150" y="1037825"/>
            <a:ext cx="4119000" cy="26607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accent2"/>
                </a:solidFill>
                <a:highlight>
                  <a:srgbClr val="FFFFFF"/>
                </a:highlight>
              </a:rPr>
              <a:t>En cuanto al tipo de bacteria cultivada, la P. aeruginosa se aisló en un 25% de los casos siendo la mayoría en pacientes graves y muy graves (91%) y de H. influenza 27,3%, dos tercios en pacientes graves y muy graves.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4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0000" y="1879375"/>
            <a:ext cx="3769701" cy="17430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" name="Google Shape;70;p14"/>
          <p:cNvGraphicFramePr/>
          <p:nvPr/>
        </p:nvGraphicFramePr>
        <p:xfrm>
          <a:off x="566250" y="126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{775F3EC7-FD55-4B78-8F4D-04C5933F2468}</a:tableStyleId>
              </a:tblPr>
              <a:tblGrid>
                <a:gridCol w="1092325"/>
                <a:gridCol w="759875"/>
                <a:gridCol w="926100"/>
                <a:gridCol w="926100"/>
              </a:tblGrid>
              <a:tr h="314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Edad (años)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CFE2F3"/>
                          </a:highlight>
                        </a:rPr>
                        <a:t>72.1±10.4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71.5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</a:rPr>
                        <a:t>±9.7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NS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314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IAT (paq/año)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highlight>
                            <a:srgbClr val="CFE2F3"/>
                          </a:highlight>
                        </a:rPr>
                        <a:t>61.6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CFE2F3"/>
                          </a:highlight>
                        </a:rPr>
                        <a:t>±27.2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67.7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</a:rPr>
                        <a:t>±30.8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NS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314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FEV1 (%)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highlight>
                            <a:srgbClr val="CFE2F3"/>
                          </a:highlight>
                        </a:rPr>
                        <a:t>37.4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CFE2F3"/>
                          </a:highlight>
                        </a:rPr>
                        <a:t>±14.7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40.7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</a:rPr>
                        <a:t>±16.1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NS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314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BODE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highlight>
                            <a:srgbClr val="CFE2F3"/>
                          </a:highlight>
                        </a:rPr>
                        <a:t>4.5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CFE2F3"/>
                          </a:highlight>
                        </a:rPr>
                        <a:t>±1.8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4.6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</a:rPr>
                        <a:t>± 2.5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NS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484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T6MM (metros)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highlight>
                            <a:srgbClr val="CFE2F3"/>
                          </a:highlight>
                        </a:rPr>
                        <a:t>356.7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CFE2F3"/>
                          </a:highlight>
                        </a:rPr>
                        <a:t>±94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323.9</a:t>
                      </a:r>
                      <a:r>
                        <a:rPr lang="es" sz="10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</a:rPr>
                        <a:t>±109.3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/>
                        <a:t>NS</a:t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70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solidFill>
                            <a:srgbClr val="FF0000"/>
                          </a:solidFill>
                        </a:rPr>
                        <a:t>Exacerbaciones</a:t>
                      </a:r>
                      <a:endParaRPr sz="10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solidFill>
                            <a:srgbClr val="FF0000"/>
                          </a:solidFill>
                          <a:highlight>
                            <a:srgbClr val="CFE2F3"/>
                          </a:highlight>
                        </a:rPr>
                        <a:t>2.6±1.9</a:t>
                      </a:r>
                      <a:endParaRPr sz="1000">
                        <a:solidFill>
                          <a:srgbClr val="FF0000"/>
                        </a:solidFill>
                        <a:highlight>
                          <a:srgbClr val="CFE2F3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solidFill>
                            <a:srgbClr val="FF0000"/>
                          </a:solidFill>
                        </a:rPr>
                        <a:t>2.0</a:t>
                      </a:r>
                      <a:r>
                        <a:rPr lang="es" sz="100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</a:rPr>
                        <a:t>±1.3</a:t>
                      </a:r>
                      <a:endParaRPr sz="10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000">
                          <a:solidFill>
                            <a:srgbClr val="FF0000"/>
                          </a:solidFill>
                        </a:rPr>
                        <a:t>p&lt;0.029</a:t>
                      </a:r>
                      <a:endParaRPr sz="10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  <p:sp>
        <p:nvSpPr>
          <p:cNvPr id="71" name="Google Shape;71;p14"/>
          <p:cNvSpPr/>
          <p:nvPr/>
        </p:nvSpPr>
        <p:spPr>
          <a:xfrm>
            <a:off x="566225" y="729900"/>
            <a:ext cx="3704400" cy="5376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3600" y="68675"/>
            <a:ext cx="1745675" cy="9314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