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4D0B3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530" autoAdjust="0"/>
  </p:normalViewPr>
  <p:slideViewPr>
    <p:cSldViewPr snapToGrid="0">
      <p:cViewPr varScale="1">
        <p:scale>
          <a:sx n="64" d="100"/>
          <a:sy n="64" d="100"/>
        </p:scale>
        <p:origin x="-98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6FFC9E-E217-4BF5-9B8F-8F2BE579FFA8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7961654-25F7-4096-AE57-D6C5CBCBC2A8}">
      <dgm:prSet phldrT="[Texto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_tradnl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Variable dependiente</a:t>
          </a:r>
          <a:endParaRPr lang="es-ES" sz="1200" b="1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94E3D6D-40E8-4853-952E-575C1CEBFF29}" type="parTrans" cxnId="{C1D42B13-1D61-44BA-8448-E7E573840938}">
      <dgm:prSet/>
      <dgm:spPr/>
      <dgm:t>
        <a:bodyPr/>
        <a:lstStyle/>
        <a:p>
          <a:endParaRPr lang="es-ES"/>
        </a:p>
      </dgm:t>
    </dgm:pt>
    <dgm:pt modelId="{F420B9DC-D55F-4930-A6ED-F4E3C7494D3C}" type="sibTrans" cxnId="{C1D42B13-1D61-44BA-8448-E7E573840938}">
      <dgm:prSet/>
      <dgm:spPr/>
      <dgm:t>
        <a:bodyPr/>
        <a:lstStyle/>
        <a:p>
          <a:endParaRPr lang="es-ES"/>
        </a:p>
      </dgm:t>
    </dgm:pt>
    <dgm:pt modelId="{72CFE0A5-3C46-43A6-B3C7-A7ED052DCA8E}">
      <dgm:prSet phldrT="[Texto]" custT="1"/>
      <dgm:spPr/>
      <dgm:t>
        <a:bodyPr/>
        <a:lstStyle/>
        <a:p>
          <a:r>
            <a:rPr lang="es-ES_tradnl" sz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Diagnóstico de EPOC</a:t>
          </a:r>
          <a:endParaRPr lang="es-ES" sz="1200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D63631E-CBBB-4474-9554-757132034743}" type="parTrans" cxnId="{2BCB6064-E692-49E4-A400-EE5097C8D119}">
      <dgm:prSet/>
      <dgm:spPr/>
      <dgm:t>
        <a:bodyPr/>
        <a:lstStyle/>
        <a:p>
          <a:endParaRPr lang="es-ES"/>
        </a:p>
      </dgm:t>
    </dgm:pt>
    <dgm:pt modelId="{2E6AA2AE-BD93-420C-B2DB-EF6373E147AF}" type="sibTrans" cxnId="{2BCB6064-E692-49E4-A400-EE5097C8D119}">
      <dgm:prSet/>
      <dgm:spPr/>
      <dgm:t>
        <a:bodyPr/>
        <a:lstStyle/>
        <a:p>
          <a:endParaRPr lang="es-ES"/>
        </a:p>
      </dgm:t>
    </dgm:pt>
    <dgm:pt modelId="{F70CBF1D-A499-490A-AC09-A24EBDBE463A}">
      <dgm:prSet phldrT="[Texto]"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_tradnl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Variables independientes</a:t>
          </a:r>
          <a:endParaRPr lang="es-ES" sz="1200" b="1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540A259-86B7-4D04-B079-2634466AF5F7}" type="parTrans" cxnId="{A0B4CB32-EF43-4F15-BDAA-ACD6809ECC39}">
      <dgm:prSet/>
      <dgm:spPr/>
      <dgm:t>
        <a:bodyPr/>
        <a:lstStyle/>
        <a:p>
          <a:endParaRPr lang="es-ES"/>
        </a:p>
      </dgm:t>
    </dgm:pt>
    <dgm:pt modelId="{D4CA08C7-302C-4ECC-A6F2-E6ED1082148F}" type="sibTrans" cxnId="{A0B4CB32-EF43-4F15-BDAA-ACD6809ECC39}">
      <dgm:prSet/>
      <dgm:spPr/>
      <dgm:t>
        <a:bodyPr/>
        <a:lstStyle/>
        <a:p>
          <a:endParaRPr lang="es-ES"/>
        </a:p>
      </dgm:t>
    </dgm:pt>
    <dgm:pt modelId="{3ACE06C2-174D-4FCD-AE41-38ED712E8701}">
      <dgm:prSet phldrT="[Texto]" custT="1"/>
      <dgm:spPr/>
      <dgm:t>
        <a:bodyPr/>
        <a:lstStyle/>
        <a:p>
          <a:r>
            <a:rPr lang="es-ES_tradnl" sz="1100" dirty="0" smtClean="0">
              <a:latin typeface="Verdana" pitchFamily="34" charset="0"/>
              <a:ea typeface="Verdana" pitchFamily="34" charset="0"/>
              <a:cs typeface="Verdana" pitchFamily="34" charset="0"/>
            </a:rPr>
            <a:t>Variables </a:t>
          </a:r>
          <a:r>
            <a:rPr lang="es-ES_tradnl" sz="11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sociodemográficas</a:t>
          </a:r>
          <a:endParaRPr lang="es-ES_tradnl" sz="11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7820AAA1-96FA-44CE-8A7A-A7E4D87E6D9C}" type="parTrans" cxnId="{B0A4D21B-99DF-4560-BAB9-2E1520EC74A2}">
      <dgm:prSet/>
      <dgm:spPr/>
      <dgm:t>
        <a:bodyPr/>
        <a:lstStyle/>
        <a:p>
          <a:endParaRPr lang="es-ES"/>
        </a:p>
      </dgm:t>
    </dgm:pt>
    <dgm:pt modelId="{59500195-86CE-4FD2-8275-8DFB7ED12F41}" type="sibTrans" cxnId="{B0A4D21B-99DF-4560-BAB9-2E1520EC74A2}">
      <dgm:prSet/>
      <dgm:spPr/>
      <dgm:t>
        <a:bodyPr/>
        <a:lstStyle/>
        <a:p>
          <a:endParaRPr lang="es-ES"/>
        </a:p>
      </dgm:t>
    </dgm:pt>
    <dgm:pt modelId="{5CA13D92-FD51-41AE-B3E3-4C980C42C829}">
      <dgm:prSet phldrT="[Texto]" custT="1"/>
      <dgm:spPr/>
      <dgm:t>
        <a:bodyPr/>
        <a:lstStyle/>
        <a:p>
          <a:r>
            <a:rPr lang="es-ES_tradnl" sz="1100" dirty="0" smtClean="0">
              <a:latin typeface="Verdana" pitchFamily="34" charset="0"/>
              <a:ea typeface="Verdana" pitchFamily="34" charset="0"/>
              <a:cs typeface="Verdana" pitchFamily="34" charset="0"/>
            </a:rPr>
            <a:t>Tabaquismo</a:t>
          </a:r>
          <a:endParaRPr lang="es-ES" sz="1100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B5E457E-7881-43D1-B5C8-213BF0C3397B}" type="parTrans" cxnId="{18CCD35F-7B5F-4AFE-B826-2EAA14E1F0EA}">
      <dgm:prSet/>
      <dgm:spPr/>
      <dgm:t>
        <a:bodyPr/>
        <a:lstStyle/>
        <a:p>
          <a:endParaRPr lang="es-ES"/>
        </a:p>
      </dgm:t>
    </dgm:pt>
    <dgm:pt modelId="{2421A0BB-5CA5-4D9C-8A8B-C7C49F2BC6BF}" type="sibTrans" cxnId="{18CCD35F-7B5F-4AFE-B826-2EAA14E1F0EA}">
      <dgm:prSet/>
      <dgm:spPr/>
      <dgm:t>
        <a:bodyPr/>
        <a:lstStyle/>
        <a:p>
          <a:endParaRPr lang="es-ES"/>
        </a:p>
      </dgm:t>
    </dgm:pt>
    <dgm:pt modelId="{5B5393B9-848E-411D-AE2F-65E71CBF3FFC}" type="pres">
      <dgm:prSet presAssocID="{616FFC9E-E217-4BF5-9B8F-8F2BE579FFA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A64F7B1-1878-4B3E-B19B-7A774CAF9D04}" type="pres">
      <dgm:prSet presAssocID="{67961654-25F7-4096-AE57-D6C5CBCBC2A8}" presName="root" presStyleCnt="0"/>
      <dgm:spPr/>
    </dgm:pt>
    <dgm:pt modelId="{B5B715A0-A70E-4E65-AF03-170844F59CF8}" type="pres">
      <dgm:prSet presAssocID="{67961654-25F7-4096-AE57-D6C5CBCBC2A8}" presName="rootComposite" presStyleCnt="0"/>
      <dgm:spPr/>
    </dgm:pt>
    <dgm:pt modelId="{A4B12D1C-89A5-4660-95A2-2D083BD5FEC1}" type="pres">
      <dgm:prSet presAssocID="{67961654-25F7-4096-AE57-D6C5CBCBC2A8}" presName="rootText" presStyleLbl="node1" presStyleIdx="0" presStyleCnt="2"/>
      <dgm:spPr/>
      <dgm:t>
        <a:bodyPr/>
        <a:lstStyle/>
        <a:p>
          <a:endParaRPr lang="es-ES"/>
        </a:p>
      </dgm:t>
    </dgm:pt>
    <dgm:pt modelId="{D844D63E-60DC-420B-AF45-C30736C45613}" type="pres">
      <dgm:prSet presAssocID="{67961654-25F7-4096-AE57-D6C5CBCBC2A8}" presName="rootConnector" presStyleLbl="node1" presStyleIdx="0" presStyleCnt="2"/>
      <dgm:spPr/>
      <dgm:t>
        <a:bodyPr/>
        <a:lstStyle/>
        <a:p>
          <a:endParaRPr lang="es-ES"/>
        </a:p>
      </dgm:t>
    </dgm:pt>
    <dgm:pt modelId="{EBF7AA61-B00D-4E4D-84E1-9845D43DD677}" type="pres">
      <dgm:prSet presAssocID="{67961654-25F7-4096-AE57-D6C5CBCBC2A8}" presName="childShape" presStyleCnt="0"/>
      <dgm:spPr/>
    </dgm:pt>
    <dgm:pt modelId="{CD53B12F-C29B-47DE-8397-FB4DE04F8423}" type="pres">
      <dgm:prSet presAssocID="{4D63631E-CBBB-4474-9554-757132034743}" presName="Name13" presStyleLbl="parChTrans1D2" presStyleIdx="0" presStyleCnt="3"/>
      <dgm:spPr/>
      <dgm:t>
        <a:bodyPr/>
        <a:lstStyle/>
        <a:p>
          <a:endParaRPr lang="es-ES"/>
        </a:p>
      </dgm:t>
    </dgm:pt>
    <dgm:pt modelId="{F5BF5633-9ADE-4590-BC4D-4F234A6D4D4B}" type="pres">
      <dgm:prSet presAssocID="{72CFE0A5-3C46-43A6-B3C7-A7ED052DCA8E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35A2A1B-D18D-4055-9F90-E1C81E4C7EBB}" type="pres">
      <dgm:prSet presAssocID="{F70CBF1D-A499-490A-AC09-A24EBDBE463A}" presName="root" presStyleCnt="0"/>
      <dgm:spPr/>
    </dgm:pt>
    <dgm:pt modelId="{5EE1F628-F457-4D4A-8B7F-C0EA0F10CAF3}" type="pres">
      <dgm:prSet presAssocID="{F70CBF1D-A499-490A-AC09-A24EBDBE463A}" presName="rootComposite" presStyleCnt="0"/>
      <dgm:spPr/>
    </dgm:pt>
    <dgm:pt modelId="{E2A15CFB-CF68-4B24-81C3-8809D3558213}" type="pres">
      <dgm:prSet presAssocID="{F70CBF1D-A499-490A-AC09-A24EBDBE463A}" presName="rootText" presStyleLbl="node1" presStyleIdx="1" presStyleCnt="2" custScaleX="131952" custLinFactNeighborX="-13145"/>
      <dgm:spPr/>
      <dgm:t>
        <a:bodyPr/>
        <a:lstStyle/>
        <a:p>
          <a:endParaRPr lang="es-ES"/>
        </a:p>
      </dgm:t>
    </dgm:pt>
    <dgm:pt modelId="{76D57E7B-0898-42DA-9EA7-831385954795}" type="pres">
      <dgm:prSet presAssocID="{F70CBF1D-A499-490A-AC09-A24EBDBE463A}" presName="rootConnector" presStyleLbl="node1" presStyleIdx="1" presStyleCnt="2"/>
      <dgm:spPr/>
      <dgm:t>
        <a:bodyPr/>
        <a:lstStyle/>
        <a:p>
          <a:endParaRPr lang="es-ES"/>
        </a:p>
      </dgm:t>
    </dgm:pt>
    <dgm:pt modelId="{A5F2E247-2340-425D-A5AD-E00DB2110EAB}" type="pres">
      <dgm:prSet presAssocID="{F70CBF1D-A499-490A-AC09-A24EBDBE463A}" presName="childShape" presStyleCnt="0"/>
      <dgm:spPr/>
    </dgm:pt>
    <dgm:pt modelId="{190D593E-009C-4945-BA4B-EFECB7B9640B}" type="pres">
      <dgm:prSet presAssocID="{7820AAA1-96FA-44CE-8A7A-A7E4D87E6D9C}" presName="Name13" presStyleLbl="parChTrans1D2" presStyleIdx="1" presStyleCnt="3"/>
      <dgm:spPr/>
      <dgm:t>
        <a:bodyPr/>
        <a:lstStyle/>
        <a:p>
          <a:endParaRPr lang="es-ES"/>
        </a:p>
      </dgm:t>
    </dgm:pt>
    <dgm:pt modelId="{B35F7A5D-EA51-48FD-A524-69868B498183}" type="pres">
      <dgm:prSet presAssocID="{3ACE06C2-174D-4FCD-AE41-38ED712E8701}" presName="childText" presStyleLbl="bgAcc1" presStyleIdx="1" presStyleCnt="3" custScaleX="146767" custLinFactNeighborX="-134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07D4487-5A23-40DB-963D-A8D9411FE875}" type="pres">
      <dgm:prSet presAssocID="{6B5E457E-7881-43D1-B5C8-213BF0C3397B}" presName="Name13" presStyleLbl="parChTrans1D2" presStyleIdx="2" presStyleCnt="3"/>
      <dgm:spPr/>
      <dgm:t>
        <a:bodyPr/>
        <a:lstStyle/>
        <a:p>
          <a:endParaRPr lang="es-ES"/>
        </a:p>
      </dgm:t>
    </dgm:pt>
    <dgm:pt modelId="{EF55629B-D261-4FCB-B0AA-7218DA421EF5}" type="pres">
      <dgm:prSet presAssocID="{5CA13D92-FD51-41AE-B3E3-4C980C42C829}" presName="childText" presStyleLbl="bgAcc1" presStyleIdx="2" presStyleCnt="3" custScaleX="137013" custLinFactNeighborX="-1045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3C20C4F-8632-45D4-8B6F-8CEFD69FC8E6}" type="presOf" srcId="{616FFC9E-E217-4BF5-9B8F-8F2BE579FFA8}" destId="{5B5393B9-848E-411D-AE2F-65E71CBF3FFC}" srcOrd="0" destOrd="0" presId="urn:microsoft.com/office/officeart/2005/8/layout/hierarchy3"/>
    <dgm:cxn modelId="{A0B4CB32-EF43-4F15-BDAA-ACD6809ECC39}" srcId="{616FFC9E-E217-4BF5-9B8F-8F2BE579FFA8}" destId="{F70CBF1D-A499-490A-AC09-A24EBDBE463A}" srcOrd="1" destOrd="0" parTransId="{E540A259-86B7-4D04-B079-2634466AF5F7}" sibTransId="{D4CA08C7-302C-4ECC-A6F2-E6ED1082148F}"/>
    <dgm:cxn modelId="{572C1789-05BC-4DCA-8ACD-FB07CF7EF9ED}" type="presOf" srcId="{4D63631E-CBBB-4474-9554-757132034743}" destId="{CD53B12F-C29B-47DE-8397-FB4DE04F8423}" srcOrd="0" destOrd="0" presId="urn:microsoft.com/office/officeart/2005/8/layout/hierarchy3"/>
    <dgm:cxn modelId="{78FAF3B5-4D54-4A3D-BF93-2E04FDFE27DE}" type="presOf" srcId="{3ACE06C2-174D-4FCD-AE41-38ED712E8701}" destId="{B35F7A5D-EA51-48FD-A524-69868B498183}" srcOrd="0" destOrd="0" presId="urn:microsoft.com/office/officeart/2005/8/layout/hierarchy3"/>
    <dgm:cxn modelId="{0ADDED3F-2242-416F-95B1-D05F80AC730F}" type="presOf" srcId="{F70CBF1D-A499-490A-AC09-A24EBDBE463A}" destId="{E2A15CFB-CF68-4B24-81C3-8809D3558213}" srcOrd="0" destOrd="0" presId="urn:microsoft.com/office/officeart/2005/8/layout/hierarchy3"/>
    <dgm:cxn modelId="{B82F1A3E-9EB2-455A-94C2-43A2F5547077}" type="presOf" srcId="{5CA13D92-FD51-41AE-B3E3-4C980C42C829}" destId="{EF55629B-D261-4FCB-B0AA-7218DA421EF5}" srcOrd="0" destOrd="0" presId="urn:microsoft.com/office/officeart/2005/8/layout/hierarchy3"/>
    <dgm:cxn modelId="{985C225E-8114-4A15-80D5-4C271A8A6AE1}" type="presOf" srcId="{6B5E457E-7881-43D1-B5C8-213BF0C3397B}" destId="{507D4487-5A23-40DB-963D-A8D9411FE875}" srcOrd="0" destOrd="0" presId="urn:microsoft.com/office/officeart/2005/8/layout/hierarchy3"/>
    <dgm:cxn modelId="{03EE2EDF-76AC-4C30-9105-61527C028BF1}" type="presOf" srcId="{67961654-25F7-4096-AE57-D6C5CBCBC2A8}" destId="{D844D63E-60DC-420B-AF45-C30736C45613}" srcOrd="1" destOrd="0" presId="urn:microsoft.com/office/officeart/2005/8/layout/hierarchy3"/>
    <dgm:cxn modelId="{C1D42B13-1D61-44BA-8448-E7E573840938}" srcId="{616FFC9E-E217-4BF5-9B8F-8F2BE579FFA8}" destId="{67961654-25F7-4096-AE57-D6C5CBCBC2A8}" srcOrd="0" destOrd="0" parTransId="{E94E3D6D-40E8-4853-952E-575C1CEBFF29}" sibTransId="{F420B9DC-D55F-4930-A6ED-F4E3C7494D3C}"/>
    <dgm:cxn modelId="{D5835E4E-01A6-48FB-89B1-3BE0DCD777AC}" type="presOf" srcId="{7820AAA1-96FA-44CE-8A7A-A7E4D87E6D9C}" destId="{190D593E-009C-4945-BA4B-EFECB7B9640B}" srcOrd="0" destOrd="0" presId="urn:microsoft.com/office/officeart/2005/8/layout/hierarchy3"/>
    <dgm:cxn modelId="{B0A4D21B-99DF-4560-BAB9-2E1520EC74A2}" srcId="{F70CBF1D-A499-490A-AC09-A24EBDBE463A}" destId="{3ACE06C2-174D-4FCD-AE41-38ED712E8701}" srcOrd="0" destOrd="0" parTransId="{7820AAA1-96FA-44CE-8A7A-A7E4D87E6D9C}" sibTransId="{59500195-86CE-4FD2-8275-8DFB7ED12F41}"/>
    <dgm:cxn modelId="{86452C0F-F75F-4F3D-9CD3-0AAD5C6D177C}" type="presOf" srcId="{67961654-25F7-4096-AE57-D6C5CBCBC2A8}" destId="{A4B12D1C-89A5-4660-95A2-2D083BD5FEC1}" srcOrd="0" destOrd="0" presId="urn:microsoft.com/office/officeart/2005/8/layout/hierarchy3"/>
    <dgm:cxn modelId="{18CCD35F-7B5F-4AFE-B826-2EAA14E1F0EA}" srcId="{F70CBF1D-A499-490A-AC09-A24EBDBE463A}" destId="{5CA13D92-FD51-41AE-B3E3-4C980C42C829}" srcOrd="1" destOrd="0" parTransId="{6B5E457E-7881-43D1-B5C8-213BF0C3397B}" sibTransId="{2421A0BB-5CA5-4D9C-8A8B-C7C49F2BC6BF}"/>
    <dgm:cxn modelId="{3D061062-EEB0-4484-8B59-626EF03C136B}" type="presOf" srcId="{72CFE0A5-3C46-43A6-B3C7-A7ED052DCA8E}" destId="{F5BF5633-9ADE-4590-BC4D-4F234A6D4D4B}" srcOrd="0" destOrd="0" presId="urn:microsoft.com/office/officeart/2005/8/layout/hierarchy3"/>
    <dgm:cxn modelId="{2BCB6064-E692-49E4-A400-EE5097C8D119}" srcId="{67961654-25F7-4096-AE57-D6C5CBCBC2A8}" destId="{72CFE0A5-3C46-43A6-B3C7-A7ED052DCA8E}" srcOrd="0" destOrd="0" parTransId="{4D63631E-CBBB-4474-9554-757132034743}" sibTransId="{2E6AA2AE-BD93-420C-B2DB-EF6373E147AF}"/>
    <dgm:cxn modelId="{8971032F-8EAE-4550-A768-E4387BE9F275}" type="presOf" srcId="{F70CBF1D-A499-490A-AC09-A24EBDBE463A}" destId="{76D57E7B-0898-42DA-9EA7-831385954795}" srcOrd="1" destOrd="0" presId="urn:microsoft.com/office/officeart/2005/8/layout/hierarchy3"/>
    <dgm:cxn modelId="{74FEE1CB-8924-4ABF-ACA7-2664FB124A76}" type="presParOf" srcId="{5B5393B9-848E-411D-AE2F-65E71CBF3FFC}" destId="{5A64F7B1-1878-4B3E-B19B-7A774CAF9D04}" srcOrd="0" destOrd="0" presId="urn:microsoft.com/office/officeart/2005/8/layout/hierarchy3"/>
    <dgm:cxn modelId="{1A125D4C-94AB-49B7-975B-4125B6162C4D}" type="presParOf" srcId="{5A64F7B1-1878-4B3E-B19B-7A774CAF9D04}" destId="{B5B715A0-A70E-4E65-AF03-170844F59CF8}" srcOrd="0" destOrd="0" presId="urn:microsoft.com/office/officeart/2005/8/layout/hierarchy3"/>
    <dgm:cxn modelId="{9B3CF907-3E27-47F4-B4AE-725621001682}" type="presParOf" srcId="{B5B715A0-A70E-4E65-AF03-170844F59CF8}" destId="{A4B12D1C-89A5-4660-95A2-2D083BD5FEC1}" srcOrd="0" destOrd="0" presId="urn:microsoft.com/office/officeart/2005/8/layout/hierarchy3"/>
    <dgm:cxn modelId="{490126A6-A079-421B-8086-7A72BDDDDF10}" type="presParOf" srcId="{B5B715A0-A70E-4E65-AF03-170844F59CF8}" destId="{D844D63E-60DC-420B-AF45-C30736C45613}" srcOrd="1" destOrd="0" presId="urn:microsoft.com/office/officeart/2005/8/layout/hierarchy3"/>
    <dgm:cxn modelId="{696C3CB7-B3C6-4A3E-94B2-201223351F1C}" type="presParOf" srcId="{5A64F7B1-1878-4B3E-B19B-7A774CAF9D04}" destId="{EBF7AA61-B00D-4E4D-84E1-9845D43DD677}" srcOrd="1" destOrd="0" presId="urn:microsoft.com/office/officeart/2005/8/layout/hierarchy3"/>
    <dgm:cxn modelId="{8BDDE0D1-FFEA-4E54-A8FC-9230B2201CB5}" type="presParOf" srcId="{EBF7AA61-B00D-4E4D-84E1-9845D43DD677}" destId="{CD53B12F-C29B-47DE-8397-FB4DE04F8423}" srcOrd="0" destOrd="0" presId="urn:microsoft.com/office/officeart/2005/8/layout/hierarchy3"/>
    <dgm:cxn modelId="{D45BF0D4-7725-4D39-B341-1927349E7C47}" type="presParOf" srcId="{EBF7AA61-B00D-4E4D-84E1-9845D43DD677}" destId="{F5BF5633-9ADE-4590-BC4D-4F234A6D4D4B}" srcOrd="1" destOrd="0" presId="urn:microsoft.com/office/officeart/2005/8/layout/hierarchy3"/>
    <dgm:cxn modelId="{B5CD1EC2-F299-4720-8106-9C3CF0A5F1A8}" type="presParOf" srcId="{5B5393B9-848E-411D-AE2F-65E71CBF3FFC}" destId="{635A2A1B-D18D-4055-9F90-E1C81E4C7EBB}" srcOrd="1" destOrd="0" presId="urn:microsoft.com/office/officeart/2005/8/layout/hierarchy3"/>
    <dgm:cxn modelId="{47096A48-5E4E-4CFE-93AB-320E1B71B0FF}" type="presParOf" srcId="{635A2A1B-D18D-4055-9F90-E1C81E4C7EBB}" destId="{5EE1F628-F457-4D4A-8B7F-C0EA0F10CAF3}" srcOrd="0" destOrd="0" presId="urn:microsoft.com/office/officeart/2005/8/layout/hierarchy3"/>
    <dgm:cxn modelId="{C476A7FF-697F-4C18-8A20-79E6BCF6E863}" type="presParOf" srcId="{5EE1F628-F457-4D4A-8B7F-C0EA0F10CAF3}" destId="{E2A15CFB-CF68-4B24-81C3-8809D3558213}" srcOrd="0" destOrd="0" presId="urn:microsoft.com/office/officeart/2005/8/layout/hierarchy3"/>
    <dgm:cxn modelId="{99F18C6A-4E01-45E1-9265-3C8ADFFB6770}" type="presParOf" srcId="{5EE1F628-F457-4D4A-8B7F-C0EA0F10CAF3}" destId="{76D57E7B-0898-42DA-9EA7-831385954795}" srcOrd="1" destOrd="0" presId="urn:microsoft.com/office/officeart/2005/8/layout/hierarchy3"/>
    <dgm:cxn modelId="{9F7E8194-2150-4E79-803B-8FB503CA4DBA}" type="presParOf" srcId="{635A2A1B-D18D-4055-9F90-E1C81E4C7EBB}" destId="{A5F2E247-2340-425D-A5AD-E00DB2110EAB}" srcOrd="1" destOrd="0" presId="urn:microsoft.com/office/officeart/2005/8/layout/hierarchy3"/>
    <dgm:cxn modelId="{F5B2C713-715B-4B88-9F45-2E4F73F68805}" type="presParOf" srcId="{A5F2E247-2340-425D-A5AD-E00DB2110EAB}" destId="{190D593E-009C-4945-BA4B-EFECB7B9640B}" srcOrd="0" destOrd="0" presId="urn:microsoft.com/office/officeart/2005/8/layout/hierarchy3"/>
    <dgm:cxn modelId="{EF2D454D-A75C-4C48-9BED-33AA1E22AE43}" type="presParOf" srcId="{A5F2E247-2340-425D-A5AD-E00DB2110EAB}" destId="{B35F7A5D-EA51-48FD-A524-69868B498183}" srcOrd="1" destOrd="0" presId="urn:microsoft.com/office/officeart/2005/8/layout/hierarchy3"/>
    <dgm:cxn modelId="{2646A09D-4EFF-4400-B867-F4529C0041DA}" type="presParOf" srcId="{A5F2E247-2340-425D-A5AD-E00DB2110EAB}" destId="{507D4487-5A23-40DB-963D-A8D9411FE875}" srcOrd="2" destOrd="0" presId="urn:microsoft.com/office/officeart/2005/8/layout/hierarchy3"/>
    <dgm:cxn modelId="{8B2B243F-3793-4952-9B07-EED4990AD7C1}" type="presParOf" srcId="{A5F2E247-2340-425D-A5AD-E00DB2110EAB}" destId="{EF55629B-D261-4FCB-B0AA-7218DA421EF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B12D1C-89A5-4660-95A2-2D083BD5FEC1}">
      <dsp:nvSpPr>
        <dsp:cNvPr id="0" name=""/>
        <dsp:cNvSpPr/>
      </dsp:nvSpPr>
      <dsp:spPr>
        <a:xfrm>
          <a:off x="200560" y="1271"/>
          <a:ext cx="1273834" cy="63691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b="1" kern="1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Variable dependiente</a:t>
          </a:r>
          <a:endParaRPr lang="es-ES" sz="1200" b="1" kern="1200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00560" y="1271"/>
        <a:ext cx="1273834" cy="636917"/>
      </dsp:txXfrm>
    </dsp:sp>
    <dsp:sp modelId="{CD53B12F-C29B-47DE-8397-FB4DE04F8423}">
      <dsp:nvSpPr>
        <dsp:cNvPr id="0" name=""/>
        <dsp:cNvSpPr/>
      </dsp:nvSpPr>
      <dsp:spPr>
        <a:xfrm>
          <a:off x="327944" y="638188"/>
          <a:ext cx="127383" cy="477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7688"/>
              </a:lnTo>
              <a:lnTo>
                <a:pt x="127383" y="477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F5633-9ADE-4590-BC4D-4F234A6D4D4B}">
      <dsp:nvSpPr>
        <dsp:cNvPr id="0" name=""/>
        <dsp:cNvSpPr/>
      </dsp:nvSpPr>
      <dsp:spPr>
        <a:xfrm>
          <a:off x="455327" y="797418"/>
          <a:ext cx="1019067" cy="6369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Diagnóstico de EPOC</a:t>
          </a:r>
          <a:endParaRPr lang="es-ES" sz="12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455327" y="797418"/>
        <a:ext cx="1019067" cy="636917"/>
      </dsp:txXfrm>
    </dsp:sp>
    <dsp:sp modelId="{E2A15CFB-CF68-4B24-81C3-8809D3558213}">
      <dsp:nvSpPr>
        <dsp:cNvPr id="0" name=""/>
        <dsp:cNvSpPr/>
      </dsp:nvSpPr>
      <dsp:spPr>
        <a:xfrm>
          <a:off x="1625408" y="1271"/>
          <a:ext cx="1680850" cy="63691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200" b="1" kern="12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Variables independientes</a:t>
          </a:r>
          <a:endParaRPr lang="es-ES" sz="1200" b="1" kern="1200" dirty="0">
            <a:solidFill>
              <a:schemeClr val="tx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625408" y="1271"/>
        <a:ext cx="1680850" cy="636917"/>
      </dsp:txXfrm>
    </dsp:sp>
    <dsp:sp modelId="{190D593E-009C-4945-BA4B-EFECB7B9640B}">
      <dsp:nvSpPr>
        <dsp:cNvPr id="0" name=""/>
        <dsp:cNvSpPr/>
      </dsp:nvSpPr>
      <dsp:spPr>
        <a:xfrm>
          <a:off x="1793493" y="638188"/>
          <a:ext cx="198506" cy="4776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7688"/>
              </a:lnTo>
              <a:lnTo>
                <a:pt x="198506" y="47768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5F7A5D-EA51-48FD-A524-69868B498183}">
      <dsp:nvSpPr>
        <dsp:cNvPr id="0" name=""/>
        <dsp:cNvSpPr/>
      </dsp:nvSpPr>
      <dsp:spPr>
        <a:xfrm>
          <a:off x="1992000" y="797418"/>
          <a:ext cx="1495655" cy="6369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Variables </a:t>
          </a:r>
          <a:r>
            <a:rPr lang="es-ES_tradnl" sz="1100" kern="1200" dirty="0" err="1" smtClean="0">
              <a:latin typeface="Verdana" pitchFamily="34" charset="0"/>
              <a:ea typeface="Verdana" pitchFamily="34" charset="0"/>
              <a:cs typeface="Verdana" pitchFamily="34" charset="0"/>
            </a:rPr>
            <a:t>sociodemográficas</a:t>
          </a:r>
          <a:endParaRPr lang="es-ES_tradnl" sz="1100" kern="1200" dirty="0" smtClean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992000" y="797418"/>
        <a:ext cx="1495655" cy="636917"/>
      </dsp:txXfrm>
    </dsp:sp>
    <dsp:sp modelId="{507D4487-5A23-40DB-963D-A8D9411FE875}">
      <dsp:nvSpPr>
        <dsp:cNvPr id="0" name=""/>
        <dsp:cNvSpPr/>
      </dsp:nvSpPr>
      <dsp:spPr>
        <a:xfrm>
          <a:off x="1793493" y="638188"/>
          <a:ext cx="228956" cy="1273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73834"/>
              </a:lnTo>
              <a:lnTo>
                <a:pt x="228956" y="127383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55629B-D261-4FCB-B0AA-7218DA421EF5}">
      <dsp:nvSpPr>
        <dsp:cNvPr id="0" name=""/>
        <dsp:cNvSpPr/>
      </dsp:nvSpPr>
      <dsp:spPr>
        <a:xfrm>
          <a:off x="2022450" y="1593565"/>
          <a:ext cx="1396255" cy="6369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100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Tabaquismo</a:t>
          </a:r>
          <a:endParaRPr lang="es-ES" sz="11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022450" y="1593565"/>
        <a:ext cx="1396255" cy="6369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31A0C-A37A-4634-9543-B1B74370614A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1A494-FA14-4387-87DE-BFDE42BAA692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537020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endParaRPr lang="es-ES" dirty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153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endParaRPr lang="es-ES" dirty="0" smtClean="0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2515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CAFB879-C97D-4698-AA03-113F6638E9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36E67C37-895A-44F9-BBC4-77249AB70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8E891E5A-3C5D-4DA9-AB9B-1D5DC9E59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FFA67DAD-E029-4D3E-A1E3-BDD8469BF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F8050B2F-C741-419E-8272-5717E30B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940520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B459A23-0C73-4395-8437-96EA2620D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="" xmlns:a16="http://schemas.microsoft.com/office/drawing/2014/main" id="{1CF6CD10-C099-4CAE-806C-EDE34B453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D06DDD9E-A4C5-4617-8DAD-E3760A503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797AEA6A-B2DC-4DCF-8C37-60EDFABC1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4A273848-3E4A-4196-93D5-E9E7DA0BB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17649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07BC46E-E661-4EE4-B5FE-A3F06C7B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="" xmlns:a16="http://schemas.microsoft.com/office/drawing/2014/main" id="{38E02DAB-4FD8-45AF-A334-643680FAC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0777A5A4-7D85-43A1-BEB0-8975AE441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0AA84863-8468-4661-BD33-563DA7F9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A78023E2-EEB5-4BA1-83FB-4F6628192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374066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8DFD1AF-D017-475F-B328-39114FEBA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="" xmlns:a16="http://schemas.microsoft.com/office/drawing/2014/main" id="{E9B9CD16-B5C5-4A96-9984-0F9FC3676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="" xmlns:a16="http://schemas.microsoft.com/office/drawing/2014/main" id="{B0AECC91-FD34-4CEB-B7F1-F2D9A7467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="" xmlns:a16="http://schemas.microsoft.com/office/drawing/2014/main" id="{87DE339A-5E24-4B7F-9317-FE8E139B1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338D928D-3311-4E09-8DE4-47A8D2F14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A79134D7-BEE1-4DAD-9FEE-FD8A0E8E0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79500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8AF1C56-45F8-4D52-911A-63FE46C5A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="" xmlns:a16="http://schemas.microsoft.com/office/drawing/2014/main" id="{F3E38EBD-27F7-494E-B9A4-F3B37B588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="" xmlns:a16="http://schemas.microsoft.com/office/drawing/2014/main" id="{40379DCD-A7B9-4802-9830-029E848E4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="" xmlns:a16="http://schemas.microsoft.com/office/drawing/2014/main" id="{D8F8DFFD-A067-4E54-84C4-FD19A0E03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="" xmlns:a16="http://schemas.microsoft.com/office/drawing/2014/main" id="{5D26989C-49F8-4A79-BCA0-C6A2C82FFD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="" xmlns:a16="http://schemas.microsoft.com/office/drawing/2014/main" id="{963ED13F-E2F4-4B94-95E2-85AB46AE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="" xmlns:a16="http://schemas.microsoft.com/office/drawing/2014/main" id="{78142A83-34ED-4C36-B97D-0D125879C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="" xmlns:a16="http://schemas.microsoft.com/office/drawing/2014/main" id="{71D1BA0B-5E17-4760-B979-E3E5A0197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1757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D73CC0E-E911-4A31-937B-EDEF27894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="" xmlns:a16="http://schemas.microsoft.com/office/drawing/2014/main" id="{A5CF6E9B-876A-4C52-938A-90A0B70AB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="" xmlns:a16="http://schemas.microsoft.com/office/drawing/2014/main" id="{2C96E857-926F-4B17-8E34-3746586D6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="" xmlns:a16="http://schemas.microsoft.com/office/drawing/2014/main" id="{8AFC1E4F-8519-494C-A631-CB543F11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450383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="" xmlns:a16="http://schemas.microsoft.com/office/drawing/2014/main" id="{8B6027A3-6821-4841-8E33-C0D3F779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="" xmlns:a16="http://schemas.microsoft.com/office/drawing/2014/main" id="{48642162-20B2-43D4-BF28-ECA1B6D7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="" xmlns:a16="http://schemas.microsoft.com/office/drawing/2014/main" id="{E5D7084F-5654-44CC-8BCD-AD67FFC8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09965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C4A5868-B1C6-4DB2-89EC-21146B34E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="" xmlns:a16="http://schemas.microsoft.com/office/drawing/2014/main" id="{B1B76B28-566D-4A28-9E6D-E7FE18EC6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="" xmlns:a16="http://schemas.microsoft.com/office/drawing/2014/main" id="{223D92F1-F05A-4923-9217-BD6B427C0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="" xmlns:a16="http://schemas.microsoft.com/office/drawing/2014/main" id="{21962A34-C63B-4073-A6D1-F0EDFEA06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95642A2C-82A6-4F51-B6D9-666DB7592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7B28B298-2FA9-415B-A338-D970ED61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4213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D05D00E-9D3E-41C5-AC65-B947DBEDC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="" xmlns:a16="http://schemas.microsoft.com/office/drawing/2014/main" id="{B22003FE-1785-4605-A4D7-548C2688D0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="" xmlns:a16="http://schemas.microsoft.com/office/drawing/2014/main" id="{099094F9-6C56-43B8-BA02-C9362D403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="" xmlns:a16="http://schemas.microsoft.com/office/drawing/2014/main" id="{6A8807B5-A4B9-4D92-AF29-8C637FFD4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="" xmlns:a16="http://schemas.microsoft.com/office/drawing/2014/main" id="{35FB89EB-2F7E-417E-8071-CA5A1C0E7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="" xmlns:a16="http://schemas.microsoft.com/office/drawing/2014/main" id="{393D2911-79ED-4B9E-A928-6EAA3BAD2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61099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1B9F256-FBE0-48A0-A498-9D6A7881E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="" xmlns:a16="http://schemas.microsoft.com/office/drawing/2014/main" id="{B5763B66-C289-4845-91FB-67B35E620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EB6DBCF8-13CD-4897-8740-3349F165F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EC555460-CBDF-48B9-86A8-8E2B62E4A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61269C33-CF20-4B19-AB11-8FD8225B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16220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778962F3-D50F-4AEF-9202-B9E1E1EEEE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="" xmlns:a16="http://schemas.microsoft.com/office/drawing/2014/main" id="{134D7EE7-94F7-46F1-B3C2-1919151BC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3E78E1AB-2E96-43B6-A2BA-C2FC6F4BB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A73A7E42-51E9-432E-BF59-C07ACCE58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428F0343-21BB-4C63-82DA-8937FA3DC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97970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="" xmlns:a16="http://schemas.microsoft.com/office/drawing/2014/main" id="{46C70462-874F-4EC2-83F3-03028C9D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="" xmlns:a16="http://schemas.microsoft.com/office/drawing/2014/main" id="{0E53FB23-56C0-46FE-A388-17079480B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="" xmlns:a16="http://schemas.microsoft.com/office/drawing/2014/main" id="{E187C53B-519A-428F-973F-1CC3A6B72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B1E90-B8C3-46E6-9445-8BFA5C6ACC6D}" type="datetimeFigureOut">
              <a:rPr lang="es-ES_tradnl" smtClean="0"/>
              <a:pPr/>
              <a:t>26/02/2019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="" xmlns:a16="http://schemas.microsoft.com/office/drawing/2014/main" id="{B29DA8BD-3C82-41C6-939F-6013A7C2B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="" xmlns:a16="http://schemas.microsoft.com/office/drawing/2014/main" id="{4C6825C8-3D43-4878-92EC-C7B24F7C6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BAE56-042D-4516-95F6-1989C617A855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247709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/>
          <p:cNvSpPr txBox="1">
            <a:spLocks noChangeArrowheads="1"/>
          </p:cNvSpPr>
          <p:nvPr/>
        </p:nvSpPr>
        <p:spPr bwMode="auto">
          <a:xfrm>
            <a:off x="1382525" y="157128"/>
            <a:ext cx="9432450" cy="58477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1600" b="1" dirty="0" smtClean="0">
                <a:solidFill>
                  <a:schemeClr val="accent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DETERMINANTES SOCIALES Y DIAGNÓSTICO DE EPOC EN ESPAÑA EN EL AÑO 2017: UN ANÁLISIS MULTIVARIANTE</a:t>
            </a:r>
            <a:endParaRPr lang="es-ES" sz="1600" b="1" dirty="0">
              <a:solidFill>
                <a:schemeClr val="accent4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076" name="20 Grupo"/>
          <p:cNvGrpSpPr>
            <a:grpSpLocks/>
          </p:cNvGrpSpPr>
          <p:nvPr/>
        </p:nvGrpSpPr>
        <p:grpSpPr bwMode="auto">
          <a:xfrm>
            <a:off x="937621" y="4059417"/>
            <a:ext cx="10675258" cy="2623097"/>
            <a:chOff x="-295834" y="13035555"/>
            <a:chExt cx="18329101" cy="18435308"/>
          </a:xfrm>
        </p:grpSpPr>
        <p:sp>
          <p:nvSpPr>
            <p:cNvPr id="5" name="24 Rectángulo"/>
            <p:cNvSpPr/>
            <p:nvPr/>
          </p:nvSpPr>
          <p:spPr>
            <a:xfrm>
              <a:off x="-181022" y="14048989"/>
              <a:ext cx="18214289" cy="17421874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25 Rectángulo"/>
            <p:cNvSpPr/>
            <p:nvPr/>
          </p:nvSpPr>
          <p:spPr>
            <a:xfrm>
              <a:off x="-295834" y="13035555"/>
              <a:ext cx="16849786" cy="3071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s-ES" sz="916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284752" y="622423"/>
            <a:ext cx="9732266" cy="4183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N. Arroyo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Díaz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J. Henares Montiel, </a:t>
            </a:r>
            <a:r>
              <a:rPr lang="es-ES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s-ES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Diniz,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Sánchez Noguera, N. 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Barba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A.B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s-ES_tradnl" altLang="es-ES_tradnl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Molina,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C.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Rodriguez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Cabrero</a:t>
            </a: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buNone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Servicio Neumología H. U. San Cecilio de Granada. Servicio Medicina Preventiva y Salud Pública H. U. San Cecilio de Granada.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891901" y="1355814"/>
            <a:ext cx="9874640" cy="1283751"/>
            <a:chOff x="-132765" y="3685290"/>
            <a:chExt cx="16972343" cy="3682703"/>
          </a:xfrm>
        </p:grpSpPr>
        <p:sp>
          <p:nvSpPr>
            <p:cNvPr id="18" name="36 Rectángulo"/>
            <p:cNvSpPr/>
            <p:nvPr/>
          </p:nvSpPr>
          <p:spPr>
            <a:xfrm>
              <a:off x="-9987" y="4332547"/>
              <a:ext cx="16849565" cy="303544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37 Rectángulo"/>
            <p:cNvSpPr/>
            <p:nvPr/>
          </p:nvSpPr>
          <p:spPr>
            <a:xfrm>
              <a:off x="-132765" y="3685290"/>
              <a:ext cx="16849563" cy="32918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algn="just"/>
              <a:r>
                <a:rPr lang="es-ES" sz="11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La prevalencia de EPOC en España es del 10,2% de la población. Se ha estudiado de forma extensa la relación entre la edad, el envejecimiento pulmonar y el sexo con el desarrollo de la enfermedad. Sin embargo, son escasos los trabajos que relacionan EPOC con diversos factores como un bajo nivel socioeconómico y un escaso nivel educativo, ambos asociados, entre otros, a una mayor prevalencia de padecer esta enfermedad . </a:t>
              </a:r>
              <a:endParaRPr lang="es-ES" sz="11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2" name="35 Rectángulo"/>
          <p:cNvSpPr/>
          <p:nvPr/>
        </p:nvSpPr>
        <p:spPr>
          <a:xfrm>
            <a:off x="1069121" y="1370021"/>
            <a:ext cx="1697519" cy="4059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Introducción:</a:t>
            </a:r>
            <a:endParaRPr lang="es-ES" sz="1282" dirty="0">
              <a:solidFill>
                <a:srgbClr val="FFC000"/>
              </a:solidFill>
            </a:endParaRPr>
          </a:p>
        </p:txBody>
      </p: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957851" y="2786232"/>
            <a:ext cx="9831118" cy="1566959"/>
            <a:chOff x="-331214" y="8076857"/>
            <a:chExt cx="16909669" cy="4001897"/>
          </a:xfrm>
        </p:grpSpPr>
        <p:sp>
          <p:nvSpPr>
            <p:cNvPr id="24" name="32 Rectángulo"/>
            <p:cNvSpPr/>
            <p:nvPr/>
          </p:nvSpPr>
          <p:spPr>
            <a:xfrm>
              <a:off x="-271204" y="8704310"/>
              <a:ext cx="16849659" cy="2220705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31214" y="8076857"/>
              <a:ext cx="16849659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s-ES_tradnl" sz="11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s-ES" sz="11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Describir las características </a:t>
              </a:r>
              <a:r>
                <a:rPr lang="es-ES" sz="1100" dirty="0" err="1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sociodemográficas</a:t>
              </a:r>
              <a:r>
                <a:rPr lang="es-ES" sz="11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, el consumo de tabaco y el diagnóstico de EPOC en la población de España en 2017. </a:t>
              </a:r>
            </a:p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1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Analizar la relación entre estas características </a:t>
              </a:r>
              <a:r>
                <a:rPr lang="es-ES" sz="1100" dirty="0" err="1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sociodemográficas</a:t>
              </a:r>
              <a:r>
                <a:rPr lang="es-ES" sz="11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y el tabaquismo con el diagnóstico de EPOC. </a:t>
              </a:r>
            </a:p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8" name="31 Rectángulo"/>
          <p:cNvSpPr/>
          <p:nvPr/>
        </p:nvSpPr>
        <p:spPr>
          <a:xfrm>
            <a:off x="1145279" y="2838097"/>
            <a:ext cx="1399055" cy="40672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1058332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_tradnl" sz="1282" b="1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Objetivos</a:t>
            </a:r>
            <a:endParaRPr lang="es-ES" sz="2381" dirty="0">
              <a:solidFill>
                <a:srgbClr val="FFC000"/>
              </a:solidFill>
            </a:endParaRPr>
          </a:p>
        </p:txBody>
      </p:sp>
      <p:sp>
        <p:nvSpPr>
          <p:cNvPr id="33" name="35 Rectángulo">
            <a:extLst>
              <a:ext uri="{FF2B5EF4-FFF2-40B4-BE49-F238E27FC236}">
                <a16:creationId xmlns="" xmlns:a16="http://schemas.microsoft.com/office/drawing/2014/main" id="{F68A972A-9062-4C9A-A5BB-58704022D133}"/>
              </a:ext>
            </a:extLst>
          </p:cNvPr>
          <p:cNvSpPr/>
          <p:nvPr/>
        </p:nvSpPr>
        <p:spPr>
          <a:xfrm>
            <a:off x="1147455" y="4032772"/>
            <a:ext cx="2255750" cy="4059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_tradnl" sz="1282" b="1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Material y métodos</a:t>
            </a:r>
            <a:endParaRPr lang="es-ES" sz="1282" dirty="0">
              <a:solidFill>
                <a:srgbClr val="FFC000"/>
              </a:solidFill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1127760" y="4556761"/>
            <a:ext cx="51242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Estudio transversal. </a:t>
            </a:r>
          </a:p>
          <a:p>
            <a:pPr>
              <a:buFont typeface="Wingdings" pitchFamily="2" charset="2"/>
              <a:buChar char="§"/>
            </a:pP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Datos de población adulta (&gt;15 años) </a:t>
            </a:r>
            <a:r>
              <a:rPr lang="es-E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incluídos</a:t>
            </a: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 la Encuesta Nacional de Salud en España en 2017</a:t>
            </a:r>
          </a:p>
          <a:p>
            <a:pPr>
              <a:buFont typeface="Wingdings" pitchFamily="2" charset="2"/>
              <a:buChar char="§"/>
            </a:pP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N=23.089.</a:t>
            </a:r>
          </a:p>
          <a:p>
            <a:pPr>
              <a:buFont typeface="Wingdings" pitchFamily="2" charset="2"/>
              <a:buChar char="§"/>
            </a:pP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Análisis descriptivo </a:t>
            </a:r>
            <a:r>
              <a:rPr lang="es-E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univariante</a:t>
            </a: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  </a:t>
            </a:r>
            <a:r>
              <a:rPr lang="es-E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bivariantes</a:t>
            </a: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para cada una de las variables independientes. </a:t>
            </a:r>
          </a:p>
          <a:p>
            <a:pPr>
              <a:buFont typeface="Wingdings" pitchFamily="2" charset="2"/>
              <a:buChar char="§"/>
            </a:pP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Modelo </a:t>
            </a:r>
            <a:r>
              <a:rPr lang="es-E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multivariante</a:t>
            </a: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las variables </a:t>
            </a:r>
            <a:r>
              <a:rPr lang="es-ES" sz="12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sociodemográficas</a:t>
            </a: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y el tabaquismo. </a:t>
            </a:r>
          </a:p>
          <a:p>
            <a:pPr>
              <a:buFont typeface="Wingdings" pitchFamily="2" charset="2"/>
              <a:buChar char="§"/>
            </a:pPr>
            <a:r>
              <a:rPr lang="es-E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Medida de asociación: OR con un IC 95%. </a:t>
            </a:r>
          </a:p>
          <a:p>
            <a:endParaRPr lang="es-ES" dirty="0"/>
          </a:p>
        </p:txBody>
      </p:sp>
      <p:graphicFrame>
        <p:nvGraphicFramePr>
          <p:cNvPr id="31" name="30 Diagrama"/>
          <p:cNvGraphicFramePr/>
          <p:nvPr/>
        </p:nvGraphicFramePr>
        <p:xfrm>
          <a:off x="6035040" y="4311372"/>
          <a:ext cx="3825240" cy="2231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5" name="34 Rectángulo"/>
          <p:cNvSpPr/>
          <p:nvPr/>
        </p:nvSpPr>
        <p:spPr>
          <a:xfrm>
            <a:off x="5309899" y="2948890"/>
            <a:ext cx="1572201" cy="96022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8575" tIns="19050" rIns="28575" bIns="19050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1500" kern="1200"/>
          </a:p>
        </p:txBody>
      </p:sp>
      <p:sp>
        <p:nvSpPr>
          <p:cNvPr id="36" name="35 Flecha derecha"/>
          <p:cNvSpPr/>
          <p:nvPr/>
        </p:nvSpPr>
        <p:spPr>
          <a:xfrm>
            <a:off x="9585960" y="5303520"/>
            <a:ext cx="396240" cy="32004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>
            <a:off x="9951720" y="4846320"/>
            <a:ext cx="219456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s-ES_tradnl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Sexo</a:t>
            </a:r>
          </a:p>
          <a:p>
            <a:pPr>
              <a:buFontTx/>
              <a:buChar char="-"/>
            </a:pPr>
            <a:r>
              <a:rPr lang="es-ES_tradnl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Edad</a:t>
            </a:r>
          </a:p>
          <a:p>
            <a:pPr>
              <a:buFontTx/>
              <a:buChar char="-"/>
            </a:pPr>
            <a:r>
              <a:rPr lang="es-ES_tradnl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Lugar nacimiento</a:t>
            </a:r>
            <a:endParaRPr lang="es-ES" sz="11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FontTx/>
              <a:buChar char="-"/>
            </a:pPr>
            <a:r>
              <a:rPr lang="es-ES_tradnl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Estado civil</a:t>
            </a:r>
          </a:p>
          <a:p>
            <a:pPr>
              <a:buFontTx/>
              <a:buChar char="-"/>
            </a:pPr>
            <a:r>
              <a:rPr lang="es-ES_tradnl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Nivel de estudios </a:t>
            </a:r>
          </a:p>
          <a:p>
            <a:pPr>
              <a:buFontTx/>
              <a:buChar char="-"/>
            </a:pPr>
            <a:r>
              <a:rPr lang="es-ES_tradnl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Nivel de ingresos</a:t>
            </a:r>
          </a:p>
          <a:p>
            <a:pPr>
              <a:buFontTx/>
              <a:buChar char="-"/>
            </a:pPr>
            <a:r>
              <a:rPr lang="es-ES_tradnl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Apoyo social</a:t>
            </a:r>
          </a:p>
        </p:txBody>
      </p:sp>
    </p:spTree>
    <p:extLst>
      <p:ext uri="{BB962C8B-B14F-4D97-AF65-F5344CB8AC3E}">
        <p14:creationId xmlns="" xmlns:p14="http://schemas.microsoft.com/office/powerpoint/2010/main" val="55913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238299" y="640800"/>
            <a:ext cx="9732266" cy="482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N. Arroyo Díaz, J. Henares Montiel, </a:t>
            </a:r>
            <a:r>
              <a:rPr lang="es-ES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Díniz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S. Sánchez Noguera, N. Barba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A.B. </a:t>
            </a:r>
            <a:r>
              <a:rPr lang="es-ES_tradnl" altLang="es-ES_tradnl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Molina, C. Rodríguez Cabrero</a:t>
            </a:r>
          </a:p>
          <a:p>
            <a:pPr algn="ctr">
              <a:buNone/>
            </a:pPr>
            <a:r>
              <a:rPr lang="es-ES" sz="11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Servicio Neumología H. U. San Cecilio de Granada. Servicio Medicina Preventiva y Salud Pública H. U. San Cecilio de Granada.</a:t>
            </a: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1090021" y="1259820"/>
            <a:ext cx="9880544" cy="4211339"/>
            <a:chOff x="-132765" y="3748060"/>
            <a:chExt cx="16982490" cy="12125009"/>
          </a:xfrm>
        </p:grpSpPr>
        <p:sp>
          <p:nvSpPr>
            <p:cNvPr id="18" name="36 Rectángulo"/>
            <p:cNvSpPr/>
            <p:nvPr/>
          </p:nvSpPr>
          <p:spPr>
            <a:xfrm>
              <a:off x="160" y="4334614"/>
              <a:ext cx="16849565" cy="11538455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 dirty="0"/>
            </a:p>
          </p:txBody>
        </p:sp>
        <p:sp>
          <p:nvSpPr>
            <p:cNvPr id="19" name="37 Rectángulo"/>
            <p:cNvSpPr/>
            <p:nvPr/>
          </p:nvSpPr>
          <p:spPr>
            <a:xfrm>
              <a:off x="-132765" y="3748060"/>
              <a:ext cx="16849564" cy="34807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endParaRPr lang="es-ES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2" name="35 Rectángulo"/>
          <p:cNvSpPr/>
          <p:nvPr/>
        </p:nvSpPr>
        <p:spPr>
          <a:xfrm>
            <a:off x="502691" y="1315595"/>
            <a:ext cx="1536900" cy="4059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Resultados:</a:t>
            </a:r>
            <a:endParaRPr lang="es-ES" sz="1282" dirty="0">
              <a:solidFill>
                <a:srgbClr val="FFC000"/>
              </a:solidFill>
            </a:endParaRPr>
          </a:p>
        </p:txBody>
      </p: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1125491" y="5547035"/>
            <a:ext cx="9846358" cy="1274609"/>
            <a:chOff x="-331214" y="9135251"/>
            <a:chExt cx="16935882" cy="4001899"/>
          </a:xfrm>
        </p:grpSpPr>
        <p:sp>
          <p:nvSpPr>
            <p:cNvPr id="24" name="32 Rectángulo"/>
            <p:cNvSpPr/>
            <p:nvPr/>
          </p:nvSpPr>
          <p:spPr>
            <a:xfrm>
              <a:off x="-244991" y="9997556"/>
              <a:ext cx="16849659" cy="2565404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31214" y="9135251"/>
              <a:ext cx="16849659" cy="40018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s-ES" sz="11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 En nuestro trabajo, además de con el hábito tabáquico, se estableció una relación significativa entre el diagnóstico de EPOC y el aumento de la edad, ser separado/a, tener un bajo nivel de estudios, estar en desempleo, jubilado/a o estudiando y pertenecer a un hogar con un nivel de ingresos &lt;1050€/mes. </a:t>
              </a:r>
            </a:p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defRPr/>
              </a:pPr>
              <a:endPara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8" name="31 Rectángulo"/>
          <p:cNvSpPr/>
          <p:nvPr/>
        </p:nvSpPr>
        <p:spPr>
          <a:xfrm>
            <a:off x="501827" y="5598900"/>
            <a:ext cx="1658375" cy="40672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/>
          <a:p>
            <a:pPr defTabSz="1058332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Conclusiones:</a:t>
            </a:r>
            <a:endParaRPr lang="es-ES" sz="2381" dirty="0">
              <a:solidFill>
                <a:srgbClr val="FFC000"/>
              </a:solidFill>
            </a:endParaRPr>
          </a:p>
        </p:txBody>
      </p:sp>
      <p:sp>
        <p:nvSpPr>
          <p:cNvPr id="32" name="4 CuadroTexto">
            <a:extLst>
              <a:ext uri="{FF2B5EF4-FFF2-40B4-BE49-F238E27FC236}">
                <a16:creationId xmlns="" xmlns:a16="http://schemas.microsoft.com/office/drawing/2014/main" id="{6FD96869-0A0C-4338-8C89-8149CE68C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525" y="172368"/>
            <a:ext cx="9432450" cy="58477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ES" sz="1600" b="1" dirty="0" smtClean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DETERMINANTES SOCIALES Y DIAGNÓSTICO DE EPOC EN ESPAÑA EN EL AÑO 2017: UN ANÁLISIS MULTIVARIANTE</a:t>
            </a:r>
            <a:endParaRPr lang="es-ES" sz="1600" b="1" dirty="0">
              <a:solidFill>
                <a:srgbClr val="FFC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3" name="22 Tabla"/>
          <p:cNvGraphicFramePr>
            <a:graphicFrameLocks noGrp="1"/>
          </p:cNvGraphicFramePr>
          <p:nvPr/>
        </p:nvGraphicFramePr>
        <p:xfrm>
          <a:off x="2113280" y="1644226"/>
          <a:ext cx="4064000" cy="3730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Edad</a:t>
                      </a:r>
                      <a:r>
                        <a:rPr lang="es-ES_tradnl" sz="12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media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53.4</a:t>
                      </a:r>
                      <a:r>
                        <a:rPr lang="es-ES_tradnl" sz="1200" b="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años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Sexo</a:t>
                      </a:r>
                      <a:r>
                        <a:rPr lang="es-ES_tradnl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femenino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54.1%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Español/a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90.3%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Casados/as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54.1%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Estudios</a:t>
                      </a:r>
                      <a:r>
                        <a:rPr lang="es-ES_tradnl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secundar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43.0%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Trabajo activo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43.0%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Ingresos del hogar</a:t>
                      </a:r>
                      <a:r>
                        <a:rPr lang="es-ES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s-ES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&lt;1.050€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34.9%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Apoyo</a:t>
                      </a:r>
                      <a:r>
                        <a:rPr lang="es-ES_tradnl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social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96.1%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Nunca</a:t>
                      </a:r>
                      <a:r>
                        <a:rPr lang="es-ES_tradnl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fumadores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50.8%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7303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Diagnóstico</a:t>
                      </a:r>
                      <a:r>
                        <a:rPr lang="es-ES_tradnl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EPOC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0" dirty="0" smtClean="0"/>
                        <a:t>5%</a:t>
                      </a:r>
                      <a:endParaRPr lang="es-ES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28 Tabla"/>
          <p:cNvGraphicFramePr>
            <a:graphicFrameLocks noGrp="1"/>
          </p:cNvGraphicFramePr>
          <p:nvPr/>
        </p:nvGraphicFramePr>
        <p:xfrm>
          <a:off x="6421120" y="1654386"/>
          <a:ext cx="4064000" cy="3689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</a:tblGrid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Aumento</a:t>
                      </a:r>
                      <a:r>
                        <a:rPr lang="es-ES_tradnl" sz="1200" b="1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de la edad</a:t>
                      </a:r>
                      <a:endParaRPr lang="es-ES" sz="12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[1,03 (1,02-1,03)]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Ser</a:t>
                      </a:r>
                      <a:r>
                        <a:rPr lang="es-ES_tradnl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separado/a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[1,34 (1,04-1,73)]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Sin</a:t>
                      </a:r>
                      <a:r>
                        <a:rPr lang="es-ES_tradnl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estudios o 1º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[1,31 (1,03-1,66)]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Desempleado/a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[2,04 (1,61-2,58)]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Jubilado/a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[2,94 (2,27-3,83)] 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Estudiante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[2,40 (1,37-4,04)]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21373">
                <a:tc>
                  <a:txBody>
                    <a:bodyPr/>
                    <a:lstStyle/>
                    <a:p>
                      <a:r>
                        <a:rPr lang="es-ES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Ingresos del hogar</a:t>
                      </a:r>
                      <a:r>
                        <a:rPr lang="es-ES" sz="1200" b="1" baseline="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s-ES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&lt;1.050€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[1,65 (1,02-2,83)] 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Ser fumador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[1,66 (1,35-2,03)] 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96050">
                <a:tc>
                  <a:txBody>
                    <a:bodyPr/>
                    <a:lstStyle/>
                    <a:p>
                      <a:r>
                        <a:rPr lang="es-ES_tradnl" sz="1200" b="1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Ser </a:t>
                      </a:r>
                      <a:r>
                        <a:rPr lang="es-ES_tradnl" sz="1200" b="1" dirty="0" err="1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exfumador</a:t>
                      </a:r>
                      <a:endParaRPr lang="es-ES" sz="1200" b="1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[1,80 (1,52-2,14)]</a:t>
                      </a:r>
                      <a:endParaRPr lang="es-ES" sz="1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35023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543</Words>
  <Application>Microsoft Office PowerPoint</Application>
  <PresentationFormat>Personalizado</PresentationFormat>
  <Paragraphs>116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do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Sofia Diniz</dc:creator>
  <cp:lastModifiedBy>Centor</cp:lastModifiedBy>
  <cp:revision>31</cp:revision>
  <dcterms:created xsi:type="dcterms:W3CDTF">2018-02-21T11:13:27Z</dcterms:created>
  <dcterms:modified xsi:type="dcterms:W3CDTF">2019-02-26T22:22:06Z</dcterms:modified>
</cp:coreProperties>
</file>