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
  </p:notesMasterIdLst>
  <p:sldIdLst>
    <p:sldId id="259" r:id="rId2"/>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D27102A9-8310-4765-A935-A1911B00CA55}" styleName="Estilo claro 1 - Acento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0809" autoAdjust="0"/>
    <p:restoredTop sz="97670" autoAdjust="0"/>
  </p:normalViewPr>
  <p:slideViewPr>
    <p:cSldViewPr>
      <p:cViewPr>
        <p:scale>
          <a:sx n="100" d="100"/>
          <a:sy n="100" d="100"/>
        </p:scale>
        <p:origin x="-708" y="-54"/>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Hoja_de_c_lculo_de_Microsoft_Office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Hoja_de_c_lculo_de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Hoja_de_c_lculo_de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Hoja_de_c_lculo_de_Microsoft_Office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s-ES"/>
  <c:chart>
    <c:autoTitleDeleted val="1"/>
    <c:view3D>
      <c:rotX val="30"/>
      <c:perspective val="30"/>
    </c:view3D>
    <c:plotArea>
      <c:layout>
        <c:manualLayout>
          <c:layoutTarget val="inner"/>
          <c:xMode val="edge"/>
          <c:yMode val="edge"/>
          <c:x val="0"/>
          <c:y val="0.25110060472017676"/>
          <c:w val="0.96981438450124557"/>
          <c:h val="0.57749289593773556"/>
        </c:manualLayout>
      </c:layout>
      <c:pie3DChart>
        <c:varyColors val="1"/>
        <c:ser>
          <c:idx val="0"/>
          <c:order val="0"/>
          <c:tx>
            <c:strRef>
              <c:f>Hoja1!$B$1</c:f>
              <c:strCache>
                <c:ptCount val="1"/>
                <c:pt idx="0">
                  <c:v>Ventas</c:v>
                </c:pt>
              </c:strCache>
            </c:strRef>
          </c:tx>
          <c:explosion val="25"/>
          <c:dPt>
            <c:idx val="1"/>
            <c:spPr>
              <a:solidFill>
                <a:schemeClr val="accent5">
                  <a:lumMod val="75000"/>
                </a:schemeClr>
              </a:solidFill>
            </c:spPr>
          </c:dPt>
          <c:dLbls>
            <c:dLbl>
              <c:idx val="0"/>
              <c:layout/>
              <c:tx>
                <c:rich>
                  <a:bodyPr/>
                  <a:lstStyle/>
                  <a:p>
                    <a:r>
                      <a:rPr lang="en-US" dirty="0"/>
                      <a:t>27</a:t>
                    </a:r>
                    <a:r>
                      <a:rPr lang="en-US" dirty="0" smtClean="0"/>
                      <a:t>% (245)</a:t>
                    </a:r>
                    <a:endParaRPr lang="en-US" dirty="0"/>
                  </a:p>
                </c:rich>
              </c:tx>
              <c:showPercent val="1"/>
            </c:dLbl>
            <c:dLbl>
              <c:idx val="1"/>
              <c:layout/>
              <c:tx>
                <c:rich>
                  <a:bodyPr/>
                  <a:lstStyle/>
                  <a:p>
                    <a:r>
                      <a:rPr lang="en-US" dirty="0"/>
                      <a:t>73</a:t>
                    </a:r>
                    <a:r>
                      <a:rPr lang="en-US" dirty="0" smtClean="0"/>
                      <a:t>% (663)</a:t>
                    </a:r>
                    <a:endParaRPr lang="en-US" dirty="0"/>
                  </a:p>
                </c:rich>
              </c:tx>
              <c:showPercent val="1"/>
            </c:dLbl>
            <c:showPercent val="1"/>
            <c:showLeaderLines val="1"/>
          </c:dLbls>
          <c:cat>
            <c:strRef>
              <c:f>Hoja1!$A$2:$A$3</c:f>
              <c:strCache>
                <c:ptCount val="2"/>
                <c:pt idx="0">
                  <c:v>no AS-AS leve</c:v>
                </c:pt>
                <c:pt idx="1">
                  <c:v>AS moderado-grave</c:v>
                </c:pt>
              </c:strCache>
            </c:strRef>
          </c:cat>
          <c:val>
            <c:numRef>
              <c:f>Hoja1!$B$2:$B$3</c:f>
              <c:numCache>
                <c:formatCode>0.00%</c:formatCode>
                <c:ptCount val="2"/>
                <c:pt idx="0" formatCode="General">
                  <c:v>27</c:v>
                </c:pt>
                <c:pt idx="1">
                  <c:v>73</c:v>
                </c:pt>
              </c:numCache>
            </c:numRef>
          </c:val>
        </c:ser>
        <c:dLbls>
          <c:showPercent val="1"/>
        </c:dLbls>
      </c:pie3DChart>
    </c:plotArea>
    <c:legend>
      <c:legendPos val="t"/>
      <c:layout/>
    </c:legend>
    <c:plotVisOnly val="1"/>
  </c:chart>
  <c:txPr>
    <a:bodyPr/>
    <a:lstStyle/>
    <a:p>
      <a:pPr>
        <a:defRPr sz="600"/>
      </a:pPr>
      <a:endParaRPr lang="es-E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s-ES"/>
  <c:style val="7"/>
  <c:chart>
    <c:autoTitleDeleted val="1"/>
    <c:plotArea>
      <c:layout/>
      <c:barChart>
        <c:barDir val="col"/>
        <c:grouping val="clustered"/>
        <c:ser>
          <c:idx val="0"/>
          <c:order val="0"/>
          <c:tx>
            <c:strRef>
              <c:f>Hoja1!$B$1</c:f>
              <c:strCache>
                <c:ptCount val="1"/>
                <c:pt idx="0">
                  <c:v>Patrones respiratorios %</c:v>
                </c:pt>
              </c:strCache>
            </c:strRef>
          </c:tx>
          <c:dLbls>
            <c:showVal val="1"/>
          </c:dLbls>
          <c:cat>
            <c:strRef>
              <c:f>Hoja1!$A$2:$A$4</c:f>
              <c:strCache>
                <c:ptCount val="3"/>
                <c:pt idx="0">
                  <c:v>Normal</c:v>
                </c:pt>
                <c:pt idx="1">
                  <c:v>Obstructivo</c:v>
                </c:pt>
                <c:pt idx="2">
                  <c:v>Restrictivo</c:v>
                </c:pt>
              </c:strCache>
            </c:strRef>
          </c:cat>
          <c:val>
            <c:numRef>
              <c:f>Hoja1!$B$2:$B$4</c:f>
              <c:numCache>
                <c:formatCode>General</c:formatCode>
                <c:ptCount val="3"/>
                <c:pt idx="0">
                  <c:v>72.8</c:v>
                </c:pt>
                <c:pt idx="1">
                  <c:v>9</c:v>
                </c:pt>
                <c:pt idx="2">
                  <c:v>18.2</c:v>
                </c:pt>
              </c:numCache>
            </c:numRef>
          </c:val>
        </c:ser>
        <c:gapWidth val="100"/>
        <c:axId val="67870080"/>
        <c:axId val="68981888"/>
      </c:barChart>
      <c:catAx>
        <c:axId val="67870080"/>
        <c:scaling>
          <c:orientation val="minMax"/>
        </c:scaling>
        <c:axPos val="b"/>
        <c:tickLblPos val="nextTo"/>
        <c:crossAx val="68981888"/>
        <c:crosses val="autoZero"/>
        <c:auto val="1"/>
        <c:lblAlgn val="ctr"/>
        <c:lblOffset val="100"/>
      </c:catAx>
      <c:valAx>
        <c:axId val="68981888"/>
        <c:scaling>
          <c:orientation val="minMax"/>
        </c:scaling>
        <c:axPos val="l"/>
        <c:numFmt formatCode="General" sourceLinked="1"/>
        <c:tickLblPos val="nextTo"/>
        <c:crossAx val="67870080"/>
        <c:crosses val="autoZero"/>
        <c:crossBetween val="between"/>
      </c:valAx>
    </c:plotArea>
    <c:legend>
      <c:legendPos val="t"/>
      <c:layout>
        <c:manualLayout>
          <c:xMode val="edge"/>
          <c:yMode val="edge"/>
          <c:x val="0.16491633121868421"/>
          <c:y val="0"/>
          <c:w val="0.68199275190257902"/>
          <c:h val="0.10517241379310346"/>
        </c:manualLayout>
      </c:layout>
    </c:legend>
    <c:plotVisOnly val="1"/>
  </c:chart>
  <c:txPr>
    <a:bodyPr/>
    <a:lstStyle/>
    <a:p>
      <a:pPr>
        <a:defRPr sz="600"/>
      </a:pPr>
      <a:endParaRPr lang="es-ES"/>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s-ES"/>
  <c:chart>
    <c:autoTitleDeleted val="1"/>
    <c:plotArea>
      <c:layout/>
      <c:barChart>
        <c:barDir val="col"/>
        <c:grouping val="clustered"/>
        <c:ser>
          <c:idx val="0"/>
          <c:order val="0"/>
          <c:tx>
            <c:strRef>
              <c:f>Hoja1!$B$1</c:f>
              <c:strCache>
                <c:ptCount val="1"/>
                <c:pt idx="0">
                  <c:v>Obtructivo</c:v>
                </c:pt>
              </c:strCache>
            </c:strRef>
          </c:tx>
          <c:dLbls>
            <c:dLbl>
              <c:idx val="0"/>
              <c:layout/>
              <c:tx>
                <c:rich>
                  <a:bodyPr/>
                  <a:lstStyle/>
                  <a:p>
                    <a:r>
                      <a:rPr lang="en-US" dirty="0" smtClean="0"/>
                      <a:t>8,7%</a:t>
                    </a:r>
                    <a:endParaRPr lang="en-US" dirty="0"/>
                  </a:p>
                </c:rich>
              </c:tx>
              <c:showVal val="1"/>
            </c:dLbl>
            <c:dLbl>
              <c:idx val="1"/>
              <c:layout/>
              <c:tx>
                <c:rich>
                  <a:bodyPr/>
                  <a:lstStyle/>
                  <a:p>
                    <a:r>
                      <a:rPr lang="en-US" dirty="0" smtClean="0"/>
                      <a:t>9,7%</a:t>
                    </a:r>
                    <a:endParaRPr lang="en-US" dirty="0"/>
                  </a:p>
                </c:rich>
              </c:tx>
              <c:showVal val="1"/>
            </c:dLbl>
            <c:showVal val="1"/>
          </c:dLbls>
          <c:cat>
            <c:strRef>
              <c:f>Hoja1!$A$2:$A$3</c:f>
              <c:strCache>
                <c:ptCount val="2"/>
                <c:pt idx="0">
                  <c:v>AS mod-grav</c:v>
                </c:pt>
                <c:pt idx="1">
                  <c:v>No AS - leve</c:v>
                </c:pt>
              </c:strCache>
            </c:strRef>
          </c:cat>
          <c:val>
            <c:numRef>
              <c:f>Hoja1!$B$2:$B$3</c:f>
              <c:numCache>
                <c:formatCode>General</c:formatCode>
                <c:ptCount val="2"/>
                <c:pt idx="0">
                  <c:v>8.7000000000000011</c:v>
                </c:pt>
                <c:pt idx="1">
                  <c:v>9.7000000000000011</c:v>
                </c:pt>
              </c:numCache>
            </c:numRef>
          </c:val>
        </c:ser>
        <c:ser>
          <c:idx val="1"/>
          <c:order val="1"/>
          <c:tx>
            <c:strRef>
              <c:f>Hoja1!$C$1</c:f>
              <c:strCache>
                <c:ptCount val="1"/>
                <c:pt idx="0">
                  <c:v>No obstructivo</c:v>
                </c:pt>
              </c:strCache>
            </c:strRef>
          </c:tx>
          <c:dLbls>
            <c:dLbl>
              <c:idx val="0"/>
              <c:layout/>
              <c:tx>
                <c:rich>
                  <a:bodyPr/>
                  <a:lstStyle/>
                  <a:p>
                    <a:r>
                      <a:rPr lang="en-US" dirty="0" smtClean="0"/>
                      <a:t>91,3%</a:t>
                    </a:r>
                    <a:endParaRPr lang="en-US" dirty="0"/>
                  </a:p>
                </c:rich>
              </c:tx>
              <c:showVal val="1"/>
            </c:dLbl>
            <c:dLbl>
              <c:idx val="1"/>
              <c:layout/>
              <c:tx>
                <c:rich>
                  <a:bodyPr/>
                  <a:lstStyle/>
                  <a:p>
                    <a:r>
                      <a:rPr lang="en-US" dirty="0" smtClean="0"/>
                      <a:t>90,3%</a:t>
                    </a:r>
                    <a:endParaRPr lang="en-US" dirty="0"/>
                  </a:p>
                </c:rich>
              </c:tx>
              <c:showVal val="1"/>
            </c:dLbl>
            <c:showVal val="1"/>
          </c:dLbls>
          <c:cat>
            <c:strRef>
              <c:f>Hoja1!$A$2:$A$3</c:f>
              <c:strCache>
                <c:ptCount val="2"/>
                <c:pt idx="0">
                  <c:v>AS mod-grav</c:v>
                </c:pt>
                <c:pt idx="1">
                  <c:v>No AS - leve</c:v>
                </c:pt>
              </c:strCache>
            </c:strRef>
          </c:cat>
          <c:val>
            <c:numRef>
              <c:f>Hoja1!$C$2:$C$3</c:f>
              <c:numCache>
                <c:formatCode>General</c:formatCode>
                <c:ptCount val="2"/>
                <c:pt idx="0">
                  <c:v>90.3</c:v>
                </c:pt>
                <c:pt idx="1">
                  <c:v>91.3</c:v>
                </c:pt>
              </c:numCache>
            </c:numRef>
          </c:val>
        </c:ser>
        <c:dLbls>
          <c:showVal val="1"/>
        </c:dLbls>
        <c:overlap val="-25"/>
        <c:axId val="68634496"/>
        <c:axId val="68636032"/>
      </c:barChart>
      <c:catAx>
        <c:axId val="68634496"/>
        <c:scaling>
          <c:orientation val="minMax"/>
        </c:scaling>
        <c:axPos val="b"/>
        <c:majorTickMark val="none"/>
        <c:tickLblPos val="nextTo"/>
        <c:crossAx val="68636032"/>
        <c:crosses val="autoZero"/>
        <c:auto val="1"/>
        <c:lblAlgn val="ctr"/>
        <c:lblOffset val="100"/>
      </c:catAx>
      <c:valAx>
        <c:axId val="68636032"/>
        <c:scaling>
          <c:orientation val="minMax"/>
        </c:scaling>
        <c:delete val="1"/>
        <c:axPos val="l"/>
        <c:numFmt formatCode="General" sourceLinked="1"/>
        <c:tickLblPos val="none"/>
        <c:crossAx val="68634496"/>
        <c:crosses val="autoZero"/>
        <c:crossBetween val="between"/>
      </c:valAx>
    </c:plotArea>
    <c:legend>
      <c:legendPos val="t"/>
      <c:layout/>
    </c:legend>
    <c:plotVisOnly val="1"/>
  </c:chart>
  <c:txPr>
    <a:bodyPr/>
    <a:lstStyle/>
    <a:p>
      <a:pPr>
        <a:defRPr sz="600"/>
      </a:pPr>
      <a:endParaRPr lang="es-E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s-ES"/>
  <c:style val="7"/>
  <c:chart>
    <c:autoTitleDeleted val="1"/>
    <c:plotArea>
      <c:layout/>
      <c:barChart>
        <c:barDir val="col"/>
        <c:grouping val="clustered"/>
        <c:ser>
          <c:idx val="0"/>
          <c:order val="0"/>
          <c:tx>
            <c:strRef>
              <c:f>Hoja1!$B$1</c:f>
              <c:strCache>
                <c:ptCount val="1"/>
                <c:pt idx="0">
                  <c:v>Restrictivo</c:v>
                </c:pt>
              </c:strCache>
            </c:strRef>
          </c:tx>
          <c:spPr>
            <a:solidFill>
              <a:schemeClr val="accent6"/>
            </a:solidFill>
          </c:spPr>
          <c:dLbls>
            <c:dLbl>
              <c:idx val="0"/>
              <c:layout/>
              <c:tx>
                <c:rich>
                  <a:bodyPr/>
                  <a:lstStyle/>
                  <a:p>
                    <a:r>
                      <a:rPr lang="en-US" dirty="0" smtClean="0"/>
                      <a:t>19%</a:t>
                    </a:r>
                    <a:endParaRPr lang="en-US" dirty="0"/>
                  </a:p>
                </c:rich>
              </c:tx>
              <c:showVal val="1"/>
            </c:dLbl>
            <c:dLbl>
              <c:idx val="1"/>
              <c:layout/>
              <c:tx>
                <c:rich>
                  <a:bodyPr/>
                  <a:lstStyle/>
                  <a:p>
                    <a:r>
                      <a:rPr lang="en-US" dirty="0" smtClean="0"/>
                      <a:t>15,9%</a:t>
                    </a:r>
                    <a:endParaRPr lang="en-US" dirty="0"/>
                  </a:p>
                </c:rich>
              </c:tx>
              <c:showVal val="1"/>
            </c:dLbl>
            <c:showVal val="1"/>
          </c:dLbls>
          <c:cat>
            <c:strRef>
              <c:f>Hoja1!$A$2:$A$3</c:f>
              <c:strCache>
                <c:ptCount val="2"/>
                <c:pt idx="0">
                  <c:v>AS mod-grav</c:v>
                </c:pt>
                <c:pt idx="1">
                  <c:v>No AS - leve</c:v>
                </c:pt>
              </c:strCache>
            </c:strRef>
          </c:cat>
          <c:val>
            <c:numRef>
              <c:f>Hoja1!$B$2:$B$3</c:f>
              <c:numCache>
                <c:formatCode>General</c:formatCode>
                <c:ptCount val="2"/>
                <c:pt idx="0">
                  <c:v>19</c:v>
                </c:pt>
                <c:pt idx="1">
                  <c:v>15.9</c:v>
                </c:pt>
              </c:numCache>
            </c:numRef>
          </c:val>
        </c:ser>
        <c:ser>
          <c:idx val="1"/>
          <c:order val="1"/>
          <c:tx>
            <c:strRef>
              <c:f>Hoja1!$C$1</c:f>
              <c:strCache>
                <c:ptCount val="1"/>
                <c:pt idx="0">
                  <c:v>No restrictivo</c:v>
                </c:pt>
              </c:strCache>
            </c:strRef>
          </c:tx>
          <c:spPr>
            <a:solidFill>
              <a:schemeClr val="accent5"/>
            </a:solidFill>
          </c:spPr>
          <c:dLbls>
            <c:dLbl>
              <c:idx val="0"/>
              <c:layout/>
              <c:tx>
                <c:rich>
                  <a:bodyPr/>
                  <a:lstStyle/>
                  <a:p>
                    <a:r>
                      <a:rPr lang="en-US" dirty="0" smtClean="0"/>
                      <a:t>81%</a:t>
                    </a:r>
                    <a:endParaRPr lang="en-US" dirty="0"/>
                  </a:p>
                </c:rich>
              </c:tx>
              <c:showVal val="1"/>
            </c:dLbl>
            <c:dLbl>
              <c:idx val="1"/>
              <c:layout/>
              <c:tx>
                <c:rich>
                  <a:bodyPr/>
                  <a:lstStyle/>
                  <a:p>
                    <a:r>
                      <a:rPr lang="en-US" dirty="0" smtClean="0"/>
                      <a:t>84,1%</a:t>
                    </a:r>
                    <a:endParaRPr lang="en-US" dirty="0"/>
                  </a:p>
                </c:rich>
              </c:tx>
              <c:showVal val="1"/>
            </c:dLbl>
            <c:showVal val="1"/>
          </c:dLbls>
          <c:cat>
            <c:strRef>
              <c:f>Hoja1!$A$2:$A$3</c:f>
              <c:strCache>
                <c:ptCount val="2"/>
                <c:pt idx="0">
                  <c:v>AS mod-grav</c:v>
                </c:pt>
                <c:pt idx="1">
                  <c:v>No AS - leve</c:v>
                </c:pt>
              </c:strCache>
            </c:strRef>
          </c:cat>
          <c:val>
            <c:numRef>
              <c:f>Hoja1!$C$2:$C$3</c:f>
              <c:numCache>
                <c:formatCode>General</c:formatCode>
                <c:ptCount val="2"/>
                <c:pt idx="0">
                  <c:v>81</c:v>
                </c:pt>
                <c:pt idx="1">
                  <c:v>84.1</c:v>
                </c:pt>
              </c:numCache>
            </c:numRef>
          </c:val>
        </c:ser>
        <c:dLbls>
          <c:showVal val="1"/>
        </c:dLbls>
        <c:overlap val="-25"/>
        <c:axId val="69017984"/>
        <c:axId val="69019520"/>
      </c:barChart>
      <c:catAx>
        <c:axId val="69017984"/>
        <c:scaling>
          <c:orientation val="minMax"/>
        </c:scaling>
        <c:axPos val="b"/>
        <c:majorTickMark val="none"/>
        <c:tickLblPos val="nextTo"/>
        <c:crossAx val="69019520"/>
        <c:crosses val="autoZero"/>
        <c:auto val="1"/>
        <c:lblAlgn val="ctr"/>
        <c:lblOffset val="100"/>
      </c:catAx>
      <c:valAx>
        <c:axId val="69019520"/>
        <c:scaling>
          <c:orientation val="minMax"/>
        </c:scaling>
        <c:delete val="1"/>
        <c:axPos val="l"/>
        <c:numFmt formatCode="General" sourceLinked="1"/>
        <c:tickLblPos val="none"/>
        <c:crossAx val="69017984"/>
        <c:crosses val="autoZero"/>
        <c:crossBetween val="between"/>
      </c:valAx>
    </c:plotArea>
    <c:legend>
      <c:legendPos val="t"/>
      <c:layout/>
    </c:legend>
    <c:plotVisOnly val="1"/>
  </c:chart>
  <c:txPr>
    <a:bodyPr/>
    <a:lstStyle/>
    <a:p>
      <a:pPr>
        <a:defRPr sz="600"/>
      </a:pPr>
      <a:endParaRPr lang="es-ES"/>
    </a:p>
  </c:txPr>
  <c:externalData r:id="rId1"/>
</c:chartSpace>
</file>

<file path=ppt/drawings/drawing1.xml><?xml version="1.0" encoding="utf-8"?>
<c:userShapes xmlns:c="http://schemas.openxmlformats.org/drawingml/2006/chart">
  <cdr:relSizeAnchor xmlns:cdr="http://schemas.openxmlformats.org/drawingml/2006/chartDrawing">
    <cdr:from>
      <cdr:x>0</cdr:x>
      <cdr:y>0</cdr:y>
    </cdr:from>
    <cdr:to>
      <cdr:x>0</cdr:x>
      <cdr:y>0</cdr:y>
    </cdr:to>
    <cdr:sp macro="" textlink="">
      <cdr:nvSpPr>
        <cdr:cNvPr id="7" name="6 Conector recto"/>
        <cdr:cNvSpPr/>
      </cdr:nvSpPr>
      <cdr:spPr>
        <a:xfrm xmlns:a="http://schemas.openxmlformats.org/drawingml/2006/main">
          <a:off x="-4286248" y="-2143116"/>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ES"/>
        </a:p>
      </cdr:txBody>
    </cdr:sp>
  </cdr:relSizeAnchor>
  <cdr:relSizeAnchor xmlns:cdr="http://schemas.openxmlformats.org/drawingml/2006/chartDrawing">
    <cdr:from>
      <cdr:x>0</cdr:x>
      <cdr:y>0</cdr:y>
    </cdr:from>
    <cdr:to>
      <cdr:x>0</cdr:x>
      <cdr:y>0</cdr:y>
    </cdr:to>
    <cdr:sp macro="" textlink="">
      <cdr:nvSpPr>
        <cdr:cNvPr id="9" name="8 Conector recto"/>
        <cdr:cNvSpPr/>
      </cdr:nvSpPr>
      <cdr:spPr>
        <a:xfrm xmlns:a="http://schemas.openxmlformats.org/drawingml/2006/main">
          <a:off x="-4286248" y="-2143116"/>
          <a:ext cx="0" cy="0"/>
        </a:xfrm>
        <a:prstGeom xmlns:a="http://schemas.openxmlformats.org/drawingml/2006/main" prst="line">
          <a:avLst/>
        </a:prstGeom>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es-E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1D0EAA0-ECB5-4435-8661-4A5693ACD77F}" type="datetimeFigureOut">
              <a:rPr lang="es-ES" smtClean="0"/>
              <a:pPr/>
              <a:t>04/03/2019</a:t>
            </a:fld>
            <a:endParaRPr lang="es-ES"/>
          </a:p>
        </p:txBody>
      </p:sp>
      <p:sp>
        <p:nvSpPr>
          <p:cNvPr id="4" name="3 Marcador de imagen de diapositiva"/>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1D0C140-CBA9-480B-836D-8D52DA81EAC1}" type="slidenum">
              <a:rPr lang="es-ES" smtClean="0"/>
              <a:pPr/>
              <a:t>‹Nº›</a:t>
            </a:fld>
            <a:endParaRPr lang="es-E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pPr rtl="0" eaLnBrk="1" fontAlgn="t" latinLnBrk="0" hangingPunct="1"/>
            <a:endParaRPr lang="es-ES" sz="1200" b="0" i="0" u="none" strike="noStrike" kern="1200" dirty="0" smtClean="0">
              <a:solidFill>
                <a:schemeClr val="tx1"/>
              </a:solidFill>
              <a:latin typeface="+mn-lt"/>
              <a:ea typeface="+mn-ea"/>
              <a:cs typeface="+mn-cs"/>
            </a:endParaRPr>
          </a:p>
        </p:txBody>
      </p:sp>
      <p:sp>
        <p:nvSpPr>
          <p:cNvPr id="4" name="3 Marcador de número de diapositiva"/>
          <p:cNvSpPr>
            <a:spLocks noGrp="1"/>
          </p:cNvSpPr>
          <p:nvPr>
            <p:ph type="sldNum" sz="quarter" idx="10"/>
          </p:nvPr>
        </p:nvSpPr>
        <p:spPr/>
        <p:txBody>
          <a:bodyPr/>
          <a:lstStyle/>
          <a:p>
            <a:fld id="{71D0C140-CBA9-480B-836D-8D52DA81EAC1}" type="slidenum">
              <a:rPr lang="es-ES" smtClean="0"/>
              <a:pPr/>
              <a:t>1</a:t>
            </a:fld>
            <a:endParaRPr lang="es-E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22"/>
            <a:ext cx="7772400" cy="1102519"/>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900115"/>
            <a:ext cx="4038600" cy="254555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05979"/>
            <a:ext cx="8229600" cy="857250"/>
          </a:xfrm>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32"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32"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7" y="204787"/>
            <a:ext cx="3008313" cy="871538"/>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04791"/>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7"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1"/>
            <a:ext cx="5486400" cy="425054"/>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6"/>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54783"/>
            <a:ext cx="2057400" cy="3290888"/>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154783"/>
            <a:ext cx="6019800" cy="329088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66D5E780-09AA-4183-890B-8CB21919D5E0}"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415D0C21-6448-40DB-8C36-87D554A81EF2}" type="datetimeFigureOut">
              <a:rPr lang="es-ES" smtClean="0"/>
              <a:pPr/>
              <a:t>04/03/2019</a:t>
            </a:fld>
            <a:endParaRPr lang="es-ES"/>
          </a:p>
        </p:txBody>
      </p:sp>
      <p:sp>
        <p:nvSpPr>
          <p:cNvPr id="5" name="4 Marcador de pie de página"/>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6D5E780-09AA-4183-890B-8CB21919D5E0}"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hart" Target="../charts/chart4.xml"/><Relationship Id="rId3" Type="http://schemas.openxmlformats.org/officeDocument/2006/relationships/chart" Target="../charts/chart1.xml"/><Relationship Id="rId7" Type="http://schemas.openxmlformats.org/officeDocument/2006/relationships/chart" Target="../charts/chart3.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chart" Target="../charts/char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26 Rectángulo"/>
          <p:cNvSpPr/>
          <p:nvPr/>
        </p:nvSpPr>
        <p:spPr>
          <a:xfrm>
            <a:off x="0" y="642924"/>
            <a:ext cx="9144000" cy="71438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6 Título"/>
          <p:cNvSpPr>
            <a:spLocks noGrp="1"/>
          </p:cNvSpPr>
          <p:nvPr>
            <p:ph type="title"/>
          </p:nvPr>
        </p:nvSpPr>
        <p:spPr>
          <a:xfrm>
            <a:off x="0" y="1"/>
            <a:ext cx="9144000" cy="642923"/>
          </a:xfrm>
        </p:spPr>
        <p:style>
          <a:lnRef idx="1">
            <a:schemeClr val="accent5"/>
          </a:lnRef>
          <a:fillRef idx="3">
            <a:schemeClr val="accent5"/>
          </a:fillRef>
          <a:effectRef idx="2">
            <a:schemeClr val="accent5"/>
          </a:effectRef>
          <a:fontRef idx="minor">
            <a:schemeClr val="lt1"/>
          </a:fontRef>
        </p:style>
        <p:txBody>
          <a:bodyPr>
            <a:noAutofit/>
          </a:bodyPr>
          <a:lstStyle/>
          <a:p>
            <a:r>
              <a:rPr lang="es-ES" sz="1400" dirty="0" smtClean="0"/>
              <a:t>TRASTORNOS ESPIROMÉTRICOS EN PACIENTES ESTUDIADOS POR SOSPECHA DE APNEA DEL SUEÑO</a:t>
            </a:r>
            <a:r>
              <a:rPr lang="es-ES" sz="1200" dirty="0" smtClean="0"/>
              <a:t/>
            </a:r>
            <a:br>
              <a:rPr lang="es-ES" sz="1200" dirty="0" smtClean="0"/>
            </a:br>
            <a:r>
              <a:rPr lang="pt-BR" sz="800" dirty="0" err="1" smtClean="0"/>
              <a:t>C.M.</a:t>
            </a:r>
            <a:r>
              <a:rPr lang="pt-BR" sz="800" dirty="0" smtClean="0"/>
              <a:t> Carrasco </a:t>
            </a:r>
            <a:r>
              <a:rPr lang="pt-BR" sz="800" dirty="0" err="1" smtClean="0"/>
              <a:t>Carrasco</a:t>
            </a:r>
            <a:r>
              <a:rPr lang="pt-BR" sz="800" dirty="0" smtClean="0"/>
              <a:t>, </a:t>
            </a:r>
            <a:r>
              <a:rPr lang="pt-BR" sz="800" dirty="0" err="1" smtClean="0"/>
              <a:t>M.C.</a:t>
            </a:r>
            <a:r>
              <a:rPr lang="pt-BR" sz="800" dirty="0" smtClean="0"/>
              <a:t> Fernández Criado, J. </a:t>
            </a:r>
            <a:r>
              <a:rPr lang="pt-BR" sz="800" dirty="0" err="1" smtClean="0"/>
              <a:t>Díez</a:t>
            </a:r>
            <a:r>
              <a:rPr lang="pt-BR" sz="800" dirty="0" smtClean="0"/>
              <a:t> </a:t>
            </a:r>
            <a:r>
              <a:rPr lang="pt-BR" sz="800" dirty="0" err="1" smtClean="0"/>
              <a:t>Sierra</a:t>
            </a:r>
            <a:r>
              <a:rPr lang="pt-BR" sz="800" dirty="0" smtClean="0"/>
              <a:t>, </a:t>
            </a:r>
            <a:r>
              <a:rPr lang="pt-BR" sz="800" dirty="0" err="1" smtClean="0"/>
              <a:t>A.J.</a:t>
            </a:r>
            <a:r>
              <a:rPr lang="pt-BR" sz="800" dirty="0" smtClean="0"/>
              <a:t> Cruz Medina, F. Campos Rodríguez</a:t>
            </a:r>
            <a:r>
              <a:rPr lang="es-ES" sz="700" dirty="0" smtClean="0"/>
              <a:t/>
            </a:r>
            <a:br>
              <a:rPr lang="es-ES" sz="700" dirty="0" smtClean="0"/>
            </a:br>
            <a:r>
              <a:rPr lang="es-ES" sz="700" dirty="0" smtClean="0"/>
              <a:t>Servicio </a:t>
            </a:r>
            <a:r>
              <a:rPr lang="es-ES" sz="700" dirty="0"/>
              <a:t>de Neumología. Hospital Virgen de </a:t>
            </a:r>
            <a:r>
              <a:rPr lang="es-ES" sz="700" dirty="0" err="1"/>
              <a:t>Valme</a:t>
            </a:r>
            <a:r>
              <a:rPr lang="es-ES" sz="700" dirty="0"/>
              <a:t>. Sevilla</a:t>
            </a:r>
            <a:r>
              <a:rPr lang="es-ES" sz="700" dirty="0" smtClean="0"/>
              <a:t>.</a:t>
            </a:r>
            <a:endParaRPr lang="es-ES" sz="700" dirty="0"/>
          </a:p>
        </p:txBody>
      </p:sp>
      <p:sp>
        <p:nvSpPr>
          <p:cNvPr id="15" name="14 Rectángulo"/>
          <p:cNvSpPr/>
          <p:nvPr/>
        </p:nvSpPr>
        <p:spPr>
          <a:xfrm>
            <a:off x="142844" y="714362"/>
            <a:ext cx="2500330" cy="1428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00" dirty="0" smtClean="0"/>
              <a:t>OBJETIVO</a:t>
            </a:r>
            <a:endParaRPr lang="es-ES" sz="1000" dirty="0"/>
          </a:p>
        </p:txBody>
      </p:sp>
      <p:sp>
        <p:nvSpPr>
          <p:cNvPr id="16" name="15 CuadroTexto"/>
          <p:cNvSpPr txBox="1"/>
          <p:nvPr/>
        </p:nvSpPr>
        <p:spPr>
          <a:xfrm>
            <a:off x="71406" y="857238"/>
            <a:ext cx="2643206" cy="415498"/>
          </a:xfrm>
          <a:prstGeom prst="rect">
            <a:avLst/>
          </a:prstGeom>
          <a:noFill/>
        </p:spPr>
        <p:txBody>
          <a:bodyPr wrap="square" rtlCol="0">
            <a:spAutoFit/>
          </a:bodyPr>
          <a:lstStyle/>
          <a:p>
            <a:pPr algn="just"/>
            <a:r>
              <a:rPr lang="es-ES" sz="700" dirty="0" smtClean="0"/>
              <a:t>Valorar la prevalencia de distintos patrones </a:t>
            </a:r>
            <a:r>
              <a:rPr lang="es-ES" sz="700" dirty="0" err="1" smtClean="0"/>
              <a:t>espirométricos</a:t>
            </a:r>
            <a:r>
              <a:rPr lang="es-ES" sz="700" dirty="0" smtClean="0"/>
              <a:t> en pacientes estudiados por sospecha de apnea del sueño (AS), así como la asociación entre la AS y dichos patrones.</a:t>
            </a:r>
            <a:endParaRPr lang="es-ES" sz="700" dirty="0"/>
          </a:p>
        </p:txBody>
      </p:sp>
      <p:sp>
        <p:nvSpPr>
          <p:cNvPr id="17" name="16 Rectángulo"/>
          <p:cNvSpPr/>
          <p:nvPr/>
        </p:nvSpPr>
        <p:spPr>
          <a:xfrm>
            <a:off x="3000364" y="714362"/>
            <a:ext cx="2714644" cy="1428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00" dirty="0" smtClean="0"/>
              <a:t>METODOLOGÍA</a:t>
            </a:r>
            <a:endParaRPr lang="es-ES" sz="1000" dirty="0"/>
          </a:p>
        </p:txBody>
      </p:sp>
      <p:sp>
        <p:nvSpPr>
          <p:cNvPr id="18" name="17 CuadroTexto"/>
          <p:cNvSpPr txBox="1"/>
          <p:nvPr/>
        </p:nvSpPr>
        <p:spPr>
          <a:xfrm>
            <a:off x="2928926" y="857238"/>
            <a:ext cx="6072230" cy="523220"/>
          </a:xfrm>
          <a:prstGeom prst="rect">
            <a:avLst/>
          </a:prstGeom>
          <a:noFill/>
        </p:spPr>
        <p:txBody>
          <a:bodyPr wrap="square" rtlCol="0">
            <a:spAutoFit/>
          </a:bodyPr>
          <a:lstStyle/>
          <a:p>
            <a:pPr algn="just"/>
            <a:r>
              <a:rPr lang="es-ES" sz="700" dirty="0" smtClean="0"/>
              <a:t>Estudio observacional retrospectivo. Se incluyeron todos los pacientes estudiados por sospecha de AS en la Unidad de Sueño del H. Virgen de </a:t>
            </a:r>
            <a:r>
              <a:rPr lang="es-ES" sz="700" dirty="0" err="1" smtClean="0"/>
              <a:t>Valme</a:t>
            </a:r>
            <a:r>
              <a:rPr lang="es-ES" sz="700" dirty="0" smtClean="0"/>
              <a:t> entre Enero 2016 y Junio 2017. En todos los casos se realizó un estudio de sueño, definiéndose como AS la presencia de un índice de apnea-</a:t>
            </a:r>
            <a:r>
              <a:rPr lang="es-ES" sz="700" dirty="0" err="1" smtClean="0"/>
              <a:t>hipopnea</a:t>
            </a:r>
            <a:r>
              <a:rPr lang="es-ES" sz="700" dirty="0" smtClean="0"/>
              <a:t> (IAH)≥15. La función pulmonar se midió mediante la realización de </a:t>
            </a:r>
            <a:r>
              <a:rPr lang="es-ES" sz="700" dirty="0" err="1" smtClean="0"/>
              <a:t>espirometría</a:t>
            </a:r>
            <a:r>
              <a:rPr lang="es-ES" sz="700" dirty="0" smtClean="0"/>
              <a:t> previa al estudio de sueño y se establecieron los patrones </a:t>
            </a:r>
            <a:r>
              <a:rPr lang="es-ES" sz="700" dirty="0" err="1" smtClean="0"/>
              <a:t>espirométicos</a:t>
            </a:r>
            <a:r>
              <a:rPr lang="es-ES" sz="700" dirty="0" smtClean="0"/>
              <a:t> normal, obstructivo (FEV1/FVC ≤70%, FEV1 ≤80%) y restrictivo (FVC ≤80%, FEV1/FVC ≥70%).</a:t>
            </a:r>
            <a:endParaRPr lang="es-ES" sz="700" dirty="0"/>
          </a:p>
        </p:txBody>
      </p:sp>
      <p:sp>
        <p:nvSpPr>
          <p:cNvPr id="20" name="19 CuadroTexto"/>
          <p:cNvSpPr txBox="1"/>
          <p:nvPr/>
        </p:nvSpPr>
        <p:spPr>
          <a:xfrm>
            <a:off x="142844" y="2714626"/>
            <a:ext cx="2928958" cy="200055"/>
          </a:xfrm>
          <a:prstGeom prst="rect">
            <a:avLst/>
          </a:prstGeom>
          <a:noFill/>
        </p:spPr>
        <p:txBody>
          <a:bodyPr wrap="square" rtlCol="0">
            <a:spAutoFit/>
          </a:bodyPr>
          <a:lstStyle/>
          <a:p>
            <a:pPr algn="just"/>
            <a:endParaRPr lang="es-ES" sz="700" dirty="0"/>
          </a:p>
        </p:txBody>
      </p:sp>
      <p:sp>
        <p:nvSpPr>
          <p:cNvPr id="21" name="20 Rectángulo"/>
          <p:cNvSpPr/>
          <p:nvPr/>
        </p:nvSpPr>
        <p:spPr>
          <a:xfrm>
            <a:off x="6286512" y="4357700"/>
            <a:ext cx="2714644" cy="1428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00" dirty="0" smtClean="0"/>
              <a:t>CONCLUSIONES</a:t>
            </a:r>
            <a:endParaRPr lang="es-ES" sz="1000" dirty="0"/>
          </a:p>
        </p:txBody>
      </p:sp>
      <p:sp>
        <p:nvSpPr>
          <p:cNvPr id="22" name="21 CuadroTexto"/>
          <p:cNvSpPr txBox="1"/>
          <p:nvPr/>
        </p:nvSpPr>
        <p:spPr>
          <a:xfrm>
            <a:off x="6215074" y="4512558"/>
            <a:ext cx="2857520" cy="630942"/>
          </a:xfrm>
          <a:prstGeom prst="rect">
            <a:avLst/>
          </a:prstGeom>
          <a:noFill/>
        </p:spPr>
        <p:txBody>
          <a:bodyPr wrap="square" rtlCol="0">
            <a:spAutoFit/>
          </a:bodyPr>
          <a:lstStyle/>
          <a:p>
            <a:pPr algn="just"/>
            <a:r>
              <a:rPr lang="es-ES" sz="700" dirty="0" smtClean="0"/>
              <a:t>Las alteraciones </a:t>
            </a:r>
            <a:r>
              <a:rPr lang="es-ES" sz="700" dirty="0" err="1" smtClean="0"/>
              <a:t>espirométricas</a:t>
            </a:r>
            <a:r>
              <a:rPr lang="es-ES" sz="700" dirty="0" smtClean="0"/>
              <a:t> son frecuentes en pacientes con sospecha de AS, predominando el patrón restrictivo. La prevalencia del patrón obstructivo en pacientes con sospecha de AS es similar a la de la población general. La AS no se asoció a una mayor prevalencia de patrón obstructivo ni restrictivo.</a:t>
            </a:r>
            <a:endParaRPr lang="es-ES" sz="700" dirty="0"/>
          </a:p>
        </p:txBody>
      </p:sp>
      <p:sp>
        <p:nvSpPr>
          <p:cNvPr id="23" name="22 Rectángulo"/>
          <p:cNvSpPr/>
          <p:nvPr/>
        </p:nvSpPr>
        <p:spPr>
          <a:xfrm>
            <a:off x="142844" y="1428742"/>
            <a:ext cx="2500330" cy="14287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s-ES" sz="1000" dirty="0" smtClean="0"/>
              <a:t>RESULTADOS</a:t>
            </a:r>
            <a:endParaRPr lang="es-ES" sz="1000" dirty="0"/>
          </a:p>
        </p:txBody>
      </p:sp>
      <p:sp>
        <p:nvSpPr>
          <p:cNvPr id="19" name="18 CuadroTexto"/>
          <p:cNvSpPr txBox="1"/>
          <p:nvPr/>
        </p:nvSpPr>
        <p:spPr>
          <a:xfrm>
            <a:off x="142844" y="4820335"/>
            <a:ext cx="1785950" cy="323165"/>
          </a:xfrm>
          <a:prstGeom prst="rect">
            <a:avLst/>
          </a:prstGeom>
          <a:noFill/>
        </p:spPr>
        <p:txBody>
          <a:bodyPr wrap="square" rtlCol="0">
            <a:spAutoFit/>
          </a:bodyPr>
          <a:lstStyle/>
          <a:p>
            <a:r>
              <a:rPr lang="en-US" sz="500" dirty="0" err="1" smtClean="0"/>
              <a:t>Datos</a:t>
            </a:r>
            <a:r>
              <a:rPr lang="en-US" sz="500" dirty="0" smtClean="0"/>
              <a:t> </a:t>
            </a:r>
            <a:r>
              <a:rPr lang="en-US" sz="500" dirty="0" err="1" smtClean="0"/>
              <a:t>expresados</a:t>
            </a:r>
            <a:r>
              <a:rPr lang="en-US" sz="500" dirty="0" smtClean="0"/>
              <a:t> en </a:t>
            </a:r>
            <a:r>
              <a:rPr lang="en-US" sz="500" dirty="0" err="1" smtClean="0"/>
              <a:t>mediana</a:t>
            </a:r>
            <a:r>
              <a:rPr lang="en-US" sz="500" dirty="0" smtClean="0"/>
              <a:t> (RIQ) o </a:t>
            </a:r>
            <a:r>
              <a:rPr lang="en-US" sz="500" dirty="0" err="1" smtClean="0"/>
              <a:t>número</a:t>
            </a:r>
            <a:r>
              <a:rPr lang="en-US" sz="500" dirty="0" smtClean="0"/>
              <a:t> de </a:t>
            </a:r>
            <a:r>
              <a:rPr lang="en-US" sz="500" dirty="0" err="1" smtClean="0"/>
              <a:t>pacientes</a:t>
            </a:r>
            <a:r>
              <a:rPr lang="en-US" sz="500" dirty="0" smtClean="0"/>
              <a:t> (%)</a:t>
            </a:r>
            <a:endParaRPr lang="es-ES" sz="500" dirty="0" smtClean="0"/>
          </a:p>
          <a:p>
            <a:endParaRPr lang="es-ES" sz="500" dirty="0"/>
          </a:p>
        </p:txBody>
      </p:sp>
      <p:sp>
        <p:nvSpPr>
          <p:cNvPr id="25" name="24 CuadroTexto"/>
          <p:cNvSpPr txBox="1"/>
          <p:nvPr/>
        </p:nvSpPr>
        <p:spPr>
          <a:xfrm>
            <a:off x="2357422" y="1785932"/>
            <a:ext cx="1000132" cy="200055"/>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700" b="1" dirty="0" smtClean="0"/>
              <a:t>Prevalencia de AS</a:t>
            </a:r>
            <a:endParaRPr lang="es-ES" sz="700" b="1" dirty="0"/>
          </a:p>
        </p:txBody>
      </p:sp>
      <p:graphicFrame>
        <p:nvGraphicFramePr>
          <p:cNvPr id="26" name="3 Marcador de contenido"/>
          <p:cNvGraphicFramePr>
            <a:graphicFrameLocks noGrp="1"/>
          </p:cNvGraphicFramePr>
          <p:nvPr>
            <p:ph sz="quarter" idx="1"/>
          </p:nvPr>
        </p:nvGraphicFramePr>
        <p:xfrm>
          <a:off x="1857356" y="2000246"/>
          <a:ext cx="2000264" cy="1143008"/>
        </p:xfrm>
        <a:graphic>
          <a:graphicData uri="http://schemas.openxmlformats.org/drawingml/2006/chart">
            <c:chart xmlns:c="http://schemas.openxmlformats.org/drawingml/2006/chart" xmlns:r="http://schemas.openxmlformats.org/officeDocument/2006/relationships" r:id="rId3"/>
          </a:graphicData>
        </a:graphic>
      </p:graphicFrame>
      <p:sp>
        <p:nvSpPr>
          <p:cNvPr id="28" name="27 CuadroTexto"/>
          <p:cNvSpPr txBox="1"/>
          <p:nvPr/>
        </p:nvSpPr>
        <p:spPr>
          <a:xfrm>
            <a:off x="4000496" y="1428742"/>
            <a:ext cx="2143141" cy="200055"/>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700" b="1" dirty="0" smtClean="0"/>
              <a:t>Variables sueño según patrón </a:t>
            </a:r>
            <a:r>
              <a:rPr lang="es-ES" sz="700" b="1" dirty="0" err="1" smtClean="0"/>
              <a:t>ventilatorio</a:t>
            </a:r>
            <a:endParaRPr lang="es-ES" sz="700" b="1" dirty="0"/>
          </a:p>
        </p:txBody>
      </p:sp>
      <p:sp>
        <p:nvSpPr>
          <p:cNvPr id="29" name="28 CuadroTexto"/>
          <p:cNvSpPr txBox="1"/>
          <p:nvPr/>
        </p:nvSpPr>
        <p:spPr>
          <a:xfrm>
            <a:off x="2071670" y="3214692"/>
            <a:ext cx="1750231" cy="200055"/>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700" b="1" dirty="0" smtClean="0"/>
              <a:t>Distribución patrones respiratorios</a:t>
            </a:r>
            <a:endParaRPr lang="es-ES" sz="700" b="1" dirty="0"/>
          </a:p>
        </p:txBody>
      </p:sp>
      <p:sp>
        <p:nvSpPr>
          <p:cNvPr id="31" name="30 CuadroTexto"/>
          <p:cNvSpPr txBox="1"/>
          <p:nvPr/>
        </p:nvSpPr>
        <p:spPr>
          <a:xfrm>
            <a:off x="6357950" y="1428742"/>
            <a:ext cx="2500330" cy="200055"/>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700" b="1" dirty="0" smtClean="0"/>
              <a:t>Prevalencia patrón obstructivo y restrictivo en AS</a:t>
            </a:r>
            <a:endParaRPr lang="es-ES" sz="700" b="1" dirty="0"/>
          </a:p>
        </p:txBody>
      </p:sp>
      <p:graphicFrame>
        <p:nvGraphicFramePr>
          <p:cNvPr id="32" name="3 Marcador de contenido"/>
          <p:cNvGraphicFramePr>
            <a:graphicFrameLocks/>
          </p:cNvGraphicFramePr>
          <p:nvPr/>
        </p:nvGraphicFramePr>
        <p:xfrm>
          <a:off x="1928794" y="3500444"/>
          <a:ext cx="1928826" cy="1214446"/>
        </p:xfrm>
        <a:graphic>
          <a:graphicData uri="http://schemas.openxmlformats.org/drawingml/2006/chart">
            <c:chart xmlns:c="http://schemas.openxmlformats.org/drawingml/2006/chart" xmlns:r="http://schemas.openxmlformats.org/officeDocument/2006/relationships" r:id="rId4"/>
          </a:graphicData>
        </a:graphic>
      </p:graphicFrame>
      <p:sp>
        <p:nvSpPr>
          <p:cNvPr id="33" name="32 CuadroTexto"/>
          <p:cNvSpPr txBox="1"/>
          <p:nvPr/>
        </p:nvSpPr>
        <p:spPr>
          <a:xfrm>
            <a:off x="2143108" y="4643452"/>
            <a:ext cx="1643075" cy="34624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ES" sz="550" dirty="0" smtClean="0"/>
              <a:t>Solo en 54 de los 82 pacientes con patrón obstructivo (5.95% del total de la serie), el diagnóstico se realizó durante el estudio de AS</a:t>
            </a:r>
            <a:endParaRPr lang="es-ES" sz="550" dirty="0"/>
          </a:p>
        </p:txBody>
      </p:sp>
      <p:pic>
        <p:nvPicPr>
          <p:cNvPr id="35" name="1 Imagen" descr="g_name~ 130.tif"/>
          <p:cNvPicPr>
            <a:picLocks noChangeAspect="1"/>
          </p:cNvPicPr>
          <p:nvPr/>
        </p:nvPicPr>
        <p:blipFill>
          <a:blip r:embed="rId5" cstate="print"/>
          <a:srcRect b="8000"/>
          <a:stretch>
            <a:fillRect/>
          </a:stretch>
        </p:blipFill>
        <p:spPr bwMode="auto">
          <a:xfrm>
            <a:off x="3857620" y="1643056"/>
            <a:ext cx="2231547" cy="1643074"/>
          </a:xfrm>
          <a:prstGeom prst="rect">
            <a:avLst/>
          </a:prstGeom>
          <a:noFill/>
          <a:ln w="9525">
            <a:noFill/>
            <a:miter lim="800000"/>
            <a:headEnd/>
            <a:tailEnd/>
          </a:ln>
        </p:spPr>
      </p:pic>
      <p:pic>
        <p:nvPicPr>
          <p:cNvPr id="36" name="1 Imagen" descr="g_name~ 141.tif"/>
          <p:cNvPicPr>
            <a:picLocks noChangeAspect="1"/>
          </p:cNvPicPr>
          <p:nvPr/>
        </p:nvPicPr>
        <p:blipFill>
          <a:blip r:embed="rId6" cstate="print"/>
          <a:srcRect b="7999"/>
          <a:stretch>
            <a:fillRect/>
          </a:stretch>
        </p:blipFill>
        <p:spPr bwMode="auto">
          <a:xfrm>
            <a:off x="3857620" y="3357550"/>
            <a:ext cx="2231547" cy="1643092"/>
          </a:xfrm>
          <a:prstGeom prst="rect">
            <a:avLst/>
          </a:prstGeom>
          <a:noFill/>
          <a:ln w="9525">
            <a:noFill/>
            <a:miter lim="800000"/>
            <a:headEnd/>
            <a:tailEnd/>
          </a:ln>
        </p:spPr>
      </p:pic>
      <p:graphicFrame>
        <p:nvGraphicFramePr>
          <p:cNvPr id="37" name="4 Marcador de contenido"/>
          <p:cNvGraphicFramePr>
            <a:graphicFrameLocks/>
          </p:cNvGraphicFramePr>
          <p:nvPr/>
        </p:nvGraphicFramePr>
        <p:xfrm>
          <a:off x="6143636" y="1571618"/>
          <a:ext cx="1500198" cy="121444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38" name="4 Marcador de contenido"/>
          <p:cNvGraphicFramePr>
            <a:graphicFrameLocks/>
          </p:cNvGraphicFramePr>
          <p:nvPr/>
        </p:nvGraphicFramePr>
        <p:xfrm>
          <a:off x="7572396" y="1571618"/>
          <a:ext cx="1500166" cy="1214440"/>
        </p:xfrm>
        <a:graphic>
          <a:graphicData uri="http://schemas.openxmlformats.org/drawingml/2006/chart">
            <c:chart xmlns:c="http://schemas.openxmlformats.org/drawingml/2006/chart" xmlns:r="http://schemas.openxmlformats.org/officeDocument/2006/relationships" r:id="rId8"/>
          </a:graphicData>
        </a:graphic>
      </p:graphicFrame>
      <p:sp>
        <p:nvSpPr>
          <p:cNvPr id="40" name="39 CuadroTexto"/>
          <p:cNvSpPr txBox="1"/>
          <p:nvPr/>
        </p:nvSpPr>
        <p:spPr>
          <a:xfrm>
            <a:off x="7429520" y="2000246"/>
            <a:ext cx="500066" cy="184666"/>
          </a:xfrm>
          <a:prstGeom prst="rect">
            <a:avLst/>
          </a:prstGeom>
          <a:noFill/>
        </p:spPr>
        <p:txBody>
          <a:bodyPr wrap="square" rtlCol="0">
            <a:spAutoFit/>
          </a:bodyPr>
          <a:lstStyle/>
          <a:p>
            <a:r>
              <a:rPr lang="es-ES" sz="600" b="1" dirty="0" smtClean="0">
                <a:solidFill>
                  <a:srgbClr val="FF0000"/>
                </a:solidFill>
              </a:rPr>
              <a:t>p&gt;0.05</a:t>
            </a:r>
            <a:endParaRPr lang="es-ES" sz="600" b="1" dirty="0">
              <a:solidFill>
                <a:srgbClr val="FF0000"/>
              </a:solidFill>
            </a:endParaRPr>
          </a:p>
        </p:txBody>
      </p:sp>
      <p:sp>
        <p:nvSpPr>
          <p:cNvPr id="42" name="41 CuadroTexto"/>
          <p:cNvSpPr txBox="1"/>
          <p:nvPr/>
        </p:nvSpPr>
        <p:spPr>
          <a:xfrm>
            <a:off x="6429388" y="2857502"/>
            <a:ext cx="2500330" cy="200055"/>
          </a:xfrm>
          <a:prstGeom prst="rect">
            <a:avLst/>
          </a:prstGeom>
          <a:ln w="19050"/>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es-ES" sz="700" b="1" dirty="0" smtClean="0"/>
              <a:t>Análisis </a:t>
            </a:r>
            <a:r>
              <a:rPr lang="es-ES" sz="700" b="1" dirty="0" err="1" smtClean="0"/>
              <a:t>multivariado</a:t>
            </a:r>
            <a:r>
              <a:rPr lang="es-ES" sz="700" b="1" dirty="0" smtClean="0"/>
              <a:t> de regresión logística</a:t>
            </a:r>
            <a:endParaRPr lang="es-ES" sz="700" b="1" dirty="0"/>
          </a:p>
        </p:txBody>
      </p:sp>
      <p:sp>
        <p:nvSpPr>
          <p:cNvPr id="43" name="42 CuadroTexto"/>
          <p:cNvSpPr txBox="1"/>
          <p:nvPr/>
        </p:nvSpPr>
        <p:spPr>
          <a:xfrm>
            <a:off x="6286512" y="4071948"/>
            <a:ext cx="2714644" cy="169277"/>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r>
              <a:rPr lang="es-ES" sz="500" dirty="0" smtClean="0"/>
              <a:t>Ni el IAH ni el CT90 fueron </a:t>
            </a:r>
            <a:r>
              <a:rPr lang="es-ES" sz="500" dirty="0" err="1" smtClean="0"/>
              <a:t>predictores</a:t>
            </a:r>
            <a:r>
              <a:rPr lang="es-ES" sz="500" dirty="0" smtClean="0"/>
              <a:t> independientes de patrón obstructivo ni restrictivo.</a:t>
            </a:r>
            <a:endParaRPr lang="es-ES" sz="500" dirty="0"/>
          </a:p>
        </p:txBody>
      </p:sp>
      <p:graphicFrame>
        <p:nvGraphicFramePr>
          <p:cNvPr id="45" name="44 Tabla"/>
          <p:cNvGraphicFramePr>
            <a:graphicFrameLocks noGrp="1"/>
          </p:cNvGraphicFramePr>
          <p:nvPr/>
        </p:nvGraphicFramePr>
        <p:xfrm>
          <a:off x="6286512" y="3143254"/>
          <a:ext cx="2714644" cy="887979"/>
        </p:xfrm>
        <a:graphic>
          <a:graphicData uri="http://schemas.openxmlformats.org/drawingml/2006/table">
            <a:tbl>
              <a:tblPr firstRow="1" bandRow="1">
                <a:tableStyleId>{5FD0F851-EC5A-4D38-B0AD-8093EC10F338}</a:tableStyleId>
              </a:tblPr>
              <a:tblGrid>
                <a:gridCol w="593828"/>
                <a:gridCol w="848327"/>
                <a:gridCol w="775188"/>
                <a:gridCol w="497301"/>
              </a:tblGrid>
              <a:tr h="142876">
                <a:tc>
                  <a:txBody>
                    <a:bodyPr/>
                    <a:lstStyle/>
                    <a:p>
                      <a:endParaRPr lang="es-ES" sz="550" dirty="0"/>
                    </a:p>
                  </a:txBody>
                  <a:tcPr marL="36000" marR="36000" marT="3600" marB="3600" anchor="ctr">
                    <a:solidFill>
                      <a:schemeClr val="bg1"/>
                    </a:solidFill>
                  </a:tcPr>
                </a:tc>
                <a:tc>
                  <a:txBody>
                    <a:bodyPr/>
                    <a:lstStyle/>
                    <a:p>
                      <a:endParaRPr lang="es-ES" sz="550" dirty="0"/>
                    </a:p>
                  </a:txBody>
                  <a:tcPr marL="36000" marR="36000" marT="3600" marB="3600" anchor="ctr">
                    <a:solidFill>
                      <a:schemeClr val="bg1"/>
                    </a:solidFill>
                  </a:tcPr>
                </a:tc>
                <a:tc>
                  <a:txBody>
                    <a:bodyPr/>
                    <a:lstStyle/>
                    <a:p>
                      <a:r>
                        <a:rPr lang="es-ES" sz="550" dirty="0" smtClean="0"/>
                        <a:t> OR (IC95%)</a:t>
                      </a:r>
                      <a:endParaRPr lang="es-ES" sz="550" dirty="0"/>
                    </a:p>
                  </a:txBody>
                  <a:tcPr marL="36000" marR="36000" marT="3600" marB="3600" anchor="ctr"/>
                </a:tc>
                <a:tc>
                  <a:txBody>
                    <a:bodyPr/>
                    <a:lstStyle/>
                    <a:p>
                      <a:r>
                        <a:rPr lang="es-ES" sz="550" dirty="0" smtClean="0"/>
                        <a:t>P-</a:t>
                      </a:r>
                      <a:r>
                        <a:rPr lang="es-ES" sz="550" dirty="0" err="1" smtClean="0"/>
                        <a:t>value</a:t>
                      </a:r>
                      <a:endParaRPr lang="es-ES" sz="550" dirty="0"/>
                    </a:p>
                  </a:txBody>
                  <a:tcPr marL="36000" marR="36000" marT="3600" marB="3600" anchor="ctr"/>
                </a:tc>
              </a:tr>
              <a:tr h="71438">
                <a:tc rowSpan="3">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s-ES" sz="550" b="1" dirty="0" smtClean="0"/>
                        <a:t>Patrón</a:t>
                      </a:r>
                      <a:r>
                        <a:rPr lang="es-ES" sz="550" b="1" baseline="0" dirty="0" smtClean="0"/>
                        <a:t> obstructivo</a:t>
                      </a:r>
                      <a:endParaRPr lang="es-ES" sz="550" b="1" dirty="0" smtClean="0"/>
                    </a:p>
                    <a:p>
                      <a:pPr marL="0" marR="0" indent="0" algn="ctr" defTabSz="914400" rtl="0" eaLnBrk="1" fontAlgn="auto" latinLnBrk="0" hangingPunct="1">
                        <a:lnSpc>
                          <a:spcPct val="100000"/>
                        </a:lnSpc>
                        <a:spcBef>
                          <a:spcPts val="0"/>
                        </a:spcBef>
                        <a:spcAft>
                          <a:spcPts val="0"/>
                        </a:spcAft>
                        <a:buClrTx/>
                        <a:buSzTx/>
                        <a:buFontTx/>
                        <a:buNone/>
                        <a:tabLst/>
                        <a:defRPr/>
                      </a:pPr>
                      <a:endParaRPr lang="es-ES" sz="550" b="1" dirty="0" smtClean="0"/>
                    </a:p>
                  </a:txBody>
                  <a:tcPr marL="36000" marR="36000" marT="3600" marB="3600" anchor="ctr">
                    <a:solidFill>
                      <a:schemeClr val="accent5">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550" dirty="0" err="1" smtClean="0"/>
                        <a:t>Edad</a:t>
                      </a:r>
                      <a:endParaRPr lang="es-ES" sz="550" dirty="0"/>
                    </a:p>
                  </a:txBody>
                  <a:tcPr marL="36000" marR="36000" marT="3600" marB="36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550" dirty="0" smtClean="0"/>
                        <a:t>1.04 (1.02-1.06)</a:t>
                      </a:r>
                      <a:endParaRPr lang="es-ES" sz="550" dirty="0" smtClean="0"/>
                    </a:p>
                    <a:p>
                      <a:endParaRPr lang="es-ES" sz="550" dirty="0"/>
                    </a:p>
                  </a:txBody>
                  <a:tcPr marL="36000" marR="36000" marT="3600" marB="3600" anchor="ctr"/>
                </a:tc>
                <a:tc>
                  <a:txBody>
                    <a:bodyPr/>
                    <a:lstStyle/>
                    <a:p>
                      <a:r>
                        <a:rPr lang="es-ES" sz="550" dirty="0" smtClean="0"/>
                        <a:t>&lt;0.0005</a:t>
                      </a:r>
                      <a:endParaRPr lang="es-ES" sz="550" dirty="0"/>
                    </a:p>
                  </a:txBody>
                  <a:tcPr marL="36000" marR="36000" marT="3600" marB="3600" anchor="ctr"/>
                </a:tc>
              </a:tr>
              <a:tr h="159794">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550" dirty="0"/>
                    </a:p>
                  </a:txBody>
                  <a:tcPr marL="36000" marR="36000" marT="3600" marB="36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pt-BR" sz="550" dirty="0" err="1" smtClean="0"/>
                        <a:t>Extabaquismo</a:t>
                      </a:r>
                      <a:endParaRPr lang="es-ES" sz="550" dirty="0"/>
                    </a:p>
                  </a:txBody>
                  <a:tcPr marL="36000" marR="36000" marT="3600" marB="3600" anchor="ctr"/>
                </a:tc>
                <a:tc>
                  <a:txBody>
                    <a:bodyPr/>
                    <a:lstStyle/>
                    <a:p>
                      <a:r>
                        <a:rPr lang="pt-BR" sz="550" dirty="0" smtClean="0"/>
                        <a:t>2.24</a:t>
                      </a:r>
                      <a:r>
                        <a:rPr lang="pt-BR" sz="550" baseline="0" dirty="0" smtClean="0"/>
                        <a:t> (</a:t>
                      </a:r>
                      <a:r>
                        <a:rPr lang="pt-BR" sz="550" dirty="0" smtClean="0"/>
                        <a:t>1.09-4.56)</a:t>
                      </a:r>
                      <a:endParaRPr lang="es-ES" sz="550" dirty="0"/>
                    </a:p>
                  </a:txBody>
                  <a:tcPr marL="36000" marR="36000" marT="3600" marB="3600" anchor="ctr"/>
                </a:tc>
                <a:tc>
                  <a:txBody>
                    <a:bodyPr/>
                    <a:lstStyle/>
                    <a:p>
                      <a:r>
                        <a:rPr lang="es-ES" sz="550" dirty="0" smtClean="0"/>
                        <a:t>&lt;0.026</a:t>
                      </a:r>
                      <a:endParaRPr lang="es-ES" sz="550" dirty="0"/>
                    </a:p>
                  </a:txBody>
                  <a:tcPr marL="36000" marR="36000" marT="3600" marB="3600" anchor="ctr"/>
                </a:tc>
              </a:tr>
              <a:tr h="151809">
                <a:tc v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s-ES" sz="550" dirty="0"/>
                    </a:p>
                  </a:txBody>
                  <a:tcPr marL="36000" marR="36000" marT="3600" marB="360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550" dirty="0" smtClean="0"/>
                        <a:t>Tabaquismo activo </a:t>
                      </a:r>
                      <a:r>
                        <a:rPr lang="es-ES" sz="550" baseline="0" dirty="0" smtClean="0"/>
                        <a:t>  </a:t>
                      </a:r>
                      <a:endParaRPr lang="es-ES" sz="550" dirty="0"/>
                    </a:p>
                  </a:txBody>
                  <a:tcPr marL="36000" marR="36000" marT="3600" marB="3600" anchor="ctr"/>
                </a:tc>
                <a:tc>
                  <a:txBody>
                    <a:bodyPr/>
                    <a:lstStyle/>
                    <a:p>
                      <a:r>
                        <a:rPr lang="es-ES" sz="550" dirty="0" smtClean="0"/>
                        <a:t>3.08</a:t>
                      </a:r>
                      <a:r>
                        <a:rPr lang="es-ES" sz="550" baseline="0" dirty="0" smtClean="0"/>
                        <a:t> (</a:t>
                      </a:r>
                      <a:r>
                        <a:rPr lang="es-ES" sz="550" dirty="0" smtClean="0"/>
                        <a:t>1.48-6.38)</a:t>
                      </a:r>
                      <a:endParaRPr lang="es-ES" sz="550" dirty="0"/>
                    </a:p>
                  </a:txBody>
                  <a:tcPr marL="36000" marR="36000" marT="3600" marB="3600" anchor="ctr"/>
                </a:tc>
                <a:tc>
                  <a:txBody>
                    <a:bodyPr/>
                    <a:lstStyle/>
                    <a:p>
                      <a:r>
                        <a:rPr lang="es-ES" sz="550" dirty="0" smtClean="0"/>
                        <a:t>&lt;0.002</a:t>
                      </a:r>
                      <a:endParaRPr lang="es-ES" sz="550" dirty="0"/>
                    </a:p>
                  </a:txBody>
                  <a:tcPr marL="36000" marR="36000" marT="3600" marB="3600" anchor="ctr"/>
                </a:tc>
              </a:tr>
              <a:tr h="93994">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550" b="1" u="none" strike="noStrike" kern="1200" cap="none" spc="0" normalizeH="0" baseline="0" noProof="0" dirty="0" smtClean="0">
                          <a:ln>
                            <a:noFill/>
                          </a:ln>
                          <a:effectLst/>
                          <a:uLnTx/>
                          <a:uFillTx/>
                        </a:rPr>
                        <a:t>Patrón restrictivo</a:t>
                      </a:r>
                      <a:endParaRPr kumimoji="0" lang="es-ES" sz="550" b="1"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550" b="1" i="0" u="none" strike="noStrike" kern="1200" cap="none" spc="0" normalizeH="0" baseline="0" noProof="0" dirty="0" smtClean="0">
                        <a:ln>
                          <a:noFill/>
                        </a:ln>
                        <a:solidFill>
                          <a:prstClr val="black"/>
                        </a:solidFill>
                        <a:effectLst/>
                        <a:uLnTx/>
                        <a:uFillTx/>
                        <a:latin typeface="+mn-lt"/>
                        <a:ea typeface="+mn-ea"/>
                        <a:cs typeface="+mn-cs"/>
                      </a:endParaRPr>
                    </a:p>
                  </a:txBody>
                  <a:tcPr marL="36000" marR="36000" marT="3600" marB="3600" anchor="ctr">
                    <a:solidFill>
                      <a:schemeClr val="accent5">
                        <a:lumMod val="75000"/>
                        <a:alpha val="20000"/>
                      </a:schemeClr>
                    </a:solidFill>
                  </a:tcPr>
                </a:tc>
                <a:tc>
                  <a:txBody>
                    <a:bodyPr/>
                    <a:lstStyle/>
                    <a:p>
                      <a:r>
                        <a:rPr lang="en-US" sz="550" dirty="0" err="1" smtClean="0"/>
                        <a:t>Edad</a:t>
                      </a:r>
                      <a:r>
                        <a:rPr lang="en-US" sz="550" baseline="0" dirty="0" smtClean="0"/>
                        <a:t> </a:t>
                      </a:r>
                      <a:endParaRPr lang="es-ES" sz="550" dirty="0"/>
                    </a:p>
                  </a:txBody>
                  <a:tcPr marL="36000" marR="36000" marT="3600" marB="3600" anchor="ctr"/>
                </a:tc>
                <a:tc>
                  <a:txBody>
                    <a:bodyPr/>
                    <a:lstStyle/>
                    <a:p>
                      <a:r>
                        <a:rPr lang="en-US" sz="550" dirty="0" smtClean="0"/>
                        <a:t>1.02</a:t>
                      </a:r>
                      <a:r>
                        <a:rPr lang="en-US" sz="550" baseline="0" dirty="0" smtClean="0"/>
                        <a:t> (</a:t>
                      </a:r>
                      <a:r>
                        <a:rPr lang="en-US" sz="550" dirty="0" smtClean="0"/>
                        <a:t>1.01-1.04)</a:t>
                      </a:r>
                      <a:endParaRPr lang="es-ES" sz="550" dirty="0"/>
                    </a:p>
                  </a:txBody>
                  <a:tcPr marL="36000" marR="36000" marT="3600" marB="3600" anchor="ctr"/>
                </a:tc>
                <a:tc>
                  <a:txBody>
                    <a:bodyPr/>
                    <a:lstStyle/>
                    <a:p>
                      <a:r>
                        <a:rPr lang="es-ES" sz="550" dirty="0" smtClean="0"/>
                        <a:t>&lt;0.0005</a:t>
                      </a:r>
                      <a:endParaRPr lang="es-ES" sz="550" dirty="0"/>
                    </a:p>
                  </a:txBody>
                  <a:tcPr marL="36000" marR="36000" marT="3600" marB="3600" anchor="ctr"/>
                </a:tc>
              </a:tr>
              <a:tr h="93994">
                <a:tc vMerge="1">
                  <a:txBody>
                    <a:bodyPr/>
                    <a:lstStyle/>
                    <a:p>
                      <a:endParaRPr lang="es-ES" sz="550" dirty="0"/>
                    </a:p>
                  </a:txBody>
                  <a:tcPr marL="36000" marR="36000" marT="3600" marB="3600" anchor="ctr"/>
                </a:tc>
                <a:tc>
                  <a:txBody>
                    <a:bodyPr/>
                    <a:lstStyle/>
                    <a:p>
                      <a:r>
                        <a:rPr lang="en-US" sz="550" dirty="0" smtClean="0"/>
                        <a:t>IMC </a:t>
                      </a:r>
                      <a:r>
                        <a:rPr lang="en-US" sz="550" baseline="0" dirty="0" smtClean="0"/>
                        <a:t>  </a:t>
                      </a:r>
                      <a:endParaRPr lang="es-ES" sz="550" dirty="0"/>
                    </a:p>
                  </a:txBody>
                  <a:tcPr marL="36000" marR="36000" marT="3600" marB="3600" anchor="ctr"/>
                </a:tc>
                <a:tc>
                  <a:txBody>
                    <a:bodyPr/>
                    <a:lstStyle/>
                    <a:p>
                      <a:r>
                        <a:rPr lang="en-US" sz="550" dirty="0" smtClean="0"/>
                        <a:t>1.03</a:t>
                      </a:r>
                      <a:r>
                        <a:rPr lang="en-US" sz="550" baseline="0" dirty="0" smtClean="0"/>
                        <a:t> (</a:t>
                      </a:r>
                      <a:r>
                        <a:rPr lang="en-US" sz="550" dirty="0" smtClean="0"/>
                        <a:t>1.01-1.06)</a:t>
                      </a:r>
                      <a:endParaRPr lang="es-ES" sz="550" dirty="0"/>
                    </a:p>
                  </a:txBody>
                  <a:tcPr marL="36000" marR="36000" marT="3600" marB="3600" anchor="ctr"/>
                </a:tc>
                <a:tc>
                  <a:txBody>
                    <a:bodyPr/>
                    <a:lstStyle/>
                    <a:p>
                      <a:r>
                        <a:rPr lang="es-ES" sz="550" dirty="0" smtClean="0"/>
                        <a:t>&lt;0.006</a:t>
                      </a:r>
                      <a:endParaRPr lang="es-ES" sz="550" dirty="0"/>
                    </a:p>
                  </a:txBody>
                  <a:tcPr marL="36000" marR="36000" marT="3600" marB="3600" anchor="ctr"/>
                </a:tc>
              </a:tr>
            </a:tbl>
          </a:graphicData>
        </a:graphic>
      </p:graphicFrame>
      <p:graphicFrame>
        <p:nvGraphicFramePr>
          <p:cNvPr id="30" name="29 Tabla"/>
          <p:cNvGraphicFramePr>
            <a:graphicFrameLocks noGrp="1"/>
          </p:cNvGraphicFramePr>
          <p:nvPr/>
        </p:nvGraphicFramePr>
        <p:xfrm>
          <a:off x="142844" y="1656200"/>
          <a:ext cx="1785950" cy="3148366"/>
        </p:xfrm>
        <a:graphic>
          <a:graphicData uri="http://schemas.openxmlformats.org/drawingml/2006/table">
            <a:tbl>
              <a:tblPr firstRow="1" bandRow="1">
                <a:tableStyleId>{3B4B98B0-60AC-42C2-AFA5-B58CD77FA1E5}</a:tableStyleId>
              </a:tblPr>
              <a:tblGrid>
                <a:gridCol w="829176"/>
                <a:gridCol w="956774"/>
              </a:tblGrid>
              <a:tr h="172768">
                <a:tc gridSpan="2">
                  <a:txBody>
                    <a:bodyPr/>
                    <a:lstStyle/>
                    <a:p>
                      <a:pPr marL="38100" marR="38100" algn="ctr">
                        <a:lnSpc>
                          <a:spcPts val="1600"/>
                        </a:lnSpc>
                        <a:spcAft>
                          <a:spcPts val="0"/>
                        </a:spcAft>
                      </a:pPr>
                      <a:r>
                        <a:rPr lang="es-ES" sz="600" dirty="0" smtClean="0">
                          <a:ln>
                            <a:noFill/>
                          </a:ln>
                        </a:rPr>
                        <a:t>CARACTERÍSTICAS</a:t>
                      </a:r>
                      <a:r>
                        <a:rPr lang="es-ES" sz="600" baseline="0" dirty="0" smtClean="0">
                          <a:ln>
                            <a:noFill/>
                          </a:ln>
                        </a:rPr>
                        <a:t> BASALES   n= 908</a:t>
                      </a:r>
                      <a:endParaRPr lang="es-ES" sz="600" b="1" dirty="0">
                        <a:ln>
                          <a:noFill/>
                        </a:ln>
                        <a:solidFill>
                          <a:schemeClr val="tx1"/>
                        </a:solidFill>
                        <a:latin typeface="+mj-lt"/>
                        <a:ea typeface="Times New Roman"/>
                        <a:cs typeface="Times New Roman"/>
                      </a:endParaRPr>
                    </a:p>
                  </a:txBody>
                  <a:tcPr marL="36000" marR="36000" marT="0" marB="0" anchor="ctr">
                    <a:solidFill>
                      <a:schemeClr val="accent1"/>
                    </a:solidFill>
                  </a:tcPr>
                </a:tc>
                <a:tc hMerge="1">
                  <a:txBody>
                    <a:bodyPr/>
                    <a:lstStyle/>
                    <a:p>
                      <a:endParaRPr lang="es-ES"/>
                    </a:p>
                  </a:txBody>
                  <a:tcPr/>
                </a:tc>
              </a:tr>
              <a:tr h="172768">
                <a:tc>
                  <a:txBody>
                    <a:bodyPr/>
                    <a:lstStyle/>
                    <a:p>
                      <a:pPr marL="38100" marR="38100">
                        <a:lnSpc>
                          <a:spcPts val="1600"/>
                        </a:lnSpc>
                        <a:spcAft>
                          <a:spcPts val="0"/>
                        </a:spcAft>
                      </a:pPr>
                      <a:r>
                        <a:rPr lang="es-ES" sz="600" dirty="0" smtClean="0">
                          <a:ln>
                            <a:noFill/>
                          </a:ln>
                        </a:rPr>
                        <a:t>Sexo masculino</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baseline="0" dirty="0" smtClean="0">
                          <a:ln>
                            <a:noFill/>
                          </a:ln>
                        </a:rPr>
                        <a:t>649 (71.5%)</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pPr>
                      <a:r>
                        <a:rPr lang="es-ES" sz="600" dirty="0" smtClean="0">
                          <a:ln>
                            <a:noFill/>
                          </a:ln>
                        </a:rPr>
                        <a:t>Edad (años)</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52.50 (44-62) </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indent="0" algn="l" defTabSz="914400" rtl="0" eaLnBrk="1" fontAlgn="auto" latinLnBrk="0" hangingPunct="1">
                        <a:lnSpc>
                          <a:spcPts val="1600"/>
                        </a:lnSpc>
                        <a:spcBef>
                          <a:spcPts val="0"/>
                        </a:spcBef>
                        <a:spcAft>
                          <a:spcPts val="0"/>
                        </a:spcAft>
                        <a:buClrTx/>
                        <a:buSzTx/>
                        <a:buFontTx/>
                        <a:buNone/>
                        <a:tabLst/>
                        <a:defRPr/>
                      </a:pPr>
                      <a:r>
                        <a:rPr lang="es-ES" sz="600" dirty="0" smtClean="0">
                          <a:ln>
                            <a:noFill/>
                          </a:ln>
                        </a:rPr>
                        <a:t>IMC</a:t>
                      </a:r>
                      <a:r>
                        <a:rPr lang="es-ES" sz="600" baseline="0" dirty="0" smtClean="0">
                          <a:ln>
                            <a:noFill/>
                          </a:ln>
                        </a:rPr>
                        <a:t> (Kg/m2)</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32.25 (29-35.68)</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pPr>
                      <a:r>
                        <a:rPr lang="es-ES" sz="600" dirty="0" smtClean="0">
                          <a:ln>
                            <a:noFill/>
                          </a:ln>
                        </a:rPr>
                        <a:t>FEV1</a:t>
                      </a:r>
                      <a:r>
                        <a:rPr lang="es-ES" sz="600" baseline="0" dirty="0" smtClean="0">
                          <a:ln>
                            <a:noFill/>
                          </a:ln>
                        </a:rPr>
                        <a:t> en ml</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indent="0" algn="ctr" defTabSz="914400" rtl="0" eaLnBrk="1" fontAlgn="auto" latinLnBrk="0" hangingPunct="1">
                        <a:lnSpc>
                          <a:spcPts val="1600"/>
                        </a:lnSpc>
                        <a:spcBef>
                          <a:spcPts val="0"/>
                        </a:spcBef>
                        <a:spcAft>
                          <a:spcPts val="0"/>
                        </a:spcAft>
                        <a:buClrTx/>
                        <a:buSzTx/>
                        <a:buFontTx/>
                        <a:buNone/>
                        <a:tabLst/>
                        <a:defRPr/>
                      </a:pPr>
                      <a:r>
                        <a:rPr lang="es-ES" sz="600" dirty="0" smtClean="0">
                          <a:ln>
                            <a:noFill/>
                          </a:ln>
                        </a:rPr>
                        <a:t>2845 (2230-3470)</a:t>
                      </a:r>
                      <a:endParaRPr lang="es-ES" sz="600" dirty="0">
                        <a:ln>
                          <a:noFill/>
                        </a:ln>
                        <a:solidFill>
                          <a:srgbClr val="000000"/>
                        </a:solidFill>
                        <a:latin typeface="+mj-lt"/>
                        <a:ea typeface="Times New Roman"/>
                        <a:cs typeface="Times New Roman"/>
                      </a:endParaRPr>
                    </a:p>
                  </a:txBody>
                  <a:tcPr marL="0" marR="0" marT="3600" marB="3600" anchor="ctr"/>
                </a:tc>
              </a:tr>
              <a:tr h="172768">
                <a:tc>
                  <a:txBody>
                    <a:bodyPr/>
                    <a:lstStyle/>
                    <a:p>
                      <a:pPr marL="38100" marR="38100">
                        <a:lnSpc>
                          <a:spcPts val="1600"/>
                        </a:lnSpc>
                        <a:spcAft>
                          <a:spcPts val="0"/>
                        </a:spcAft>
                      </a:pPr>
                      <a:r>
                        <a:rPr lang="es-ES" sz="600" dirty="0" smtClean="0">
                          <a:ln>
                            <a:noFill/>
                          </a:ln>
                        </a:rPr>
                        <a:t>FEV1 en % del teórico</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indent="0" algn="ctr" defTabSz="914400" rtl="0" eaLnBrk="1" fontAlgn="auto" latinLnBrk="0" hangingPunct="1">
                        <a:lnSpc>
                          <a:spcPts val="1600"/>
                        </a:lnSpc>
                        <a:spcBef>
                          <a:spcPts val="0"/>
                        </a:spcBef>
                        <a:spcAft>
                          <a:spcPts val="0"/>
                        </a:spcAft>
                        <a:buClrTx/>
                        <a:buSzTx/>
                        <a:buFontTx/>
                        <a:buNone/>
                        <a:tabLst/>
                        <a:defRPr/>
                      </a:pPr>
                      <a:r>
                        <a:rPr lang="es-ES" sz="600" dirty="0" smtClean="0">
                          <a:ln>
                            <a:noFill/>
                          </a:ln>
                        </a:rPr>
                        <a:t>87% (76-98) </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pPr>
                      <a:r>
                        <a:rPr lang="es-ES" sz="600" dirty="0" smtClean="0">
                          <a:ln>
                            <a:noFill/>
                          </a:ln>
                        </a:rPr>
                        <a:t>FVC</a:t>
                      </a:r>
                      <a:r>
                        <a:rPr lang="es-ES" sz="600" baseline="0" dirty="0" smtClean="0">
                          <a:ln>
                            <a:noFill/>
                          </a:ln>
                        </a:rPr>
                        <a:t> en ml</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3545 (2802-4280) </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pPr>
                      <a:r>
                        <a:rPr lang="es-ES" sz="600" dirty="0" smtClean="0">
                          <a:ln>
                            <a:noFill/>
                          </a:ln>
                        </a:rPr>
                        <a:t>FVC en % del teórico</a:t>
                      </a:r>
                      <a:endParaRPr lang="es-ES" sz="600" dirty="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85% (75-94)</a:t>
                      </a:r>
                      <a:endParaRPr lang="es-ES" sz="600" dirty="0">
                        <a:ln>
                          <a:noFill/>
                        </a:ln>
                        <a:solidFill>
                          <a:srgbClr val="000000"/>
                        </a:solidFill>
                        <a:latin typeface="+mj-lt"/>
                        <a:ea typeface="Times New Roman"/>
                        <a:cs typeface="Times New Roman"/>
                      </a:endParaRPr>
                    </a:p>
                  </a:txBody>
                  <a:tcPr marL="0" marR="0" marT="0" marB="0" anchor="ctr"/>
                </a:tc>
              </a:tr>
              <a:tr h="172768">
                <a:tc gridSpan="2">
                  <a:txBody>
                    <a:bodyPr/>
                    <a:lstStyle/>
                    <a:p>
                      <a:pPr marL="38100" marR="38100">
                        <a:lnSpc>
                          <a:spcPts val="1600"/>
                        </a:lnSpc>
                        <a:spcAft>
                          <a:spcPts val="0"/>
                        </a:spcAft>
                      </a:pPr>
                      <a:r>
                        <a:rPr lang="es-ES" sz="600" dirty="0" smtClean="0">
                          <a:ln>
                            <a:noFill/>
                          </a:ln>
                        </a:rPr>
                        <a:t>Tabaquismo</a:t>
                      </a:r>
                      <a:endParaRPr lang="es-ES" sz="600" dirty="0" smtClean="0">
                        <a:ln>
                          <a:noFill/>
                        </a:ln>
                        <a:solidFill>
                          <a:srgbClr val="000000"/>
                        </a:solidFill>
                        <a:latin typeface="+mj-lt"/>
                        <a:ea typeface="Times New Roman"/>
                        <a:cs typeface="Times New Roman"/>
                      </a:endParaRPr>
                    </a:p>
                  </a:txBody>
                  <a:tcPr marL="0" marR="0" marT="0" marB="0" anchor="ctr"/>
                </a:tc>
                <a:tc hMerge="1">
                  <a:txBody>
                    <a:bodyPr/>
                    <a:lstStyle/>
                    <a:p>
                      <a:endParaRPr lang="es-ES"/>
                    </a:p>
                  </a:txBody>
                  <a:tcPr/>
                </a:tc>
              </a:tr>
              <a:tr h="172768">
                <a:tc>
                  <a:txBody>
                    <a:bodyPr/>
                    <a:lstStyle/>
                    <a:p>
                      <a:pPr marL="38100" marR="38100">
                        <a:lnSpc>
                          <a:spcPts val="1600"/>
                        </a:lnSpc>
                        <a:spcAft>
                          <a:spcPts val="0"/>
                        </a:spcAft>
                        <a:buFont typeface="Wingdings" pitchFamily="2" charset="2"/>
                        <a:buChar char="Ø"/>
                      </a:pPr>
                      <a:r>
                        <a:rPr lang="es-ES" sz="600" dirty="0" smtClean="0">
                          <a:ln>
                            <a:noFill/>
                          </a:ln>
                        </a:rPr>
                        <a:t>Nunca</a:t>
                      </a:r>
                      <a:endParaRPr lang="es-ES" sz="600" dirty="0" smtClean="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323 (35.57%)</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buFont typeface="Wingdings" pitchFamily="2" charset="2"/>
                        <a:buChar char="Ø"/>
                      </a:pPr>
                      <a:r>
                        <a:rPr lang="es-ES" sz="600" dirty="0" err="1" smtClean="0">
                          <a:ln>
                            <a:noFill/>
                          </a:ln>
                        </a:rPr>
                        <a:t>Exfumador</a:t>
                      </a:r>
                      <a:endParaRPr lang="es-ES" sz="600" dirty="0" smtClean="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296 (32.59%)</a:t>
                      </a:r>
                      <a:endParaRPr lang="es-ES" sz="600" dirty="0">
                        <a:ln>
                          <a:noFill/>
                        </a:ln>
                        <a:solidFill>
                          <a:srgbClr val="000000"/>
                        </a:solidFill>
                        <a:latin typeface="+mj-lt"/>
                        <a:ea typeface="Times New Roman"/>
                        <a:cs typeface="Times New Roman"/>
                      </a:endParaRPr>
                    </a:p>
                  </a:txBody>
                  <a:tcPr marL="0" marR="0" marT="0" marB="0" anchor="ctr"/>
                </a:tc>
              </a:tr>
              <a:tr h="172768">
                <a:tc>
                  <a:txBody>
                    <a:bodyPr/>
                    <a:lstStyle/>
                    <a:p>
                      <a:pPr marL="38100" marR="38100">
                        <a:lnSpc>
                          <a:spcPts val="1600"/>
                        </a:lnSpc>
                        <a:spcAft>
                          <a:spcPts val="0"/>
                        </a:spcAft>
                        <a:buFont typeface="Wingdings" pitchFamily="2" charset="2"/>
                        <a:buChar char="Ø"/>
                      </a:pPr>
                      <a:r>
                        <a:rPr lang="es-ES" sz="600" dirty="0" smtClean="0">
                          <a:ln>
                            <a:noFill/>
                          </a:ln>
                        </a:rPr>
                        <a:t>Fumador</a:t>
                      </a:r>
                      <a:r>
                        <a:rPr lang="es-ES" sz="600" baseline="0" dirty="0" smtClean="0">
                          <a:ln>
                            <a:noFill/>
                          </a:ln>
                        </a:rPr>
                        <a:t> a</a:t>
                      </a:r>
                      <a:r>
                        <a:rPr lang="es-ES" sz="600" dirty="0" smtClean="0">
                          <a:ln>
                            <a:noFill/>
                          </a:ln>
                        </a:rPr>
                        <a:t>ctivo</a:t>
                      </a:r>
                      <a:endParaRPr lang="es-ES" sz="600" dirty="0" smtClean="0">
                        <a:ln>
                          <a:noFill/>
                        </a:ln>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ln>
                            <a:noFill/>
                          </a:ln>
                        </a:rPr>
                        <a:t>289 (31.82%)</a:t>
                      </a:r>
                      <a:endParaRPr lang="es-ES" sz="600" dirty="0">
                        <a:ln>
                          <a:noFill/>
                        </a:ln>
                        <a:solidFill>
                          <a:srgbClr val="000000"/>
                        </a:solidFill>
                        <a:latin typeface="+mj-lt"/>
                        <a:ea typeface="Times New Roman"/>
                        <a:cs typeface="Times New Roman"/>
                      </a:endParaRPr>
                    </a:p>
                  </a:txBody>
                  <a:tcPr marL="0" marR="0" marT="0" marB="0" anchor="ctr"/>
                </a:tc>
              </a:tr>
              <a:tr h="197203">
                <a:tc gridSpan="2">
                  <a:txBody>
                    <a:bodyPr/>
                    <a:lstStyle/>
                    <a:p>
                      <a:pPr algn="l"/>
                      <a:r>
                        <a:rPr lang="es-ES" sz="600" dirty="0" smtClean="0"/>
                        <a:t>    </a:t>
                      </a:r>
                      <a:r>
                        <a:rPr lang="es-ES" sz="600" b="1" dirty="0" smtClean="0"/>
                        <a:t>TIPO</a:t>
                      </a:r>
                      <a:r>
                        <a:rPr lang="es-ES" sz="600" b="1" baseline="0" dirty="0" smtClean="0"/>
                        <a:t> PRUEBA SUEÑO DIAGNÓSTICA</a:t>
                      </a:r>
                      <a:endParaRPr lang="es-ES" sz="600" b="1" dirty="0">
                        <a:solidFill>
                          <a:schemeClr val="tx1"/>
                        </a:solidFill>
                        <a:latin typeface="+mj-lt"/>
                      </a:endParaRPr>
                    </a:p>
                  </a:txBody>
                  <a:tcPr marL="0" marR="0" marT="0" marB="0" anchor="ctr">
                    <a:solidFill>
                      <a:schemeClr val="accent1"/>
                    </a:solidFill>
                  </a:tcPr>
                </a:tc>
                <a:tc hMerge="1">
                  <a:txBody>
                    <a:bodyPr/>
                    <a:lstStyle/>
                    <a:p>
                      <a:endParaRPr lang="es-ES"/>
                    </a:p>
                  </a:txBody>
                  <a:tcPr/>
                </a:tc>
              </a:tr>
              <a:tr h="172768">
                <a:tc>
                  <a:txBody>
                    <a:bodyPr/>
                    <a:lstStyle/>
                    <a:p>
                      <a:pPr marL="38100" marR="38100">
                        <a:lnSpc>
                          <a:spcPts val="1600"/>
                        </a:lnSpc>
                        <a:spcAft>
                          <a:spcPts val="0"/>
                        </a:spcAft>
                      </a:pPr>
                      <a:r>
                        <a:rPr lang="es-ES" sz="600" dirty="0" smtClean="0"/>
                        <a:t>PR</a:t>
                      </a:r>
                      <a:endParaRPr lang="es-ES" sz="600" dirty="0">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t>600 (66.08%)</a:t>
                      </a:r>
                      <a:endParaRPr lang="es-ES" sz="600" dirty="0">
                        <a:solidFill>
                          <a:srgbClr val="000000"/>
                        </a:solidFill>
                        <a:latin typeface="+mj-lt"/>
                        <a:ea typeface="Times New Roman"/>
                        <a:cs typeface="Times New Roman"/>
                      </a:endParaRPr>
                    </a:p>
                  </a:txBody>
                  <a:tcPr marL="0" marR="0" marT="0" marB="0" anchor="ctr"/>
                </a:tc>
              </a:tr>
              <a:tr h="184422">
                <a:tc gridSpan="2">
                  <a:txBody>
                    <a:bodyPr/>
                    <a:lstStyle/>
                    <a:p>
                      <a:pPr algn="l"/>
                      <a:r>
                        <a:rPr lang="es-ES" sz="600" b="1" baseline="0" dirty="0" smtClean="0"/>
                        <a:t>   </a:t>
                      </a:r>
                      <a:r>
                        <a:rPr lang="es-ES" sz="600" b="1" dirty="0" smtClean="0"/>
                        <a:t>PARÁMETROS</a:t>
                      </a:r>
                      <a:endParaRPr lang="es-ES" sz="600" b="1" dirty="0">
                        <a:solidFill>
                          <a:schemeClr val="tx1"/>
                        </a:solidFill>
                        <a:latin typeface="+mj-lt"/>
                      </a:endParaRPr>
                    </a:p>
                  </a:txBody>
                  <a:tcPr marL="0" marR="0" marT="0" marB="0" anchor="ctr">
                    <a:solidFill>
                      <a:schemeClr val="accent1"/>
                    </a:solidFill>
                  </a:tcPr>
                </a:tc>
                <a:tc hMerge="1">
                  <a:txBody>
                    <a:bodyPr/>
                    <a:lstStyle/>
                    <a:p>
                      <a:endParaRPr lang="es-ES"/>
                    </a:p>
                  </a:txBody>
                  <a:tcPr/>
                </a:tc>
              </a:tr>
              <a:tr h="172768">
                <a:tc>
                  <a:txBody>
                    <a:bodyPr/>
                    <a:lstStyle/>
                    <a:p>
                      <a:pPr marL="38100" marR="38100">
                        <a:lnSpc>
                          <a:spcPts val="1600"/>
                        </a:lnSpc>
                        <a:spcAft>
                          <a:spcPts val="0"/>
                        </a:spcAft>
                      </a:pPr>
                      <a:r>
                        <a:rPr lang="es-ES" sz="600" dirty="0" smtClean="0"/>
                        <a:t>IAH</a:t>
                      </a:r>
                      <a:endParaRPr lang="es-ES" sz="600" dirty="0">
                        <a:solidFill>
                          <a:srgbClr val="000000"/>
                        </a:solidFill>
                        <a:latin typeface="+mj-lt"/>
                        <a:ea typeface="Times New Roman"/>
                        <a:cs typeface="Times New Roman"/>
                      </a:endParaRPr>
                    </a:p>
                  </a:txBody>
                  <a:tcPr marL="0" marR="0" marT="0" marB="0" anchor="ctr"/>
                </a:tc>
                <a:tc>
                  <a:txBody>
                    <a:bodyPr/>
                    <a:lstStyle/>
                    <a:p>
                      <a:pPr algn="ctr"/>
                      <a:r>
                        <a:rPr lang="es-ES" sz="600" dirty="0" smtClean="0"/>
                        <a:t>36 (23.33-54.70)</a:t>
                      </a:r>
                      <a:endParaRPr lang="es-ES" sz="600" dirty="0">
                        <a:latin typeface="+mj-lt"/>
                      </a:endParaRPr>
                    </a:p>
                  </a:txBody>
                  <a:tcPr marL="36000" marR="36000" marT="0" marB="0" anchor="ctr"/>
                </a:tc>
              </a:tr>
              <a:tr h="172768">
                <a:tc>
                  <a:txBody>
                    <a:bodyPr/>
                    <a:lstStyle/>
                    <a:p>
                      <a:pPr marL="38100" marR="38100">
                        <a:lnSpc>
                          <a:spcPts val="1600"/>
                        </a:lnSpc>
                        <a:spcAft>
                          <a:spcPts val="0"/>
                        </a:spcAft>
                      </a:pPr>
                      <a:r>
                        <a:rPr lang="es-ES" sz="600" dirty="0" smtClean="0"/>
                        <a:t>CT90</a:t>
                      </a:r>
                      <a:endParaRPr lang="es-ES" sz="600" dirty="0">
                        <a:solidFill>
                          <a:srgbClr val="000000"/>
                        </a:solidFill>
                        <a:latin typeface="+mj-lt"/>
                        <a:ea typeface="Times New Roman"/>
                        <a:cs typeface="Times New Roman"/>
                      </a:endParaRPr>
                    </a:p>
                  </a:txBody>
                  <a:tcPr marL="0" marR="0" marT="0" marB="0" anchor="ctr"/>
                </a:tc>
                <a:tc>
                  <a:txBody>
                    <a:bodyPr/>
                    <a:lstStyle/>
                    <a:p>
                      <a:pPr algn="ctr"/>
                      <a:r>
                        <a:rPr lang="es-ES" sz="600" dirty="0" smtClean="0"/>
                        <a:t>5.85 (0.9-20.88)</a:t>
                      </a:r>
                      <a:endParaRPr lang="es-ES" sz="600" dirty="0">
                        <a:latin typeface="+mj-lt"/>
                      </a:endParaRPr>
                    </a:p>
                  </a:txBody>
                  <a:tcPr marL="0" marR="0" marT="0" marB="0" anchor="ctr"/>
                </a:tc>
              </a:tr>
              <a:tr h="172768">
                <a:tc>
                  <a:txBody>
                    <a:bodyPr/>
                    <a:lstStyle/>
                    <a:p>
                      <a:pPr marL="38100" marR="38100">
                        <a:lnSpc>
                          <a:spcPts val="1600"/>
                        </a:lnSpc>
                        <a:spcAft>
                          <a:spcPts val="0"/>
                        </a:spcAft>
                      </a:pPr>
                      <a:r>
                        <a:rPr lang="es-ES" sz="600" dirty="0" smtClean="0"/>
                        <a:t>SaO2 </a:t>
                      </a:r>
                      <a:r>
                        <a:rPr lang="es-ES" sz="600" dirty="0" err="1" smtClean="0"/>
                        <a:t>mín</a:t>
                      </a:r>
                      <a:endParaRPr lang="es-ES" sz="600" dirty="0">
                        <a:solidFill>
                          <a:srgbClr val="000000"/>
                        </a:solidFill>
                        <a:latin typeface="+mj-lt"/>
                        <a:ea typeface="Times New Roman"/>
                        <a:cs typeface="Times New Roman"/>
                      </a:endParaRPr>
                    </a:p>
                  </a:txBody>
                  <a:tcPr marL="0" marR="0" marT="0" marB="0" anchor="ctr"/>
                </a:tc>
                <a:tc>
                  <a:txBody>
                    <a:bodyPr/>
                    <a:lstStyle/>
                    <a:p>
                      <a:pPr marL="38100" marR="38100" algn="ctr">
                        <a:lnSpc>
                          <a:spcPts val="1600"/>
                        </a:lnSpc>
                        <a:spcAft>
                          <a:spcPts val="0"/>
                        </a:spcAft>
                      </a:pPr>
                      <a:r>
                        <a:rPr lang="es-ES" sz="600" dirty="0" smtClean="0"/>
                        <a:t>80</a:t>
                      </a:r>
                      <a:r>
                        <a:rPr lang="es-ES" sz="600" baseline="0" dirty="0" smtClean="0"/>
                        <a:t> </a:t>
                      </a:r>
                      <a:r>
                        <a:rPr lang="es-ES" sz="600" dirty="0" smtClean="0"/>
                        <a:t>(71-85)</a:t>
                      </a:r>
                      <a:endParaRPr lang="es-ES" sz="600" dirty="0">
                        <a:solidFill>
                          <a:srgbClr val="000000"/>
                        </a:solidFill>
                        <a:latin typeface="+mj-lt"/>
                        <a:ea typeface="Times New Roman"/>
                        <a:cs typeface="Times New Roman"/>
                      </a:endParaRPr>
                    </a:p>
                  </a:txBody>
                  <a:tcPr marL="0" marR="0" marT="0" marB="0" anchor="ct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Civil">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Tahoma">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649</TotalTime>
  <Words>458</Words>
  <Application>Microsoft Office PowerPoint</Application>
  <PresentationFormat>Presentación en pantalla (16:9)</PresentationFormat>
  <Paragraphs>79</Paragraphs>
  <Slides>1</Slides>
  <Notes>1</Notes>
  <HiddenSlides>0</HiddenSlides>
  <MMClips>0</MMClips>
  <ScaleCrop>false</ScaleCrop>
  <HeadingPairs>
    <vt:vector size="4" baseType="variant">
      <vt:variant>
        <vt:lpstr>Tema</vt:lpstr>
      </vt:variant>
      <vt:variant>
        <vt:i4>1</vt:i4>
      </vt:variant>
      <vt:variant>
        <vt:lpstr>Títulos de diapositiva</vt:lpstr>
      </vt:variant>
      <vt:variant>
        <vt:i4>1</vt:i4>
      </vt:variant>
    </vt:vector>
  </HeadingPairs>
  <TitlesOfParts>
    <vt:vector size="2" baseType="lpstr">
      <vt:lpstr>Tema de Office</vt:lpstr>
      <vt:lpstr>TRASTORNOS ESPIROMÉTRICOS EN PACIENTES ESTUDIADOS POR SOSPECHA DE APNEA DEL SUEÑO C.M. Carrasco Carrasco, M.C. Fernández Criado, J. Díez Sierra, A.J. Cruz Medina, F. Campos Rodríguez Servicio de Neumología. Hospital Virgen de Valme. Sevilla.</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Cristina</dc:creator>
  <cp:lastModifiedBy>Cristina</cp:lastModifiedBy>
  <cp:revision>80</cp:revision>
  <dcterms:created xsi:type="dcterms:W3CDTF">2018-02-23T17:49:52Z</dcterms:created>
  <dcterms:modified xsi:type="dcterms:W3CDTF">2019-03-04T11:54:21Z</dcterms:modified>
</cp:coreProperties>
</file>