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84" y="-9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05/03/2019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05/03/2019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05/03/2019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05/03/2019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05/03/2019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05/03/2019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05/03/2019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05/03/2019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05/03/2019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05/03/2019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DC536-0607-4209-9A8F-C66DF5236061}" type="datetimeFigureOut">
              <a:rPr lang="es-ES" smtClean="0"/>
              <a:pPr/>
              <a:t>05/03/2019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DC536-0607-4209-9A8F-C66DF5236061}" type="datetimeFigureOut">
              <a:rPr lang="es-ES" smtClean="0"/>
              <a:pPr/>
              <a:t>05/03/2019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FC4F1-E723-4F35-95CF-F6A2CF8995FF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43558"/>
          </a:xfr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es-ES" sz="20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ASOCIACIÓN ENTRE APNEA DEL SUEÑO Y CÁNCER DE </a:t>
            </a:r>
            <a:r>
              <a:rPr lang="es-ES" sz="20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MAMA</a:t>
            </a:r>
            <a:r>
              <a:rPr lang="es-E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s-E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20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M.C. Fernández Criado¹, </a:t>
            </a:r>
            <a:r>
              <a:rPr lang="es-ES" sz="9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A.J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Cruz Medina¹, M.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Rodriguez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De La </a:t>
            </a:r>
            <a:r>
              <a:rPr lang="es-ES" sz="9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Borbolla², 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M.A. Martínez </a:t>
            </a:r>
            <a:r>
              <a:rPr lang="es-ES" sz="9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García³, 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F.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Ripoll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900" dirty="0" err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Orts</a:t>
            </a:r>
            <a:r>
              <a:rPr lang="es-ES" sz="9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⁴, 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F. Campos </a:t>
            </a:r>
            <a:r>
              <a:rPr lang="es-ES" sz="9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Rodríguez.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 Servicio de Neumología. Hospital Virgen de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Valme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Sevilla. 2 Servicio de Oncología. Hospital Universitario de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Valme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Sevilla</a:t>
            </a:r>
            <a:r>
              <a:rPr lang="es-ES" sz="9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3 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Servicio de Neumología. Hospital Universitario y Politécnico La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Fé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s-ES" sz="9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Valencia. 4 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Unidad de Cáncer de mama. Hospital Universitario y Politécnico La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Fé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Valencia.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7504" y="843558"/>
            <a:ext cx="4176464" cy="576064"/>
          </a:xfrm>
          <a:ln w="12700">
            <a:solidFill>
              <a:schemeClr val="accent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pPr algn="just"/>
            <a:r>
              <a:rPr lang="es-ES" sz="700" b="1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INTRODUCCIÓN</a:t>
            </a:r>
          </a:p>
          <a:p>
            <a:pPr algn="just"/>
            <a:r>
              <a:rPr lang="es-ES" sz="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La </a:t>
            </a:r>
            <a:r>
              <a:rPr lang="es-ES" sz="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apnea del sueño (AS) se ha asociado con una mayor agresividad del </a:t>
            </a:r>
            <a:r>
              <a:rPr lang="es-ES" sz="700" dirty="0" smtClean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cáncer. En </a:t>
            </a:r>
            <a:r>
              <a:rPr lang="es-ES" sz="7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este trabajo hemos investigado si existe asociación entre la presencia y gravedad de la AS y la agresividad del cáncer de mama (CM), así como la prevalencia y características clínicas de la AS en esta población.</a:t>
            </a:r>
          </a:p>
        </p:txBody>
      </p:sp>
      <p:sp>
        <p:nvSpPr>
          <p:cNvPr id="4" name="2 Subtítulo"/>
          <p:cNvSpPr txBox="1">
            <a:spLocks/>
          </p:cNvSpPr>
          <p:nvPr/>
        </p:nvSpPr>
        <p:spPr>
          <a:xfrm>
            <a:off x="4427984" y="843558"/>
            <a:ext cx="4572000" cy="864096"/>
          </a:xfrm>
          <a:prstGeom prst="rect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s-ES" sz="7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METODOLOGÍA</a:t>
            </a:r>
          </a:p>
          <a:p>
            <a:pPr lvl="0" algn="just">
              <a:spcBef>
                <a:spcPct val="20000"/>
              </a:spcBef>
            </a:pPr>
            <a:r>
              <a:rPr lang="es-ES" sz="700" dirty="0">
                <a:latin typeface="Tahoma" pitchFamily="34" charset="0"/>
                <a:ea typeface="Tahoma" pitchFamily="34" charset="0"/>
                <a:cs typeface="Tahoma" pitchFamily="34" charset="0"/>
              </a:rPr>
              <a:t>Se incluyeron 83 mujeres entre 18 y 65 años diagnosticadas consecutivamente de CM primario en dos hospitales universitarios españoles. A todas las mujeres se les realizó un cuestionario clínico y una </a:t>
            </a:r>
            <a:r>
              <a:rPr lang="es-ES" sz="7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poligrafia</a:t>
            </a:r>
            <a:r>
              <a:rPr lang="es-ES" sz="700" dirty="0">
                <a:latin typeface="Tahoma" pitchFamily="34" charset="0"/>
                <a:ea typeface="Tahoma" pitchFamily="34" charset="0"/>
                <a:cs typeface="Tahoma" pitchFamily="34" charset="0"/>
              </a:rPr>
              <a:t> respiratoria domiciliaria. La AS se definió como un índice de apneas-</a:t>
            </a:r>
            <a:r>
              <a:rPr lang="es-ES" sz="7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hipopneas</a:t>
            </a:r>
            <a:r>
              <a:rPr lang="es-ES" sz="700" dirty="0">
                <a:latin typeface="Tahoma" pitchFamily="34" charset="0"/>
                <a:ea typeface="Tahoma" pitchFamily="34" charset="0"/>
                <a:cs typeface="Tahoma" pitchFamily="34" charset="0"/>
              </a:rPr>
              <a:t> (IAH)≥5. Se utilizó el IAH y el índice de </a:t>
            </a:r>
            <a:r>
              <a:rPr lang="es-ES" sz="7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desaturación</a:t>
            </a:r>
            <a:r>
              <a:rPr lang="es-ES" sz="700" dirty="0">
                <a:latin typeface="Tahoma" pitchFamily="34" charset="0"/>
                <a:ea typeface="Tahoma" pitchFamily="34" charset="0"/>
                <a:cs typeface="Tahoma" pitchFamily="34" charset="0"/>
              </a:rPr>
              <a:t> de oxígeno al 4% (ODI4) como marcadores de gravedad de AS. Como marcadores de agresividad del CM se analizaron el índice de proliferación celular Ki67, la ausencia de receptores hormonales (RH-), el grado histológico de </a:t>
            </a:r>
            <a:r>
              <a:rPr lang="es-ES" sz="700" dirty="0" err="1">
                <a:latin typeface="Tahoma" pitchFamily="34" charset="0"/>
                <a:ea typeface="Tahoma" pitchFamily="34" charset="0"/>
                <a:cs typeface="Tahoma" pitchFamily="34" charset="0"/>
              </a:rPr>
              <a:t>Nottingham</a:t>
            </a:r>
            <a:r>
              <a:rPr lang="es-ES" sz="700" dirty="0">
                <a:latin typeface="Tahoma" pitchFamily="34" charset="0"/>
                <a:ea typeface="Tahoma" pitchFamily="34" charset="0"/>
                <a:cs typeface="Tahoma" pitchFamily="34" charset="0"/>
              </a:rPr>
              <a:t> (GHN), el estadio tumoral (TNM), y los subtipos moleculares de CM.</a:t>
            </a:r>
            <a:endParaRPr kumimoji="0" lang="es-ES" sz="7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8" name="7 Tabla"/>
          <p:cNvGraphicFramePr>
            <a:graphicFrameLocks noGrp="1"/>
          </p:cNvGraphicFramePr>
          <p:nvPr/>
        </p:nvGraphicFramePr>
        <p:xfrm>
          <a:off x="107504" y="1491630"/>
          <a:ext cx="1728527" cy="35204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46818"/>
                <a:gridCol w="116840"/>
                <a:gridCol w="764869"/>
              </a:tblGrid>
              <a:tr h="164211">
                <a:tc gridSpan="3">
                  <a:txBody>
                    <a:bodyPr/>
                    <a:lstStyle/>
                    <a:p>
                      <a:r>
                        <a:rPr lang="es-ES" sz="500" b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Características de la población (n=83)</a:t>
                      </a:r>
                      <a:endParaRPr lang="es-ES" sz="500" b="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4211">
                <a:tc gridSpan="3">
                  <a:txBody>
                    <a:bodyPr/>
                    <a:lstStyle/>
                    <a:p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Características</a:t>
                      </a:r>
                      <a:r>
                        <a:rPr lang="es-ES" sz="5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generales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4211">
                <a:tc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Edad  (años)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48.8 ± 8.8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38852">
                <a:tc>
                  <a:txBody>
                    <a:bodyPr/>
                    <a:lstStyle/>
                    <a:p>
                      <a:pPr algn="l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IMC</a:t>
                      </a:r>
                      <a:r>
                        <a:rPr lang="es-ES" sz="5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(</a:t>
                      </a:r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Kg/m2)</a:t>
                      </a:r>
                    </a:p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IMC&gt;30 Kg/m2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27.4 ± 5.4</a:t>
                      </a:r>
                    </a:p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24 (28.9%)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4211">
                <a:tc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Postmenopáusicas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42 (50.6%)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238852">
                <a:tc>
                  <a:txBody>
                    <a:bodyPr/>
                    <a:lstStyle/>
                    <a:p>
                      <a:pPr algn="l"/>
                      <a:r>
                        <a:rPr lang="es-ES" sz="50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Epworth</a:t>
                      </a:r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s-ES" sz="50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Epworth</a:t>
                      </a:r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 &gt; 10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 (3-8)</a:t>
                      </a:r>
                    </a:p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10 (12%)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4211">
                <a:tc gridSpan="3">
                  <a:txBody>
                    <a:bodyPr/>
                    <a:lstStyle/>
                    <a:p>
                      <a:pPr algn="l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Estudio</a:t>
                      </a:r>
                      <a:r>
                        <a:rPr lang="es-ES" sz="5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sueño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9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313494">
                <a:tc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IAH </a:t>
                      </a:r>
                    </a:p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IAH</a:t>
                      </a:r>
                      <a:r>
                        <a:rPr lang="es-ES" sz="5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≥ 5</a:t>
                      </a:r>
                    </a:p>
                    <a:p>
                      <a:pPr algn="ctr"/>
                      <a:r>
                        <a:rPr lang="es-ES" sz="5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IAH ≥ 15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5.1 (2-9.4)</a:t>
                      </a:r>
                    </a:p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43 (51.8%)</a:t>
                      </a:r>
                    </a:p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11</a:t>
                      </a:r>
                      <a:r>
                        <a:rPr lang="es-ES" sz="5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(13.3%)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4211">
                <a:tc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ODI4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1.5 (0.5</a:t>
                      </a:r>
                      <a:r>
                        <a:rPr lang="es-ES" sz="5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-5.8)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4211">
                <a:tc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CT90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0 (0-0.7)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4211">
                <a:tc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SaO2</a:t>
                      </a:r>
                      <a:r>
                        <a:rPr lang="es-ES" sz="5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mínima 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89 (85-91)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4211">
                <a:tc gridSpan="3">
                  <a:txBody>
                    <a:bodyPr/>
                    <a:lstStyle/>
                    <a:p>
                      <a:pPr algn="l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Características CM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s-ES" sz="8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  <a:tr h="164211">
                <a:tc gridSpan="2"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Ki67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8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28 (15-45)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164211">
                <a:tc gridSpan="2"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RH</a:t>
                      </a:r>
                      <a:r>
                        <a:rPr lang="es-ES" sz="5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-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8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21 (25.3%)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388135">
                <a:tc gridSpan="2"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GHN</a:t>
                      </a:r>
                    </a:p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Grado</a:t>
                      </a:r>
                      <a:r>
                        <a:rPr lang="es-ES" sz="5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1</a:t>
                      </a:r>
                    </a:p>
                    <a:p>
                      <a:pPr algn="ctr"/>
                      <a:r>
                        <a:rPr lang="es-ES" sz="5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Grado 2</a:t>
                      </a:r>
                    </a:p>
                    <a:p>
                      <a:pPr algn="ctr"/>
                      <a:r>
                        <a:rPr lang="es-ES" sz="5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Grado 3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8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5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17 (20.5%)</a:t>
                      </a:r>
                    </a:p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39 (47%)</a:t>
                      </a:r>
                    </a:p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27 (32.5%)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  <a:tr h="462777">
                <a:tc gridSpan="2">
                  <a:txBody>
                    <a:bodyPr/>
                    <a:lstStyle/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Subtipos moleculares</a:t>
                      </a:r>
                    </a:p>
                    <a:p>
                      <a:pPr algn="ctr"/>
                      <a:r>
                        <a:rPr lang="es-ES" sz="50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Luminal</a:t>
                      </a:r>
                      <a:r>
                        <a:rPr lang="es-ES" sz="5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A</a:t>
                      </a:r>
                    </a:p>
                    <a:p>
                      <a:pPr algn="ctr"/>
                      <a:r>
                        <a:rPr lang="es-ES" sz="500" baseline="0" dirty="0" err="1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Luminal</a:t>
                      </a:r>
                      <a:r>
                        <a:rPr lang="es-ES" sz="5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 B</a:t>
                      </a:r>
                    </a:p>
                    <a:p>
                      <a:pPr algn="ctr"/>
                      <a:r>
                        <a:rPr lang="es-ES" sz="5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HER2+</a:t>
                      </a:r>
                    </a:p>
                    <a:p>
                      <a:pPr algn="ctr"/>
                      <a:r>
                        <a:rPr lang="es-ES" sz="500" baseline="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Triple negativo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s-ES" sz="8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500" dirty="0" smtClean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 (24.1%)</a:t>
                      </a:r>
                    </a:p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22 (26.5%)</a:t>
                      </a:r>
                    </a:p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21 (25.3%)</a:t>
                      </a:r>
                    </a:p>
                    <a:p>
                      <a:pPr algn="ctr"/>
                      <a:r>
                        <a:rPr lang="es-ES" sz="500" dirty="0" smtClean="0">
                          <a:latin typeface="Tahoma" pitchFamily="34" charset="0"/>
                          <a:ea typeface="Tahoma" pitchFamily="34" charset="0"/>
                          <a:cs typeface="Tahoma" pitchFamily="34" charset="0"/>
                        </a:rPr>
                        <a:t>20 (24.1%)</a:t>
                      </a:r>
                      <a:endParaRPr lang="es-ES" sz="500" dirty="0"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1979712" y="1779662"/>
            <a:ext cx="2520280" cy="33855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00" dirty="0" smtClean="0"/>
              <a:t>Comparación gravedad AS </a:t>
            </a:r>
            <a:r>
              <a:rPr lang="es-ES" sz="800" dirty="0" smtClean="0"/>
              <a:t>según </a:t>
            </a:r>
            <a:r>
              <a:rPr lang="es-ES" sz="800" dirty="0" smtClean="0"/>
              <a:t>distintos marcadores de agresividad del CM</a:t>
            </a:r>
            <a:endParaRPr lang="es-ES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2211710"/>
            <a:ext cx="1294913" cy="1173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211710"/>
            <a:ext cx="151216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2211710"/>
            <a:ext cx="1537214" cy="114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03840" y="2211710"/>
            <a:ext cx="1440160" cy="1146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79712" y="2211710"/>
            <a:ext cx="1512168" cy="1152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16 CuadroTexto"/>
          <p:cNvSpPr txBox="1"/>
          <p:nvPr/>
        </p:nvSpPr>
        <p:spPr>
          <a:xfrm>
            <a:off x="2267744" y="3363838"/>
            <a:ext cx="360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RH-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8" name="17 CuadroTexto"/>
          <p:cNvSpPr txBox="1"/>
          <p:nvPr/>
        </p:nvSpPr>
        <p:spPr>
          <a:xfrm>
            <a:off x="2915816" y="3363838"/>
            <a:ext cx="360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RH+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>
            <a:off x="3635896" y="3363838"/>
            <a:ext cx="64807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Ki69&gt;29%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0" name="19 CuadroTexto"/>
          <p:cNvSpPr txBox="1"/>
          <p:nvPr/>
        </p:nvSpPr>
        <p:spPr>
          <a:xfrm>
            <a:off x="4139952" y="3363838"/>
            <a:ext cx="64807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Ki69&gt;28%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1" name="20 CuadroTexto"/>
          <p:cNvSpPr txBox="1"/>
          <p:nvPr/>
        </p:nvSpPr>
        <p:spPr>
          <a:xfrm>
            <a:off x="4788024" y="3363838"/>
            <a:ext cx="18002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Luminal</a:t>
            </a:r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   </a:t>
            </a:r>
            <a:r>
              <a:rPr lang="es-ES" sz="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Luminal</a:t>
            </a:r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B   HER2 -   Triple -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2" name="21 CuadroTexto"/>
          <p:cNvSpPr txBox="1"/>
          <p:nvPr/>
        </p:nvSpPr>
        <p:spPr>
          <a:xfrm>
            <a:off x="6444208" y="3363838"/>
            <a:ext cx="14401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NG 1              NG 2            NG 3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3" name="22 CuadroTexto"/>
          <p:cNvSpPr txBox="1"/>
          <p:nvPr/>
        </p:nvSpPr>
        <p:spPr>
          <a:xfrm>
            <a:off x="7668344" y="3363838"/>
            <a:ext cx="190872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Estadio I   Estadio II    Estadio III-IV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4" name="23 CuadroTexto"/>
          <p:cNvSpPr txBox="1"/>
          <p:nvPr/>
        </p:nvSpPr>
        <p:spPr>
          <a:xfrm>
            <a:off x="1907704" y="2139702"/>
            <a:ext cx="3516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IAH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5" name="24 CuadroTexto"/>
          <p:cNvSpPr txBox="1"/>
          <p:nvPr/>
        </p:nvSpPr>
        <p:spPr>
          <a:xfrm>
            <a:off x="3491880" y="2139702"/>
            <a:ext cx="3516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IAH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>
            <a:off x="4788024" y="2139702"/>
            <a:ext cx="3516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IAH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6300192" y="2139702"/>
            <a:ext cx="3516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IAH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8" name="27 CuadroTexto"/>
          <p:cNvSpPr txBox="1"/>
          <p:nvPr/>
        </p:nvSpPr>
        <p:spPr>
          <a:xfrm>
            <a:off x="7740352" y="2139702"/>
            <a:ext cx="3516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IAH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25960" y="3651870"/>
            <a:ext cx="1537617" cy="1218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79713" y="3651870"/>
            <a:ext cx="1440160" cy="1236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860032" y="3651870"/>
            <a:ext cx="1534855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72200" y="3651871"/>
            <a:ext cx="1440160" cy="1217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703893" y="3651870"/>
            <a:ext cx="1440107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33 CuadroTexto"/>
          <p:cNvSpPr txBox="1"/>
          <p:nvPr/>
        </p:nvSpPr>
        <p:spPr>
          <a:xfrm>
            <a:off x="2267744" y="4876006"/>
            <a:ext cx="360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RH-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5" name="34 CuadroTexto"/>
          <p:cNvSpPr txBox="1"/>
          <p:nvPr/>
        </p:nvSpPr>
        <p:spPr>
          <a:xfrm>
            <a:off x="2843808" y="4876006"/>
            <a:ext cx="36004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RH+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6" name="35 CuadroTexto"/>
          <p:cNvSpPr txBox="1"/>
          <p:nvPr/>
        </p:nvSpPr>
        <p:spPr>
          <a:xfrm>
            <a:off x="3707904" y="4876006"/>
            <a:ext cx="576064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Ki69&gt;29%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7" name="36 CuadroTexto"/>
          <p:cNvSpPr txBox="1"/>
          <p:nvPr/>
        </p:nvSpPr>
        <p:spPr>
          <a:xfrm>
            <a:off x="4355976" y="4876006"/>
            <a:ext cx="64807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Ki69&gt;28%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4860032" y="4876006"/>
            <a:ext cx="180020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Luminal</a:t>
            </a:r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A   </a:t>
            </a:r>
            <a:r>
              <a:rPr lang="es-ES" sz="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Luminal</a:t>
            </a:r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B   HER2 -   Triple -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9" name="38 CuadroTexto"/>
          <p:cNvSpPr txBox="1"/>
          <p:nvPr/>
        </p:nvSpPr>
        <p:spPr>
          <a:xfrm>
            <a:off x="6516216" y="4876006"/>
            <a:ext cx="144016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NG 1           NG 2        NG 3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0" name="39 CuadroTexto"/>
          <p:cNvSpPr txBox="1"/>
          <p:nvPr/>
        </p:nvSpPr>
        <p:spPr>
          <a:xfrm>
            <a:off x="7596336" y="4876006"/>
            <a:ext cx="190872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  Estadio I   Estadio II    Estadio III-IV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1" name="40 CuadroTexto"/>
          <p:cNvSpPr txBox="1"/>
          <p:nvPr/>
        </p:nvSpPr>
        <p:spPr>
          <a:xfrm>
            <a:off x="1979712" y="3579862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ODI4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3347864" y="3579862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ODI4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4860032" y="3579862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ODI4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6372200" y="3579862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ODI4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7668344" y="3579862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ODI4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0" y="4974223"/>
            <a:ext cx="298782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Los resultados se muestran como media (DE), mediana (RIQ) ó número (%).</a:t>
            </a:r>
            <a:endParaRPr lang="es-ES" sz="5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3923928" y="2283718"/>
            <a:ext cx="5040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P=0,89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8" name="47 CuadroTexto"/>
          <p:cNvSpPr txBox="1"/>
          <p:nvPr/>
        </p:nvSpPr>
        <p:spPr>
          <a:xfrm>
            <a:off x="3923928" y="3723878"/>
            <a:ext cx="5040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P=0,57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9" name="48 CuadroTexto"/>
          <p:cNvSpPr txBox="1"/>
          <p:nvPr/>
        </p:nvSpPr>
        <p:spPr>
          <a:xfrm>
            <a:off x="2483768" y="2283718"/>
            <a:ext cx="5040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P=0,68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0" name="49 CuadroTexto"/>
          <p:cNvSpPr txBox="1"/>
          <p:nvPr/>
        </p:nvSpPr>
        <p:spPr>
          <a:xfrm>
            <a:off x="2411760" y="3795886"/>
            <a:ext cx="5040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P=0,65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1" name="50 CuadroTexto"/>
          <p:cNvSpPr txBox="1"/>
          <p:nvPr/>
        </p:nvSpPr>
        <p:spPr>
          <a:xfrm>
            <a:off x="6876256" y="2283718"/>
            <a:ext cx="5040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P=0,86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2" name="51 CuadroTexto"/>
          <p:cNvSpPr txBox="1"/>
          <p:nvPr/>
        </p:nvSpPr>
        <p:spPr>
          <a:xfrm>
            <a:off x="6876256" y="3651870"/>
            <a:ext cx="5040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P=0,90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5292080" y="2283718"/>
            <a:ext cx="5040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P=0,90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4" name="53 CuadroTexto"/>
          <p:cNvSpPr txBox="1"/>
          <p:nvPr/>
        </p:nvSpPr>
        <p:spPr>
          <a:xfrm>
            <a:off x="5364088" y="3723878"/>
            <a:ext cx="5040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P=0,71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5" name="54 CuadroTexto"/>
          <p:cNvSpPr txBox="1"/>
          <p:nvPr/>
        </p:nvSpPr>
        <p:spPr>
          <a:xfrm>
            <a:off x="8460432" y="2283718"/>
            <a:ext cx="5040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P=0,62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6" name="55 CuadroTexto"/>
          <p:cNvSpPr txBox="1"/>
          <p:nvPr/>
        </p:nvSpPr>
        <p:spPr>
          <a:xfrm>
            <a:off x="8460432" y="3723878"/>
            <a:ext cx="5040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P=0,77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843558"/>
          </a:xfr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>
            <a:normAutofit fontScale="90000"/>
          </a:bodyPr>
          <a:lstStyle/>
          <a:p>
            <a:r>
              <a:rPr lang="es-ES" sz="20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ASOCIACIÓN ENTRE APNEA DEL SUEÑO Y CÁNCER DE </a:t>
            </a:r>
            <a:r>
              <a:rPr lang="es-ES" sz="20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MAMA</a:t>
            </a:r>
            <a:r>
              <a:rPr lang="es-E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s-ES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20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M.C. Fernández Criado¹, </a:t>
            </a:r>
            <a:r>
              <a:rPr lang="es-ES" sz="9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A.J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Cruz Medina¹, M.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Rodriguez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De La </a:t>
            </a:r>
            <a:r>
              <a:rPr lang="es-ES" sz="9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Borbolla², 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M.A. Martínez </a:t>
            </a:r>
            <a:r>
              <a:rPr lang="es-ES" sz="9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García³, 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F.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Ripoll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s-ES" sz="900" dirty="0" err="1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Orts</a:t>
            </a:r>
            <a:r>
              <a:rPr lang="es-ES" sz="9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⁴, 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F. Campos </a:t>
            </a:r>
            <a:r>
              <a:rPr lang="es-ES" sz="9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Rodríguez.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1 Servicio de Neumología. Hospital Virgen de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Valme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Sevilla. 2 Servicio de Oncología. Hospital Universitario de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Valme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Sevilla</a:t>
            </a:r>
            <a:r>
              <a:rPr lang="es-ES" sz="9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3 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Servicio de Neumología. Hospital Universitario y Politécnico La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Fé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</a:t>
            </a:r>
            <a:r>
              <a:rPr lang="es-ES" sz="900" dirty="0" smtClean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Valencia. 4 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Unidad de Cáncer de mama. Hospital Universitario y Politécnico La </a:t>
            </a:r>
            <a:r>
              <a:rPr lang="es-ES" sz="900" dirty="0" err="1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Fé</a:t>
            </a:r>
            <a:r>
              <a:rPr lang="es-ES" sz="900" dirty="0">
                <a:solidFill>
                  <a:schemeClr val="tx2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. Valencia.</a:t>
            </a:r>
          </a:p>
        </p:txBody>
      </p:sp>
      <p:sp>
        <p:nvSpPr>
          <p:cNvPr id="6" name="2 Subtítulo"/>
          <p:cNvSpPr txBox="1">
            <a:spLocks/>
          </p:cNvSpPr>
          <p:nvPr/>
        </p:nvSpPr>
        <p:spPr>
          <a:xfrm>
            <a:off x="4860032" y="4227934"/>
            <a:ext cx="4067944" cy="648072"/>
          </a:xfrm>
          <a:prstGeom prst="rect">
            <a:avLst/>
          </a:prstGeom>
          <a:ln w="12700">
            <a:solidFill>
              <a:schemeClr val="accent2">
                <a:lumMod val="50000"/>
              </a:schemeClr>
            </a:solidFill>
          </a:ln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s-ES" sz="900" b="1" dirty="0" smtClean="0">
                <a:solidFill>
                  <a:schemeClr val="accent2">
                    <a:lumMod val="7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CONCLUSIONES</a:t>
            </a:r>
            <a:endParaRPr kumimoji="0" lang="es-ES" sz="900" b="1" i="0" u="none" strike="noStrike" kern="1200" cap="none" spc="0" normalizeH="0" baseline="0" noProof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lvl="0" algn="just">
              <a:spcBef>
                <a:spcPct val="20000"/>
              </a:spcBef>
            </a:pPr>
            <a:r>
              <a:rPr lang="es-ES" sz="900" dirty="0">
                <a:latin typeface="Tahoma" pitchFamily="34" charset="0"/>
                <a:ea typeface="Tahoma" pitchFamily="34" charset="0"/>
                <a:cs typeface="Tahoma" pitchFamily="34" charset="0"/>
              </a:rPr>
              <a:t>Aunque hemos encontrado una elevada prevalencia de AS en mujeres diagnosticadas de CM, nuestros resultados no apoyan una asociación entre la presencia ó gravedad de la AS y la agresividad del CM.</a:t>
            </a:r>
            <a:endParaRPr kumimoji="0" lang="es-ES" sz="9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635646"/>
            <a:ext cx="3902524" cy="2035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2067694"/>
            <a:ext cx="2532906" cy="18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17 CuadroTexto"/>
          <p:cNvSpPr txBox="1"/>
          <p:nvPr/>
        </p:nvSpPr>
        <p:spPr>
          <a:xfrm rot="16200000">
            <a:off x="4023955" y="2111683"/>
            <a:ext cx="1584176" cy="200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 Mujeres</a:t>
            </a:r>
            <a:endParaRPr lang="es-ES" sz="7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19" name="18 CuadroTexto"/>
          <p:cNvSpPr txBox="1"/>
          <p:nvPr/>
        </p:nvSpPr>
        <p:spPr>
          <a:xfrm rot="16200000">
            <a:off x="-440541" y="1679635"/>
            <a:ext cx="1584176" cy="200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 Mujeres con IAH ≥5</a:t>
            </a:r>
            <a:endParaRPr lang="es-ES" sz="7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6" name="25 CuadroTexto"/>
          <p:cNvSpPr txBox="1"/>
          <p:nvPr/>
        </p:nvSpPr>
        <p:spPr>
          <a:xfrm rot="16200000">
            <a:off x="-440541" y="3767867"/>
            <a:ext cx="1584176" cy="200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% Mujeres con IAH ≥15</a:t>
            </a:r>
            <a:endParaRPr lang="es-ES" sz="700" dirty="0">
              <a:solidFill>
                <a:schemeClr val="tx1">
                  <a:lumMod val="85000"/>
                  <a:lumOff val="1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27" name="26 CuadroTexto"/>
          <p:cNvSpPr txBox="1"/>
          <p:nvPr/>
        </p:nvSpPr>
        <p:spPr>
          <a:xfrm>
            <a:off x="755576" y="2859782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/>
              <a:t>KI67</a:t>
            </a:r>
            <a:endParaRPr lang="es-ES" sz="600" dirty="0"/>
          </a:p>
        </p:txBody>
      </p:sp>
      <p:sp>
        <p:nvSpPr>
          <p:cNvPr id="28" name="27 CuadroTexto"/>
          <p:cNvSpPr txBox="1"/>
          <p:nvPr/>
        </p:nvSpPr>
        <p:spPr>
          <a:xfrm>
            <a:off x="755576" y="4803998"/>
            <a:ext cx="43204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/>
              <a:t>KI67</a:t>
            </a:r>
            <a:endParaRPr lang="es-ES" sz="600" dirty="0"/>
          </a:p>
        </p:txBody>
      </p:sp>
      <p:sp>
        <p:nvSpPr>
          <p:cNvPr id="30" name="29 CuadroTexto"/>
          <p:cNvSpPr txBox="1"/>
          <p:nvPr/>
        </p:nvSpPr>
        <p:spPr>
          <a:xfrm>
            <a:off x="1187624" y="2859782"/>
            <a:ext cx="11521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Receptores hormonales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1" name="30 CuadroTexto"/>
          <p:cNvSpPr txBox="1"/>
          <p:nvPr/>
        </p:nvSpPr>
        <p:spPr>
          <a:xfrm>
            <a:off x="1259632" y="4803998"/>
            <a:ext cx="115212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Receptores hormonales</a:t>
            </a:r>
            <a:endParaRPr lang="es-ES" sz="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2" name="31 CuadroTexto"/>
          <p:cNvSpPr txBox="1"/>
          <p:nvPr/>
        </p:nvSpPr>
        <p:spPr>
          <a:xfrm>
            <a:off x="2267744" y="2859782"/>
            <a:ext cx="108012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Grado </a:t>
            </a:r>
            <a:r>
              <a:rPr lang="es-ES" sz="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Nottingham</a:t>
            </a:r>
            <a:endParaRPr lang="es-ES" sz="600" dirty="0"/>
          </a:p>
        </p:txBody>
      </p:sp>
      <p:sp>
        <p:nvSpPr>
          <p:cNvPr id="33" name="32 CuadroTexto"/>
          <p:cNvSpPr txBox="1"/>
          <p:nvPr/>
        </p:nvSpPr>
        <p:spPr>
          <a:xfrm>
            <a:off x="2339752" y="4803998"/>
            <a:ext cx="1080120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Grado </a:t>
            </a:r>
            <a:r>
              <a:rPr lang="es-ES" sz="6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Nottingham</a:t>
            </a:r>
            <a:endParaRPr lang="es-ES" sz="600" dirty="0"/>
          </a:p>
        </p:txBody>
      </p:sp>
      <p:sp>
        <p:nvSpPr>
          <p:cNvPr id="34" name="33 CuadroTexto"/>
          <p:cNvSpPr txBox="1"/>
          <p:nvPr/>
        </p:nvSpPr>
        <p:spPr>
          <a:xfrm>
            <a:off x="3275856" y="2859782"/>
            <a:ext cx="7920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Estadio tumoral</a:t>
            </a:r>
            <a:endParaRPr lang="es-ES" sz="600" dirty="0"/>
          </a:p>
        </p:txBody>
      </p:sp>
      <p:sp>
        <p:nvSpPr>
          <p:cNvPr id="35" name="34 CuadroTexto"/>
          <p:cNvSpPr txBox="1"/>
          <p:nvPr/>
        </p:nvSpPr>
        <p:spPr>
          <a:xfrm>
            <a:off x="3491880" y="4803998"/>
            <a:ext cx="79208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Estadio tumoral</a:t>
            </a:r>
            <a:endParaRPr lang="es-ES" sz="600" dirty="0"/>
          </a:p>
        </p:txBody>
      </p:sp>
      <p:sp>
        <p:nvSpPr>
          <p:cNvPr id="36" name="35 CuadroTexto"/>
          <p:cNvSpPr txBox="1"/>
          <p:nvPr/>
        </p:nvSpPr>
        <p:spPr>
          <a:xfrm>
            <a:off x="1043608" y="987574"/>
            <a:ext cx="3024336" cy="21544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Prevalencia de AS según los marcadores de agresividad del CM </a:t>
            </a:r>
            <a:endParaRPr lang="es-ES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38" name="37 CuadroTexto"/>
          <p:cNvSpPr txBox="1"/>
          <p:nvPr/>
        </p:nvSpPr>
        <p:spPr>
          <a:xfrm>
            <a:off x="5508104" y="1275606"/>
            <a:ext cx="3024336" cy="33855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Prevalencia de AS y de AS de grado moderado-severo según los subtipos moleculares de CM</a:t>
            </a:r>
            <a:endParaRPr lang="es-ES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275607"/>
            <a:ext cx="3672408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40 CuadroTexto"/>
          <p:cNvSpPr txBox="1"/>
          <p:nvPr/>
        </p:nvSpPr>
        <p:spPr>
          <a:xfrm>
            <a:off x="539552" y="2715766"/>
            <a:ext cx="122413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Ki67&gt;29%  Ki67&gt;28%</a:t>
            </a:r>
            <a:endParaRPr lang="es-ES" sz="5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2" name="41 CuadroTexto"/>
          <p:cNvSpPr txBox="1"/>
          <p:nvPr/>
        </p:nvSpPr>
        <p:spPr>
          <a:xfrm>
            <a:off x="539552" y="4587974"/>
            <a:ext cx="122413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Ki67&gt;29%  Ki67&gt;28%</a:t>
            </a:r>
            <a:endParaRPr lang="es-ES" sz="5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1403648" y="2715766"/>
            <a:ext cx="64807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RH+        RH-</a:t>
            </a:r>
            <a:endParaRPr lang="es-ES" sz="5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4" name="43 CuadroTexto"/>
          <p:cNvSpPr txBox="1"/>
          <p:nvPr/>
        </p:nvSpPr>
        <p:spPr>
          <a:xfrm>
            <a:off x="1475656" y="4587974"/>
            <a:ext cx="64807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RH+        RH-</a:t>
            </a:r>
            <a:endParaRPr lang="es-ES" sz="5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5" name="44 CuadroTexto"/>
          <p:cNvSpPr txBox="1"/>
          <p:nvPr/>
        </p:nvSpPr>
        <p:spPr>
          <a:xfrm>
            <a:off x="2195736" y="2715766"/>
            <a:ext cx="93610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NG1         NG2       NG3</a:t>
            </a:r>
            <a:endParaRPr lang="es-ES" sz="5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6" name="45 CuadroTexto"/>
          <p:cNvSpPr txBox="1"/>
          <p:nvPr/>
        </p:nvSpPr>
        <p:spPr>
          <a:xfrm>
            <a:off x="2267744" y="4587974"/>
            <a:ext cx="93610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NG1         NG2       NG3</a:t>
            </a:r>
            <a:endParaRPr lang="es-ES" sz="5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7" name="46 CuadroTexto"/>
          <p:cNvSpPr txBox="1"/>
          <p:nvPr/>
        </p:nvSpPr>
        <p:spPr>
          <a:xfrm>
            <a:off x="3203848" y="2715766"/>
            <a:ext cx="129614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Estadio I    Estadio II   Estadio III-IV</a:t>
            </a:r>
            <a:endParaRPr lang="es-ES" sz="5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8" name="47 CuadroTexto"/>
          <p:cNvSpPr txBox="1"/>
          <p:nvPr/>
        </p:nvSpPr>
        <p:spPr>
          <a:xfrm>
            <a:off x="3275856" y="4587974"/>
            <a:ext cx="1296144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Estadio I    Estadio II   Estadio III-IV</a:t>
            </a:r>
            <a:endParaRPr lang="es-ES" sz="5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3075806"/>
            <a:ext cx="3816424" cy="15492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" name="49 CuadroTexto"/>
          <p:cNvSpPr txBox="1"/>
          <p:nvPr/>
        </p:nvSpPr>
        <p:spPr>
          <a:xfrm>
            <a:off x="1043608" y="3219822"/>
            <a:ext cx="3024336" cy="338554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Prevalencia de AS grado moderado-severo según los marcadores de agresividad del CM </a:t>
            </a:r>
            <a:endParaRPr lang="es-ES" sz="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306</TotalTime>
  <Words>571</Words>
  <Application>Microsoft Office PowerPoint</Application>
  <PresentationFormat>Presentación en pantalla (16:9)</PresentationFormat>
  <Paragraphs>116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ASOCIACIÓN ENTRE APNEA DEL SUEÑO Y CÁNCER DE MAMA  M.C. Fernández Criado¹, A.J. Cruz Medina¹, M. Rodriguez De La Borbolla², M.A. Martínez García³, F. Ripoll Orts⁴, F. Campos Rodríguez.  1 Servicio de Neumología. Hospital Virgen de Valme. Sevilla. 2 Servicio de Oncología. Hospital Universitario de Valme. Sevilla. 3 Servicio de Neumología. Hospital Universitario y Politécnico La Fé. Valencia. 4 Unidad de Cáncer de mama. Hospital Universitario y Politécnico La Fé. Valencia.</vt:lpstr>
      <vt:lpstr>ASOCIACIÓN ENTRE APNEA DEL SUEÑO Y CÁNCER DE MAMA  M.C. Fernández Criado¹, A.J. Cruz Medina¹, M. Rodriguez De La Borbolla², M.A. Martínez García³, F. Ripoll Orts⁴, F. Campos Rodríguez.  1 Servicio de Neumología. Hospital Virgen de Valme. Sevilla. 2 Servicio de Oncología. Hospital Universitario de Valme. Sevilla. 3 Servicio de Neumología. Hospital Universitario y Politécnico La Fé. Valencia. 4 Unidad de Cáncer de mama. Hospital Universitario y Politécnico La Fé. Valencia.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ASOCIACIÓN ENTRE APNEA DEL SUEÑO Y CÁNCER DE MAMA  M.C. Fernández Criado¹, A.J. Cruz Medina¹, M. Rodriguez De La Borbolla², M.A. Martínez García³, F. Ripoll Orts⁴, F. Campos Rodríguez.  1 Servicio de Neumología. Hospital Virgen de Valme. Sevilla. 2 Servicio de Oncología. Hospital Universitario de Valme. Sevilla. 3 Servicio de Neumología. Hospital Universitario y Politécnico La Fé. Valencia. 4 Unidad de Cáncer de mama. Hospital Universitario y Politécnico La Fé. Valencia.</dc:title>
  <dc:creator>carmenxu</dc:creator>
  <cp:lastModifiedBy>carmenxu</cp:lastModifiedBy>
  <cp:revision>23</cp:revision>
  <dcterms:created xsi:type="dcterms:W3CDTF">2019-02-18T17:42:32Z</dcterms:created>
  <dcterms:modified xsi:type="dcterms:W3CDTF">2019-03-05T16:40:57Z</dcterms:modified>
</cp:coreProperties>
</file>