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097119580254073"/>
          <c:y val="7.1854156122570748E-2"/>
          <c:w val="0.56282313469404077"/>
          <c:h val="0.684777823040238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&gt;=10</c:v>
                </c:pt>
              </c:strCache>
            </c:strRef>
          </c:tx>
          <c:invertIfNegative val="0"/>
          <c:cat>
            <c:strRef>
              <c:f>Hoja1!$A$2:$A$3</c:f>
              <c:strCache>
                <c:ptCount val="2"/>
                <c:pt idx="0">
                  <c:v>ESS auto</c:v>
                </c:pt>
                <c:pt idx="1">
                  <c:v>ESS corregido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124</c:v>
                </c:pt>
                <c:pt idx="1">
                  <c:v>34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&lt;10</c:v>
                </c:pt>
              </c:strCache>
            </c:strRef>
          </c:tx>
          <c:invertIfNegative val="0"/>
          <c:cat>
            <c:strRef>
              <c:f>Hoja1!$A$2:$A$3</c:f>
              <c:strCache>
                <c:ptCount val="2"/>
                <c:pt idx="0">
                  <c:v>ESS auto</c:v>
                </c:pt>
                <c:pt idx="1">
                  <c:v>ESS corregido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40</c:v>
                </c:pt>
                <c:pt idx="1">
                  <c:v>130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937472"/>
        <c:axId val="118939008"/>
      </c:barChart>
      <c:catAx>
        <c:axId val="1189374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ES"/>
          </a:p>
        </c:txPr>
        <c:crossAx val="118939008"/>
        <c:crosses val="autoZero"/>
        <c:auto val="1"/>
        <c:lblAlgn val="ctr"/>
        <c:lblOffset val="100"/>
        <c:noMultiLvlLbl val="0"/>
      </c:catAx>
      <c:valAx>
        <c:axId val="118939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ES"/>
          </a:p>
        </c:txPr>
        <c:crossAx val="1189374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000"/>
          </a:pPr>
          <a:endParaRPr lang="es-ES"/>
        </a:p>
      </c:txPr>
    </c:legend>
    <c:plotVisOnly val="1"/>
    <c:dispBlanksAs val="gap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0.21003</cdr:x>
      <cdr:y>0.07407</cdr:y>
    </cdr:from>
    <cdr:to>
      <cdr:x>0.36005</cdr:x>
      <cdr:y>0.14815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504056" y="144016"/>
          <a:ext cx="360040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0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0762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556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8423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79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679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6072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9620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2471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540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672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594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DC11A-F63D-47EB-A801-DD7CA9ACDCFD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960BA-4F90-48A1-A58B-45AA5E1DCF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41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4.xlsx"/><Relationship Id="rId3" Type="http://schemas.openxmlformats.org/officeDocument/2006/relationships/package" Target="../embeddings/Microsoft_Excel_Worksheet1.xlsx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1.emf"/><Relationship Id="rId9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51470"/>
            <a:ext cx="8229600" cy="857250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1000">
                <a:schemeClr val="bg2">
                  <a:lumMod val="9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TEST DE EPWORTH AUTOCUMPLIMENTADO Y CORREGIDO Y SU INFLUENCIA EN LA VALORACIÓN DE LA HIPERSOMNOLENCIA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JA Delgado </a:t>
            </a:r>
            <a:r>
              <a:rPr lang="es-E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Torralbo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PJ Rodríguez Martín, R Perera </a:t>
            </a:r>
            <a:r>
              <a:rPr lang="es-E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Louvier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JM Benítez Moya, JS Gordillo Fuentes, A Valido Morales. UGC Neumología Hospital Universitario Virgen Macarena.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367905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ES" sz="1500" b="1" dirty="0" smtClean="0"/>
              <a:t>Introducción.</a:t>
            </a:r>
          </a:p>
          <a:p>
            <a:pPr marL="0" indent="0" algn="just">
              <a:buNone/>
            </a:pPr>
            <a:r>
              <a:rPr lang="es-ES" sz="1500" dirty="0" smtClean="0">
                <a:latin typeface="+mj-lt"/>
                <a:cs typeface="Arial" panose="020B0604020202020204" pitchFamily="34" charset="0"/>
              </a:rPr>
              <a:t>El </a:t>
            </a:r>
            <a:r>
              <a:rPr lang="es-ES" sz="1500" dirty="0">
                <a:latin typeface="+mj-lt"/>
                <a:cs typeface="Arial" panose="020B0604020202020204" pitchFamily="34" charset="0"/>
              </a:rPr>
              <a:t>test de </a:t>
            </a:r>
            <a:r>
              <a:rPr lang="es-ES" sz="1500" dirty="0" err="1">
                <a:latin typeface="+mj-lt"/>
                <a:cs typeface="Arial" panose="020B0604020202020204" pitchFamily="34" charset="0"/>
              </a:rPr>
              <a:t>Epworth</a:t>
            </a:r>
            <a:r>
              <a:rPr lang="es-ES" sz="1500" dirty="0">
                <a:latin typeface="+mj-lt"/>
                <a:cs typeface="Arial" panose="020B0604020202020204" pitchFamily="34" charset="0"/>
              </a:rPr>
              <a:t> (ESS) es el método más extendido para medir la somnolencia diurna en los pacientes con síndrome de apnea del sueño (SAOS). Sin embargo, presenta una débil correlación con su </a:t>
            </a:r>
            <a:r>
              <a:rPr lang="es-ES" sz="1500" dirty="0" smtClean="0">
                <a:latin typeface="+mj-lt"/>
                <a:cs typeface="Arial" panose="020B0604020202020204" pitchFamily="34" charset="0"/>
              </a:rPr>
              <a:t>gravedad. Además </a:t>
            </a:r>
            <a:r>
              <a:rPr lang="es-ES" sz="1500" dirty="0">
                <a:latin typeface="+mj-lt"/>
                <a:cs typeface="Arial" panose="020B0604020202020204" pitchFamily="34" charset="0"/>
              </a:rPr>
              <a:t>al tratarse de un cuestionario </a:t>
            </a:r>
            <a:r>
              <a:rPr lang="es-ES" sz="1500" dirty="0" err="1">
                <a:latin typeface="+mj-lt"/>
                <a:cs typeface="Arial" panose="020B0604020202020204" pitchFamily="34" charset="0"/>
              </a:rPr>
              <a:t>autorrellenado</a:t>
            </a:r>
            <a:r>
              <a:rPr lang="es-ES" sz="1500" dirty="0">
                <a:latin typeface="+mj-lt"/>
                <a:cs typeface="Arial" panose="020B0604020202020204" pitchFamily="34" charset="0"/>
              </a:rPr>
              <a:t>, son </a:t>
            </a:r>
            <a:r>
              <a:rPr lang="es-ES" sz="1500" dirty="0" err="1">
                <a:latin typeface="+mj-lt"/>
                <a:cs typeface="Arial" panose="020B0604020202020204" pitchFamily="34" charset="0"/>
              </a:rPr>
              <a:t>reconocidos,desde</a:t>
            </a:r>
            <a:r>
              <a:rPr lang="es-ES" sz="1500" dirty="0">
                <a:latin typeface="+mj-lt"/>
                <a:cs typeface="Arial" panose="020B0604020202020204" pitchFamily="34" charset="0"/>
              </a:rPr>
              <a:t> su validación en castellano, algunos inconvenientes como la ocasional dificultad en su </a:t>
            </a:r>
            <a:r>
              <a:rPr lang="es-ES" sz="1500" dirty="0" smtClean="0">
                <a:latin typeface="+mj-lt"/>
                <a:cs typeface="Arial" panose="020B0604020202020204" pitchFamily="34" charset="0"/>
              </a:rPr>
              <a:t>comprensión o </a:t>
            </a:r>
            <a:r>
              <a:rPr lang="es-ES" sz="1500" dirty="0">
                <a:latin typeface="+mj-lt"/>
                <a:cs typeface="Arial" panose="020B0604020202020204" pitchFamily="34" charset="0"/>
              </a:rPr>
              <a:t>la falta de adaptación a la cultura del país o región determinada</a:t>
            </a:r>
            <a:r>
              <a:rPr lang="es-ES" sz="1500" dirty="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1500" b="1" dirty="0" smtClean="0">
                <a:latin typeface="+mj-lt"/>
                <a:cs typeface="Arial" panose="020B0604020202020204" pitchFamily="34" charset="0"/>
              </a:rPr>
              <a:t>Objetivo.</a:t>
            </a:r>
          </a:p>
          <a:p>
            <a:pPr marL="0" indent="0" algn="just">
              <a:buNone/>
            </a:pPr>
            <a:r>
              <a:rPr lang="es-ES" sz="1500" dirty="0"/>
              <a:t>Comparar los resultados obtenidos en el ESS </a:t>
            </a:r>
            <a:r>
              <a:rPr lang="es-ES" sz="1500" dirty="0" err="1"/>
              <a:t>autocumplimentado</a:t>
            </a:r>
            <a:r>
              <a:rPr lang="es-ES" sz="1500" dirty="0"/>
              <a:t> y el ESS corregido por el médico en un grupo de pacientes con SAOS </a:t>
            </a:r>
            <a:r>
              <a:rPr lang="es-ES" sz="1500" dirty="0" smtClean="0"/>
              <a:t>centrándonos en  </a:t>
            </a:r>
            <a:r>
              <a:rPr lang="es-ES" sz="1500" dirty="0"/>
              <a:t>test positivo (&gt;= 10 puntos</a:t>
            </a:r>
            <a:r>
              <a:rPr lang="es-ES" sz="1500" dirty="0" smtClean="0"/>
              <a:t>).</a:t>
            </a:r>
            <a:endParaRPr lang="es-ES" sz="1500" dirty="0" smtClean="0">
              <a:latin typeface="+mj-lt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sz="1500" b="1" dirty="0" smtClean="0"/>
              <a:t>Material y método.</a:t>
            </a:r>
          </a:p>
          <a:p>
            <a:pPr marL="0" indent="0" algn="just">
              <a:buNone/>
            </a:pPr>
            <a:r>
              <a:rPr lang="es-ES" sz="1500" dirty="0" smtClean="0"/>
              <a:t>Estudio observacional retrospectivo de 164 pacientes diagnosticados de SAOS en tratamiento con CPAP seleccionados ,mediante muestreo de casos consecutivos , que cumplimentaron el test de </a:t>
            </a:r>
            <a:r>
              <a:rPr lang="es-ES" sz="1500" dirty="0" err="1" smtClean="0"/>
              <a:t>Epworth</a:t>
            </a:r>
            <a:r>
              <a:rPr lang="es-ES" sz="1500" dirty="0" smtClean="0"/>
              <a:t> previo a la entrada en la consulta y corregido en la entrevista clínica previas aclaraciones necesarias obteniendo ambas puntuaciones. Se comparan ambos resultados teniendo en cuenta especialmente aquellos pacientes con un ESS&gt;= 10 puntos. Además se nivel de estudios y si vivían solos.</a:t>
            </a:r>
          </a:p>
          <a:p>
            <a:pPr marL="0" indent="0" algn="just">
              <a:buNone/>
            </a:pPr>
            <a:endParaRPr lang="es-ES" sz="1600" dirty="0" smtClean="0">
              <a:latin typeface="+mj-lt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16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51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53650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ES" sz="1500" b="1" dirty="0" smtClean="0"/>
              <a:t>Resultados.</a:t>
            </a:r>
          </a:p>
          <a:p>
            <a:pPr>
              <a:buFont typeface="Wingdings" panose="05000000000000000000" pitchFamily="2" charset="2"/>
              <a:buChar char="§"/>
            </a:pPr>
            <a:endParaRPr lang="es-ES" sz="1500" dirty="0"/>
          </a:p>
          <a:p>
            <a:pPr>
              <a:buFont typeface="Wingdings" panose="05000000000000000000" pitchFamily="2" charset="2"/>
              <a:buChar char="§"/>
            </a:pPr>
            <a:endParaRPr lang="es-ES" sz="1500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1500" dirty="0"/>
          </a:p>
          <a:p>
            <a:pPr>
              <a:buFont typeface="Wingdings" panose="05000000000000000000" pitchFamily="2" charset="2"/>
              <a:buChar char="§"/>
            </a:pPr>
            <a:endParaRPr lang="es-ES" sz="1500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1500" dirty="0"/>
          </a:p>
          <a:p>
            <a:pPr>
              <a:buFont typeface="Wingdings" panose="05000000000000000000" pitchFamily="2" charset="2"/>
              <a:buChar char="§"/>
            </a:pPr>
            <a:endParaRPr lang="es-ES" sz="1500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1500" dirty="0"/>
          </a:p>
          <a:p>
            <a:pPr>
              <a:buFont typeface="Wingdings" panose="05000000000000000000" pitchFamily="2" charset="2"/>
              <a:buChar char="§"/>
            </a:pPr>
            <a:endParaRPr lang="es-ES" sz="1500" dirty="0" smtClean="0"/>
          </a:p>
          <a:p>
            <a:pPr>
              <a:buFont typeface="Wingdings" panose="05000000000000000000" pitchFamily="2" charset="2"/>
              <a:buChar char="§"/>
            </a:pPr>
            <a:endParaRPr lang="es-ES" sz="1500" dirty="0"/>
          </a:p>
          <a:p>
            <a:pPr>
              <a:buFont typeface="Wingdings" panose="05000000000000000000" pitchFamily="2" charset="2"/>
              <a:buChar char="§"/>
            </a:pPr>
            <a:r>
              <a:rPr lang="es-ES" sz="1500" b="1" dirty="0" smtClean="0"/>
              <a:t>Conclusiones.</a:t>
            </a:r>
          </a:p>
          <a:p>
            <a:pPr marL="0" indent="0">
              <a:buNone/>
            </a:pPr>
            <a:r>
              <a:rPr lang="es-ES" sz="1500" dirty="0" smtClean="0"/>
              <a:t>-El </a:t>
            </a:r>
            <a:r>
              <a:rPr lang="es-ES" sz="1500" dirty="0"/>
              <a:t>test de </a:t>
            </a:r>
            <a:r>
              <a:rPr lang="es-ES" sz="1500" dirty="0" err="1"/>
              <a:t>Epworth</a:t>
            </a:r>
            <a:r>
              <a:rPr lang="es-ES" sz="1500" dirty="0"/>
              <a:t> no refleja con exactitud la adaptación a las costumbres propias de nuestro medio</a:t>
            </a:r>
            <a:r>
              <a:rPr lang="es-ES" sz="1500" dirty="0" smtClean="0"/>
              <a:t>. </a:t>
            </a:r>
            <a:br>
              <a:rPr lang="es-ES" sz="1500" dirty="0" smtClean="0"/>
            </a:br>
            <a:r>
              <a:rPr lang="es-ES" sz="1500" dirty="0" smtClean="0"/>
              <a:t/>
            </a:r>
            <a:br>
              <a:rPr lang="es-ES" sz="1500" dirty="0" smtClean="0"/>
            </a:br>
            <a:r>
              <a:rPr lang="es-ES" sz="1500" dirty="0"/>
              <a:t>- La corrección se centra fundamentalmente en los dos primeros ítems que son los que en nuestro estudio presentan una peor interpretación. </a:t>
            </a:r>
            <a:r>
              <a:rPr lang="es-ES" sz="1500" dirty="0" smtClean="0"/>
              <a:t/>
            </a:r>
            <a:br>
              <a:rPr lang="es-ES" sz="1500" dirty="0" smtClean="0"/>
            </a:br>
            <a:r>
              <a:rPr lang="es-ES" sz="1500" dirty="0" smtClean="0"/>
              <a:t/>
            </a:r>
            <a:br>
              <a:rPr lang="es-ES" sz="1500" dirty="0" smtClean="0"/>
            </a:br>
            <a:r>
              <a:rPr lang="es-ES" sz="1500" dirty="0"/>
              <a:t>- Estos resultados muestran un alto porcentaje de falsos positivos y son </a:t>
            </a:r>
            <a:r>
              <a:rPr lang="es-ES" sz="1500" dirty="0" err="1"/>
              <a:t>estadisticamente</a:t>
            </a:r>
            <a:r>
              <a:rPr lang="es-ES" sz="1500" dirty="0"/>
              <a:t> significativo</a:t>
            </a:r>
            <a:r>
              <a:rPr lang="es-ES" sz="1500" dirty="0" smtClean="0"/>
              <a:t>.</a:t>
            </a:r>
            <a:br>
              <a:rPr lang="es-ES" sz="1500" dirty="0" smtClean="0"/>
            </a:br>
            <a:r>
              <a:rPr lang="es-ES" sz="1500" dirty="0" smtClean="0"/>
              <a:t/>
            </a:r>
            <a:br>
              <a:rPr lang="es-ES" sz="1500" dirty="0" smtClean="0"/>
            </a:br>
            <a:r>
              <a:rPr lang="es-ES" sz="1500" dirty="0"/>
              <a:t>- Por tanto, sería conveniente que su cumplimentación fuese directamente </a:t>
            </a:r>
            <a:r>
              <a:rPr lang="es-ES" sz="1500" dirty="0" smtClean="0"/>
              <a:t>evaluada, </a:t>
            </a:r>
            <a:r>
              <a:rPr lang="es-ES" sz="1500" dirty="0"/>
              <a:t>para valorar con mayor seguridad la somnolencia del paciente con SAOS.</a:t>
            </a:r>
          </a:p>
        </p:txBody>
      </p:sp>
      <p:graphicFrame>
        <p:nvGraphicFramePr>
          <p:cNvPr id="6" name="5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31767"/>
              </p:ext>
            </p:extLst>
          </p:nvPr>
        </p:nvGraphicFramePr>
        <p:xfrm>
          <a:off x="323528" y="555526"/>
          <a:ext cx="5616624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Hoja de cálculo" r:id="rId3" imgW="5009997" imgH="771378" progId="Excel.Sheet.12">
                  <p:embed/>
                </p:oleObj>
              </mc:Choice>
              <mc:Fallback>
                <p:oleObj name="Hoja de cálculo" r:id="rId3" imgW="5009997" imgH="77137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555526"/>
                        <a:ext cx="5616624" cy="771525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11000">
                            <a:schemeClr val="bg2">
                              <a:lumMod val="9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0"/>
                      </a:gra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6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343075"/>
              </p:ext>
            </p:extLst>
          </p:nvPr>
        </p:nvGraphicFramePr>
        <p:xfrm>
          <a:off x="323850" y="1419225"/>
          <a:ext cx="504023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Hoja de cálculo" r:id="rId5" imgW="4133976" imgH="580996" progId="Excel.Sheet.12">
                  <p:embed/>
                </p:oleObj>
              </mc:Choice>
              <mc:Fallback>
                <p:oleObj name="Hoja de cálculo" r:id="rId5" imgW="4133976" imgH="58099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850" y="1419225"/>
                        <a:ext cx="5040238" cy="581025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11000">
                            <a:schemeClr val="bg2">
                              <a:lumMod val="9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0"/>
                      </a:gra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2794603962"/>
              </p:ext>
            </p:extLst>
          </p:nvPr>
        </p:nvGraphicFramePr>
        <p:xfrm>
          <a:off x="6372200" y="267494"/>
          <a:ext cx="2399928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9 Flecha derecha"/>
          <p:cNvSpPr/>
          <p:nvPr/>
        </p:nvSpPr>
        <p:spPr>
          <a:xfrm>
            <a:off x="5724128" y="1563638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1" name="10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90478"/>
              </p:ext>
            </p:extLst>
          </p:nvPr>
        </p:nvGraphicFramePr>
        <p:xfrm>
          <a:off x="323528" y="2127991"/>
          <a:ext cx="61055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Hoja de cálculo" r:id="rId8" imgW="6105376" imgH="390613" progId="Excel.Sheet.12">
                  <p:embed/>
                </p:oleObj>
              </mc:Choice>
              <mc:Fallback>
                <p:oleObj name="Hoja de cálculo" r:id="rId8" imgW="6105376" imgH="39061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3528" y="2127991"/>
                        <a:ext cx="6105525" cy="390525"/>
                      </a:xfrm>
                      <a:prstGeom prst="rect">
                        <a:avLst/>
                      </a:prstGeom>
                      <a:gradFill>
                        <a:gsLst>
                          <a:gs pos="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11000">
                            <a:schemeClr val="bg2">
                              <a:lumMod val="90000"/>
                            </a:schemeClr>
                          </a:gs>
                          <a:gs pos="100000">
                            <a:schemeClr val="accent1">
                              <a:tint val="23500"/>
                              <a:satMod val="160000"/>
                            </a:schemeClr>
                          </a:gs>
                        </a:gsLst>
                        <a:lin ang="5400000" scaled="0"/>
                      </a:gra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5580112" y="1851670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P&lt;0,001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76547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230</Words>
  <Application>Microsoft Office PowerPoint</Application>
  <PresentationFormat>Presentación en pantalla (16:9)</PresentationFormat>
  <Paragraphs>20</Paragraphs>
  <Slides>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Microsoft Excel Worksheet</vt:lpstr>
      <vt:lpstr>TEST DE EPWORTH AUTOCUMPLIMENTADO Y CORREGIDO Y SU INFLUENCIA EN LA VALORACIÓN DE LA HIPERSOMNOLENCIA. JA Delgado Torralbo, PJ Rodríguez Martín, R Perera Louvier, JM Benítez Moya, JS Gordillo Fuentes, A Valido Morales. UGC Neumología Hospital Universitario Virgen Macarena.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DE EPWORTH AUTOCUMPLIMENTADO Y CORREGIDO Y SU INFLUENCIA EN LA VALORACIÓN DE LA HIPERSOMNOLENCIA.</dc:title>
  <dc:creator>dell</dc:creator>
  <cp:lastModifiedBy>dell</cp:lastModifiedBy>
  <cp:revision>22</cp:revision>
  <dcterms:created xsi:type="dcterms:W3CDTF">2019-03-05T10:25:55Z</dcterms:created>
  <dcterms:modified xsi:type="dcterms:W3CDTF">2019-03-06T08:38:57Z</dcterms:modified>
</cp:coreProperties>
</file>