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3.1400785345142806E-3"/>
          <c:y val="0.1437083122451415"/>
        </c:manualLayout>
      </c:layout>
      <c:overlay val="0"/>
      <c:txPr>
        <a:bodyPr/>
        <a:lstStyle/>
        <a:p>
          <a:pPr>
            <a:defRPr sz="900"/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6.4668740510313669E-2"/>
          <c:y val="0.26349078497450906"/>
          <c:w val="0.48441839795578268"/>
          <c:h val="0.538242664395314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Lugar de inicio VMNI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Urgencias</c:v>
                </c:pt>
                <c:pt idx="1">
                  <c:v>Neumología</c:v>
                </c:pt>
                <c:pt idx="2">
                  <c:v>Medicina Interna</c:v>
                </c:pt>
                <c:pt idx="3">
                  <c:v>UCI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52</c:v>
                </c:pt>
                <c:pt idx="1">
                  <c:v>9</c:v>
                </c:pt>
                <c:pt idx="2">
                  <c:v>15</c:v>
                </c:pt>
                <c:pt idx="3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473419463061759"/>
          <c:y val="7.8621408320886155E-2"/>
          <c:w val="0.35557320538652587"/>
          <c:h val="0.45072769692256415"/>
        </c:manualLayout>
      </c:layout>
      <c:overlay val="0"/>
      <c:txPr>
        <a:bodyPr/>
        <a:lstStyle/>
        <a:p>
          <a:pPr>
            <a:defRPr sz="800"/>
          </a:pPr>
          <a:endParaRPr lang="es-ES"/>
        </a:p>
      </c:txPr>
    </c:legend>
    <c:plotVisOnly val="1"/>
    <c:dispBlanksAs val="gap"/>
    <c:showDLblsOverMax val="0"/>
  </c:chart>
  <c:spPr>
    <a:gradFill>
      <a:gsLst>
        <a:gs pos="0">
          <a:schemeClr val="tx2">
            <a:lumMod val="20000"/>
            <a:lumOff val="80000"/>
          </a:schemeClr>
        </a:gs>
        <a:gs pos="7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7.4868224518263415E-2"/>
          <c:y val="0.11104733218942751"/>
        </c:manualLayout>
      </c:layout>
      <c:overlay val="0"/>
      <c:txPr>
        <a:bodyPr/>
        <a:lstStyle/>
        <a:p>
          <a:pPr>
            <a:defRPr sz="900"/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Servicio de ingreso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Medicina Interna</c:v>
                </c:pt>
                <c:pt idx="1">
                  <c:v>Neumología</c:v>
                </c:pt>
                <c:pt idx="2">
                  <c:v>Otras</c:v>
                </c:pt>
                <c:pt idx="3">
                  <c:v>UCI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49</c:v>
                </c:pt>
                <c:pt idx="1">
                  <c:v>37</c:v>
                </c:pt>
                <c:pt idx="2">
                  <c:v>13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6028548268299405"/>
          <c:y val="4.5117672110506241E-2"/>
          <c:w val="0.37695863011105762"/>
          <c:h val="0.53997761822760437"/>
        </c:manualLayout>
      </c:layout>
      <c:overlay val="0"/>
      <c:txPr>
        <a:bodyPr/>
        <a:lstStyle/>
        <a:p>
          <a:pPr>
            <a:defRPr sz="800"/>
          </a:pPr>
          <a:endParaRPr lang="es-ES"/>
        </a:p>
      </c:txPr>
    </c:legend>
    <c:plotVisOnly val="1"/>
    <c:dispBlanksAs val="gap"/>
    <c:showDLblsOverMax val="0"/>
  </c:chart>
  <c:spPr>
    <a:gradFill>
      <a:gsLst>
        <a:gs pos="0">
          <a:schemeClr val="tx2">
            <a:lumMod val="20000"/>
            <a:lumOff val="80000"/>
          </a:schemeClr>
        </a:gs>
        <a:gs pos="7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2787976104617144"/>
          <c:y val="0.11015339859357191"/>
        </c:manualLayout>
      </c:layout>
      <c:overlay val="0"/>
      <c:txPr>
        <a:bodyPr/>
        <a:lstStyle/>
        <a:p>
          <a:pPr>
            <a:defRPr sz="900"/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Intención</c:v>
                </c:pt>
              </c:strCache>
            </c:strRef>
          </c:tx>
          <c:cat>
            <c:strRef>
              <c:f>Hoja1!$A$2:$A$4</c:f>
              <c:strCache>
                <c:ptCount val="3"/>
                <c:pt idx="0">
                  <c:v>Activa</c:v>
                </c:pt>
                <c:pt idx="1">
                  <c:v>LET</c:v>
                </c:pt>
                <c:pt idx="2">
                  <c:v>Paliativa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51</c:v>
                </c:pt>
                <c:pt idx="1">
                  <c:v>43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900"/>
          </a:pPr>
          <a:endParaRPr lang="es-ES"/>
        </a:p>
      </c:txPr>
    </c:legend>
    <c:plotVisOnly val="1"/>
    <c:dispBlanksAs val="gap"/>
    <c:showDLblsOverMax val="0"/>
  </c:chart>
  <c:spPr>
    <a:gradFill>
      <a:gsLst>
        <a:gs pos="0">
          <a:schemeClr val="tx2">
            <a:lumMod val="20000"/>
            <a:lumOff val="80000"/>
          </a:schemeClr>
        </a:gs>
        <a:gs pos="7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Mortalidad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Urgencias</c:v>
                </c:pt>
                <c:pt idx="1">
                  <c:v>Neumología</c:v>
                </c:pt>
                <c:pt idx="2">
                  <c:v>M Interna</c:v>
                </c:pt>
                <c:pt idx="3">
                  <c:v>UCI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29</c:v>
                </c:pt>
                <c:pt idx="1">
                  <c:v>37</c:v>
                </c:pt>
                <c:pt idx="2">
                  <c:v>53</c:v>
                </c:pt>
                <c:pt idx="3">
                  <c:v>12.2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Supervivencia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Urgencias</c:v>
                </c:pt>
                <c:pt idx="1">
                  <c:v>Neumología</c:v>
                </c:pt>
                <c:pt idx="2">
                  <c:v>M Interna</c:v>
                </c:pt>
                <c:pt idx="3">
                  <c:v>UCI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71</c:v>
                </c:pt>
                <c:pt idx="1">
                  <c:v>63</c:v>
                </c:pt>
                <c:pt idx="2">
                  <c:v>47</c:v>
                </c:pt>
                <c:pt idx="3">
                  <c:v>87.8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5719168"/>
        <c:axId val="155720704"/>
      </c:barChart>
      <c:catAx>
        <c:axId val="1557191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es-ES"/>
          </a:p>
        </c:txPr>
        <c:crossAx val="155720704"/>
        <c:crosses val="autoZero"/>
        <c:auto val="1"/>
        <c:lblAlgn val="ctr"/>
        <c:lblOffset val="100"/>
        <c:noMultiLvlLbl val="0"/>
      </c:catAx>
      <c:valAx>
        <c:axId val="155720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s-ES"/>
          </a:p>
        </c:txPr>
        <c:crossAx val="15571916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800"/>
          </a:pPr>
          <a:endParaRPr lang="es-ES"/>
        </a:p>
      </c:txPr>
    </c:legend>
    <c:plotVisOnly val="1"/>
    <c:dispBlanksAs val="gap"/>
    <c:showDLblsOverMax val="0"/>
  </c:chart>
  <c:spPr>
    <a:gradFill>
      <a:gsLst>
        <a:gs pos="0">
          <a:schemeClr val="accent1">
            <a:tint val="66000"/>
            <a:satMod val="160000"/>
          </a:schemeClr>
        </a:gs>
        <a:gs pos="9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0.33333</cdr:x>
      <cdr:y>0.48148</cdr:y>
    </cdr:from>
    <cdr:to>
      <cdr:x>0.51841</cdr:x>
      <cdr:y>0.59259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720080" y="936104"/>
          <a:ext cx="399807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800" dirty="0" smtClean="0"/>
            <a:t>52%</a:t>
          </a:r>
          <a:endParaRPr lang="es-ES" sz="800" dirty="0"/>
        </a:p>
      </cdr:txBody>
    </cdr:sp>
  </cdr:relSizeAnchor>
  <cdr:relSizeAnchor xmlns:cdr="http://schemas.openxmlformats.org/drawingml/2006/chartDrawing">
    <cdr:from>
      <cdr:x>0.16667</cdr:x>
      <cdr:y>0.37037</cdr:y>
    </cdr:from>
    <cdr:to>
      <cdr:x>0.35673</cdr:x>
      <cdr:y>0.4839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360040" y="720080"/>
          <a:ext cx="410588" cy="220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800" dirty="0" smtClean="0"/>
            <a:t>13%</a:t>
          </a:r>
          <a:endParaRPr lang="es-ES" sz="800" dirty="0"/>
        </a:p>
      </cdr:txBody>
    </cdr:sp>
  </cdr:relSizeAnchor>
  <cdr:relSizeAnchor xmlns:cdr="http://schemas.openxmlformats.org/drawingml/2006/chartDrawing">
    <cdr:from>
      <cdr:x>0.1</cdr:x>
      <cdr:y>0.48148</cdr:y>
    </cdr:from>
    <cdr:to>
      <cdr:x>0.28598</cdr:x>
      <cdr:y>0.57375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216024" y="936104"/>
          <a:ext cx="401760" cy="1793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800" dirty="0" smtClean="0"/>
            <a:t>15%</a:t>
          </a:r>
          <a:endParaRPr lang="es-ES" sz="800" dirty="0"/>
        </a:p>
      </cdr:txBody>
    </cdr:sp>
  </cdr:relSizeAnchor>
  <cdr:relSizeAnchor xmlns:cdr="http://schemas.openxmlformats.org/drawingml/2006/chartDrawing">
    <cdr:from>
      <cdr:x>0.13333</cdr:x>
      <cdr:y>0.59259</cdr:y>
    </cdr:from>
    <cdr:to>
      <cdr:x>0.28589</cdr:x>
      <cdr:y>0.69187</cdr:y>
    </cdr:to>
    <cdr:sp macro="" textlink="">
      <cdr:nvSpPr>
        <cdr:cNvPr id="5" name="4 CuadroTexto"/>
        <cdr:cNvSpPr txBox="1"/>
      </cdr:nvSpPr>
      <cdr:spPr>
        <a:xfrm xmlns:a="http://schemas.openxmlformats.org/drawingml/2006/main">
          <a:off x="288032" y="1152128"/>
          <a:ext cx="329567" cy="1930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800" dirty="0" smtClean="0"/>
            <a:t>9%</a:t>
          </a:r>
          <a:endParaRPr lang="es-ES" sz="800" dirty="0"/>
        </a:p>
      </cdr:txBody>
    </cdr:sp>
  </cdr:relSizeAnchor>
  <cdr:relSizeAnchor xmlns:cdr="http://schemas.openxmlformats.org/drawingml/2006/chartDrawing">
    <cdr:from>
      <cdr:x>0.50785</cdr:x>
      <cdr:y>0.76225</cdr:y>
    </cdr:from>
    <cdr:to>
      <cdr:x>0.61499</cdr:x>
      <cdr:y>0.88889</cdr:y>
    </cdr:to>
    <cdr:sp macro="" textlink="">
      <cdr:nvSpPr>
        <cdr:cNvPr id="6" name="5 CuadroTexto"/>
        <cdr:cNvSpPr txBox="1"/>
      </cdr:nvSpPr>
      <cdr:spPr>
        <a:xfrm xmlns:a="http://schemas.openxmlformats.org/drawingml/2006/main">
          <a:off x="936104" y="1481971"/>
          <a:ext cx="197493" cy="246221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ES" sz="1100" dirty="0" smtClean="0"/>
            <a:t>M</a:t>
          </a:r>
          <a:endParaRPr lang="es-E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0.33333</cdr:x>
      <cdr:y>0.47826</cdr:y>
    </cdr:from>
    <cdr:to>
      <cdr:x>0.51852</cdr:x>
      <cdr:y>0.6087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648072" y="792088"/>
          <a:ext cx="36004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800" dirty="0" smtClean="0"/>
            <a:t>49%</a:t>
          </a:r>
          <a:endParaRPr lang="es-ES" sz="800" dirty="0"/>
        </a:p>
      </cdr:txBody>
    </cdr:sp>
  </cdr:relSizeAnchor>
  <cdr:relSizeAnchor xmlns:cdr="http://schemas.openxmlformats.org/drawingml/2006/chartDrawing">
    <cdr:from>
      <cdr:x>0.07407</cdr:x>
      <cdr:y>0.56522</cdr:y>
    </cdr:from>
    <cdr:to>
      <cdr:x>0.2963</cdr:x>
      <cdr:y>0.69565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144016" y="936104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900" dirty="0" smtClean="0"/>
            <a:t>37%</a:t>
          </a:r>
          <a:endParaRPr lang="es-ES" sz="900" dirty="0"/>
        </a:p>
      </cdr:txBody>
    </cdr:sp>
  </cdr:relSizeAnchor>
  <cdr:relSizeAnchor xmlns:cdr="http://schemas.openxmlformats.org/drawingml/2006/chartDrawing">
    <cdr:from>
      <cdr:x>0.14815</cdr:x>
      <cdr:y>0.34783</cdr:y>
    </cdr:from>
    <cdr:to>
      <cdr:x>0.33333</cdr:x>
      <cdr:y>0.47826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288032" y="576064"/>
          <a:ext cx="36004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800" dirty="0" smtClean="0"/>
            <a:t>13%</a:t>
          </a:r>
          <a:endParaRPr lang="es-ES" sz="8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0.32662</cdr:x>
      <cdr:y>0.47761</cdr:y>
    </cdr:from>
    <cdr:to>
      <cdr:x>0.53077</cdr:x>
      <cdr:y>0.58333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576064" y="825394"/>
          <a:ext cx="360040" cy="182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800" dirty="0" smtClean="0"/>
            <a:t>51%</a:t>
          </a:r>
          <a:endParaRPr lang="es-ES" sz="800" dirty="0"/>
        </a:p>
      </cdr:txBody>
    </cdr:sp>
  </cdr:relSizeAnchor>
  <cdr:relSizeAnchor xmlns:cdr="http://schemas.openxmlformats.org/drawingml/2006/chartDrawing">
    <cdr:from>
      <cdr:x>0.08166</cdr:x>
      <cdr:y>0.51434</cdr:y>
    </cdr:from>
    <cdr:to>
      <cdr:x>0.2858</cdr:x>
      <cdr:y>0.625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144016" y="888886"/>
          <a:ext cx="360040" cy="191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800" dirty="0" smtClean="0"/>
            <a:t>43%</a:t>
          </a:r>
          <a:endParaRPr lang="es-ES" sz="800" dirty="0"/>
        </a:p>
      </cdr:txBody>
    </cdr:sp>
  </cdr:relSizeAnchor>
  <cdr:relSizeAnchor xmlns:cdr="http://schemas.openxmlformats.org/drawingml/2006/chartDrawing">
    <cdr:from>
      <cdr:x>0.20414</cdr:x>
      <cdr:y>0.36739</cdr:y>
    </cdr:from>
    <cdr:to>
      <cdr:x>0.40828</cdr:x>
      <cdr:y>0.45833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360040" y="634918"/>
          <a:ext cx="360040" cy="1571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800" dirty="0" smtClean="0"/>
            <a:t>6%</a:t>
          </a:r>
          <a:endParaRPr lang="es-ES" sz="8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0.19512</cdr:x>
      <cdr:y>0</cdr:y>
    </cdr:from>
    <cdr:to>
      <cdr:x>0.82927</cdr:x>
      <cdr:y>0.15576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576064" y="0"/>
          <a:ext cx="1872208" cy="2308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900" b="1" dirty="0" smtClean="0"/>
            <a:t>Inicio de tratamiento-mortalidad</a:t>
          </a:r>
          <a:endParaRPr lang="es-ES" sz="900" b="1" dirty="0"/>
        </a:p>
      </cdr:txBody>
    </cdr:sp>
  </cdr:relSizeAnchor>
  <cdr:relSizeAnchor xmlns:cdr="http://schemas.openxmlformats.org/drawingml/2006/chartDrawing">
    <cdr:from>
      <cdr:x>0.41463</cdr:x>
      <cdr:y>0.70846</cdr:y>
    </cdr:from>
    <cdr:to>
      <cdr:x>0.53659</cdr:x>
      <cdr:y>0.86422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1224136" y="1049923"/>
          <a:ext cx="360040" cy="2308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900" dirty="0" smtClean="0"/>
            <a:t>53*</a:t>
          </a:r>
          <a:endParaRPr lang="es-ES" sz="900" dirty="0"/>
        </a:p>
      </cdr:txBody>
    </cdr:sp>
  </cdr:relSizeAnchor>
  <cdr:relSizeAnchor xmlns:cdr="http://schemas.openxmlformats.org/drawingml/2006/chartDrawing">
    <cdr:from>
      <cdr:x>0.53659</cdr:x>
      <cdr:y>0.70846</cdr:y>
    </cdr:from>
    <cdr:to>
      <cdr:x>0.65854</cdr:x>
      <cdr:y>0.86422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1584176" y="1049923"/>
          <a:ext cx="360040" cy="2308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900" dirty="0" smtClean="0"/>
            <a:t>12</a:t>
          </a:r>
          <a:endParaRPr lang="es-ES" sz="9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7B7-51CE-4DA1-908C-4123B80AA4E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CB49-A1D3-417F-AE3B-54745D2F1D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6952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7B7-51CE-4DA1-908C-4123B80AA4E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CB49-A1D3-417F-AE3B-54745D2F1D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536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7B7-51CE-4DA1-908C-4123B80AA4E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CB49-A1D3-417F-AE3B-54745D2F1D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3674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7B7-51CE-4DA1-908C-4123B80AA4E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CB49-A1D3-417F-AE3B-54745D2F1D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9138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7B7-51CE-4DA1-908C-4123B80AA4E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CB49-A1D3-417F-AE3B-54745D2F1D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306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7B7-51CE-4DA1-908C-4123B80AA4E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CB49-A1D3-417F-AE3B-54745D2F1D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1703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7B7-51CE-4DA1-908C-4123B80AA4E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CB49-A1D3-417F-AE3B-54745D2F1D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7978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7B7-51CE-4DA1-908C-4123B80AA4E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CB49-A1D3-417F-AE3B-54745D2F1D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377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7B7-51CE-4DA1-908C-4123B80AA4E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CB49-A1D3-417F-AE3B-54745D2F1D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6431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7B7-51CE-4DA1-908C-4123B80AA4E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CB49-A1D3-417F-AE3B-54745D2F1D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292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D17B7-51CE-4DA1-908C-4123B80AA4E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CB49-A1D3-417F-AE3B-54745D2F1D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72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D17B7-51CE-4DA1-908C-4123B80AA4E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2CB49-A1D3-417F-AE3B-54745D2F1D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80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5.xlsx"/><Relationship Id="rId13" Type="http://schemas.openxmlformats.org/officeDocument/2006/relationships/image" Target="../media/image4.emf"/><Relationship Id="rId3" Type="http://schemas.openxmlformats.org/officeDocument/2006/relationships/package" Target="../embeddings/Microsoft_Excel_Worksheet1.xlsx"/><Relationship Id="rId7" Type="http://schemas.openxmlformats.org/officeDocument/2006/relationships/chart" Target="../charts/chart3.xml"/><Relationship Id="rId12" Type="http://schemas.openxmlformats.org/officeDocument/2006/relationships/package" Target="../embeddings/Microsoft_Excel_Worksheet7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2.xml"/><Relationship Id="rId11" Type="http://schemas.openxmlformats.org/officeDocument/2006/relationships/image" Target="../media/image3.emf"/><Relationship Id="rId5" Type="http://schemas.openxmlformats.org/officeDocument/2006/relationships/chart" Target="../charts/chart1.xml"/><Relationship Id="rId10" Type="http://schemas.openxmlformats.org/officeDocument/2006/relationships/package" Target="../embeddings/Microsoft_Excel_Worksheet6.xlsx"/><Relationship Id="rId4" Type="http://schemas.openxmlformats.org/officeDocument/2006/relationships/image" Target="../media/image1.emf"/><Relationship Id="rId9" Type="http://schemas.openxmlformats.org/officeDocument/2006/relationships/image" Target="../media/image2.emf"/><Relationship Id="rId1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16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s-ES" sz="1400" b="1" dirty="0"/>
              <a:t>RESULTADOS DE LA VNI EN EL TRATAMIENTO DE LA INSUFICIENCIA RESPIRATORIA AGUDA(IR): MODELO DE ORGANIZACIÓN EN UN HOSPITAL SIN UNIDAD DE CUIDADOS </a:t>
            </a:r>
            <a:r>
              <a:rPr lang="es-ES" sz="1400" b="1" dirty="0" smtClean="0"/>
              <a:t>INTERMEDIOS </a:t>
            </a:r>
            <a:r>
              <a:rPr lang="es-ES" sz="1400" b="1" dirty="0"/>
              <a:t>(UCRI</a:t>
            </a:r>
            <a:r>
              <a:rPr lang="es-ES" sz="1400" b="1" dirty="0" smtClean="0"/>
              <a:t>)</a:t>
            </a:r>
            <a:br>
              <a:rPr lang="es-ES" sz="1400" b="1" dirty="0" smtClean="0"/>
            </a:br>
            <a:r>
              <a:rPr lang="es-ES" sz="1000" dirty="0" smtClean="0"/>
              <a:t>JA Delgado </a:t>
            </a:r>
            <a:r>
              <a:rPr lang="es-ES" sz="1000" dirty="0" err="1" smtClean="0"/>
              <a:t>Torralbo</a:t>
            </a:r>
            <a:r>
              <a:rPr lang="es-ES" sz="1000" dirty="0" smtClean="0"/>
              <a:t>, JF Sánchez Gómez, R </a:t>
            </a:r>
            <a:r>
              <a:rPr lang="es-ES" sz="1000" dirty="0" err="1" smtClean="0"/>
              <a:t>Ayerbe</a:t>
            </a:r>
            <a:r>
              <a:rPr lang="es-ES" sz="1000" dirty="0" smtClean="0"/>
              <a:t> García, V </a:t>
            </a:r>
            <a:r>
              <a:rPr lang="es-ES" sz="1000" dirty="0" err="1" smtClean="0"/>
              <a:t>Almadana</a:t>
            </a:r>
            <a:r>
              <a:rPr lang="es-ES" sz="1000" dirty="0" smtClean="0"/>
              <a:t> Pacheco, C Benito Bernáldez, M Domínguez Pino, PJ Rodríguez Martín, P  Guerrero Zamora, M Ferrer Galván, AS Valido </a:t>
            </a:r>
            <a:r>
              <a:rPr lang="es-ES" sz="1000" dirty="0" err="1" smtClean="0"/>
              <a:t>Morales.UGC</a:t>
            </a:r>
            <a:r>
              <a:rPr lang="es-ES" sz="1000" dirty="0" smtClean="0"/>
              <a:t> Hospital Universitario </a:t>
            </a:r>
            <a:r>
              <a:rPr lang="es-ES" sz="1000" smtClean="0"/>
              <a:t>Virgen Macarena.</a:t>
            </a:r>
            <a:endParaRPr lang="es-ES" sz="1400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ES" sz="1500" b="1" dirty="0" smtClean="0"/>
              <a:t>Introducción.</a:t>
            </a:r>
          </a:p>
          <a:p>
            <a:pPr marL="0" indent="0" algn="just">
              <a:buNone/>
            </a:pPr>
            <a:r>
              <a:rPr lang="es-ES" sz="1500" dirty="0"/>
              <a:t>La ventilación no invasiva (VNI) es eficaz en el manejo de la </a:t>
            </a:r>
            <a:r>
              <a:rPr lang="es-ES" sz="1500" dirty="0" smtClean="0"/>
              <a:t>insuficiencia respiratoria (IR) </a:t>
            </a:r>
            <a:r>
              <a:rPr lang="es-ES" sz="1500" dirty="0"/>
              <a:t>por diferentes causas. En nuestro hospital </a:t>
            </a:r>
            <a:r>
              <a:rPr lang="es-ES" sz="1500" dirty="0" smtClean="0"/>
              <a:t>se inicia </a:t>
            </a:r>
            <a:r>
              <a:rPr lang="es-ES" sz="1500" dirty="0"/>
              <a:t>por </a:t>
            </a:r>
            <a:r>
              <a:rPr lang="es-ES" sz="1500" dirty="0" smtClean="0"/>
              <a:t>los servicios de Urgencias </a:t>
            </a:r>
            <a:r>
              <a:rPr lang="es-ES" sz="1500" dirty="0"/>
              <a:t>(U</a:t>
            </a:r>
            <a:r>
              <a:rPr lang="es-ES" sz="1500" dirty="0" smtClean="0"/>
              <a:t>) en caso de precisarse durante la estancia del paciente  en esta área; Neumología, Medicina </a:t>
            </a:r>
            <a:r>
              <a:rPr lang="es-ES" sz="1500" dirty="0"/>
              <a:t>Interna (no existe guardia de Respiratorio) (MI/N) o UCI </a:t>
            </a:r>
            <a:r>
              <a:rPr lang="es-ES" sz="1500" dirty="0" smtClean="0"/>
              <a:t>cuando los pacientes lo precisan en dichas áreas, con seguimiento de éstos en </a:t>
            </a:r>
            <a:r>
              <a:rPr lang="es-ES" sz="1500" dirty="0"/>
              <a:t>planta de </a:t>
            </a:r>
            <a:r>
              <a:rPr lang="es-ES" sz="1500" dirty="0" smtClean="0"/>
              <a:t>hospitalización siempre a cargo de Neumología.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1500" b="1" dirty="0" smtClean="0"/>
              <a:t>Objetivo.</a:t>
            </a:r>
          </a:p>
          <a:p>
            <a:pPr marL="0" indent="0" algn="just">
              <a:buNone/>
            </a:pPr>
            <a:r>
              <a:rPr lang="es-ES" sz="1500" dirty="0" smtClean="0"/>
              <a:t>Evaluar </a:t>
            </a:r>
            <a:r>
              <a:rPr lang="es-ES" sz="1500" dirty="0"/>
              <a:t>los resultados de este modelo analizando cifras de mortalidad hospitalaria según indicación, intención, lugar inicio y planta de </a:t>
            </a:r>
            <a:r>
              <a:rPr lang="es-ES" sz="1500" dirty="0" smtClean="0"/>
              <a:t>ingreso.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1500" b="1" dirty="0" smtClean="0"/>
              <a:t>Metodología.</a:t>
            </a:r>
          </a:p>
          <a:p>
            <a:pPr marL="0" indent="0">
              <a:buNone/>
            </a:pPr>
            <a:r>
              <a:rPr lang="es-ES" sz="1500" dirty="0" smtClean="0"/>
              <a:t>Estudio retrospectivo abril2017-junio2018 con un número de pacientes ventilados de 376.</a:t>
            </a:r>
            <a:br>
              <a:rPr lang="es-ES" sz="1500" dirty="0" smtClean="0"/>
            </a:br>
            <a:r>
              <a:rPr lang="es-ES" sz="1500" dirty="0" smtClean="0"/>
              <a:t>La </a:t>
            </a:r>
            <a:r>
              <a:rPr lang="es-ES" sz="1500" dirty="0"/>
              <a:t>intención de VNI se ha definido: Intención de curar o activa (A); Limitación del </a:t>
            </a:r>
            <a:r>
              <a:rPr lang="es-ES" sz="1500" dirty="0" smtClean="0"/>
              <a:t>esfuerzo</a:t>
            </a:r>
          </a:p>
          <a:p>
            <a:pPr marL="0" indent="0">
              <a:buNone/>
            </a:pPr>
            <a:r>
              <a:rPr lang="es-ES" sz="1500" dirty="0" smtClean="0"/>
              <a:t>terapéutico </a:t>
            </a:r>
            <a:r>
              <a:rPr lang="es-ES" sz="1500" dirty="0"/>
              <a:t>(LET); Paliativa (P).</a:t>
            </a:r>
            <a:endParaRPr lang="es-ES" sz="1500" dirty="0" smtClean="0"/>
          </a:p>
          <a:p>
            <a:pPr marL="0" indent="0" algn="just">
              <a:buNone/>
            </a:pPr>
            <a:endParaRPr lang="es-ES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58903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5486"/>
            <a:ext cx="8229600" cy="494801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ES" sz="1600" b="1" dirty="0" smtClean="0"/>
              <a:t>Resultados.</a:t>
            </a:r>
          </a:p>
          <a:p>
            <a:pPr>
              <a:buFont typeface="Wingdings" panose="05000000000000000000" pitchFamily="2" charset="2"/>
              <a:buChar char="§"/>
            </a:pPr>
            <a:endParaRPr lang="es-ES" sz="1600" b="1" dirty="0"/>
          </a:p>
          <a:p>
            <a:pPr>
              <a:buFont typeface="Wingdings" panose="05000000000000000000" pitchFamily="2" charset="2"/>
              <a:buChar char="§"/>
            </a:pPr>
            <a:endParaRPr lang="es-ES" sz="1600" b="1" dirty="0" smtClean="0"/>
          </a:p>
          <a:p>
            <a:pPr>
              <a:buFont typeface="Wingdings" panose="05000000000000000000" pitchFamily="2" charset="2"/>
              <a:buChar char="§"/>
            </a:pPr>
            <a:endParaRPr lang="es-ES" sz="1600" b="1" dirty="0"/>
          </a:p>
          <a:p>
            <a:pPr>
              <a:buFont typeface="Wingdings" panose="05000000000000000000" pitchFamily="2" charset="2"/>
              <a:buChar char="§"/>
            </a:pPr>
            <a:endParaRPr lang="es-ES" sz="1600" b="1" dirty="0" smtClean="0"/>
          </a:p>
          <a:p>
            <a:pPr>
              <a:buFont typeface="Wingdings" panose="05000000000000000000" pitchFamily="2" charset="2"/>
              <a:buChar char="§"/>
            </a:pPr>
            <a:endParaRPr lang="es-ES" sz="1600" b="1" dirty="0"/>
          </a:p>
          <a:p>
            <a:pPr>
              <a:buFont typeface="Wingdings" panose="05000000000000000000" pitchFamily="2" charset="2"/>
              <a:buChar char="§"/>
            </a:pPr>
            <a:endParaRPr lang="es-ES" sz="1600" b="1" dirty="0" smtClean="0"/>
          </a:p>
          <a:p>
            <a:pPr>
              <a:buFont typeface="Wingdings" panose="05000000000000000000" pitchFamily="2" charset="2"/>
              <a:buChar char="§"/>
            </a:pPr>
            <a:endParaRPr lang="es-ES" sz="1600" b="1" dirty="0"/>
          </a:p>
          <a:p>
            <a:pPr>
              <a:buFont typeface="Wingdings" panose="05000000000000000000" pitchFamily="2" charset="2"/>
              <a:buChar char="§"/>
            </a:pPr>
            <a:endParaRPr lang="es-ES" sz="1600" b="1" dirty="0" smtClean="0"/>
          </a:p>
          <a:p>
            <a:pPr marL="0" indent="0">
              <a:buNone/>
            </a:pPr>
            <a:endParaRPr lang="es-ES" sz="1600" b="1" dirty="0"/>
          </a:p>
          <a:p>
            <a:pPr>
              <a:buFont typeface="Wingdings" panose="05000000000000000000" pitchFamily="2" charset="2"/>
              <a:buChar char="§"/>
            </a:pPr>
            <a:endParaRPr lang="es-ES" sz="1600" b="1" dirty="0" smtClean="0"/>
          </a:p>
          <a:p>
            <a:pPr>
              <a:buFont typeface="Wingdings" panose="05000000000000000000" pitchFamily="2" charset="2"/>
              <a:buChar char="§"/>
            </a:pPr>
            <a:endParaRPr lang="es-ES" sz="1600" b="1" dirty="0"/>
          </a:p>
          <a:p>
            <a:pPr>
              <a:buFont typeface="Wingdings" panose="05000000000000000000" pitchFamily="2" charset="2"/>
              <a:buChar char="§"/>
            </a:pPr>
            <a:endParaRPr lang="es-ES" sz="1600" b="1" dirty="0" smtClean="0"/>
          </a:p>
          <a:p>
            <a:pPr>
              <a:buFont typeface="Wingdings" panose="05000000000000000000" pitchFamily="2" charset="2"/>
              <a:buChar char="§"/>
            </a:pPr>
            <a:endParaRPr lang="es-ES" sz="16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s-ES" sz="1600" b="1" dirty="0" smtClean="0"/>
              <a:t>Conclusiones.</a:t>
            </a:r>
          </a:p>
          <a:p>
            <a:pPr marL="0" indent="0">
              <a:buNone/>
            </a:pPr>
            <a:r>
              <a:rPr lang="es-ES" sz="1200" dirty="0"/>
              <a:t>1. La eficacia de la VNI parece mejor cuando se inicia precozmente en Urgencias, con </a:t>
            </a:r>
            <a:r>
              <a:rPr lang="es-ES" sz="1200" dirty="0" smtClean="0"/>
              <a:t>baja </a:t>
            </a:r>
            <a:r>
              <a:rPr lang="es-ES" sz="1200" dirty="0"/>
              <a:t>mortalidad. 2. Los pacientes que más fallecen son la IC-HC, </a:t>
            </a:r>
            <a:r>
              <a:rPr lang="es-ES" sz="1200" dirty="0" err="1" smtClean="0"/>
              <a:t>hipóxemicos</a:t>
            </a:r>
            <a:r>
              <a:rPr lang="es-ES" sz="1200" dirty="0" smtClean="0"/>
              <a:t> </a:t>
            </a:r>
            <a:r>
              <a:rPr lang="es-ES" sz="1200" dirty="0"/>
              <a:t>y </a:t>
            </a:r>
            <a:r>
              <a:rPr lang="es-ES" sz="1200" dirty="0" smtClean="0"/>
              <a:t>de </a:t>
            </a:r>
            <a:r>
              <a:rPr lang="es-ES" sz="1200" dirty="0"/>
              <a:t>más edad. 3. La mortalidad es mayor en los pacientes ingresados en </a:t>
            </a:r>
            <a:r>
              <a:rPr lang="es-ES" sz="1200" dirty="0" err="1"/>
              <a:t>M.Interna</a:t>
            </a:r>
            <a:r>
              <a:rPr lang="es-ES" sz="1200" dirty="0"/>
              <a:t>, donde la intención es con más frecuencia la LET y Paliativa. 4. En Neumología se ventilan más EPOC, con intención </a:t>
            </a:r>
            <a:r>
              <a:rPr lang="es-ES" sz="1200" dirty="0" smtClean="0"/>
              <a:t>activa </a:t>
            </a:r>
            <a:r>
              <a:rPr lang="es-ES" sz="1200" dirty="0"/>
              <a:t>y mayor </a:t>
            </a:r>
            <a:r>
              <a:rPr lang="es-ES" sz="1200" dirty="0" smtClean="0"/>
              <a:t>supervivencia. 5 Parece que la mortalidad es mayor cuando la ventilación es iniciada por M Interna a pesar de un </a:t>
            </a:r>
            <a:r>
              <a:rPr lang="es-ES" sz="1200" dirty="0" err="1" smtClean="0"/>
              <a:t>Charlson</a:t>
            </a:r>
            <a:r>
              <a:rPr lang="es-ES" sz="1200" dirty="0" smtClean="0"/>
              <a:t> similar.</a:t>
            </a:r>
            <a:endParaRPr lang="es-ES" sz="1200" b="1" dirty="0" smtClean="0"/>
          </a:p>
          <a:p>
            <a:pPr marL="0" indent="0">
              <a:buNone/>
            </a:pPr>
            <a:endParaRPr lang="es-ES" sz="1600" b="1" dirty="0"/>
          </a:p>
        </p:txBody>
      </p:sp>
      <p:graphicFrame>
        <p:nvGraphicFramePr>
          <p:cNvPr id="4" name="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5168679"/>
              </p:ext>
            </p:extLst>
          </p:nvPr>
        </p:nvGraphicFramePr>
        <p:xfrm>
          <a:off x="2051720" y="195486"/>
          <a:ext cx="3024335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Hoja de cálculo" r:id="rId3" imgW="3705125" imgH="580996" progId="Excel.Sheet.12">
                  <p:embed/>
                </p:oleObj>
              </mc:Choice>
              <mc:Fallback>
                <p:oleObj name="Hoja de cálculo" r:id="rId3" imgW="3705125" imgH="58099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1720" y="195486"/>
                        <a:ext cx="3024335" cy="504056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tx2">
                              <a:lumMod val="20000"/>
                              <a:lumOff val="80000"/>
                            </a:schemeClr>
                          </a:gs>
                          <a:gs pos="7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0"/>
                      </a:gra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1988659951"/>
              </p:ext>
            </p:extLst>
          </p:nvPr>
        </p:nvGraphicFramePr>
        <p:xfrm>
          <a:off x="179512" y="483518"/>
          <a:ext cx="1843266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4202889593"/>
              </p:ext>
            </p:extLst>
          </p:nvPr>
        </p:nvGraphicFramePr>
        <p:xfrm>
          <a:off x="1835696" y="699542"/>
          <a:ext cx="1944216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val="1298942413"/>
              </p:ext>
            </p:extLst>
          </p:nvPr>
        </p:nvGraphicFramePr>
        <p:xfrm>
          <a:off x="3666073" y="699542"/>
          <a:ext cx="1553999" cy="1758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839422"/>
              </p:ext>
            </p:extLst>
          </p:nvPr>
        </p:nvGraphicFramePr>
        <p:xfrm>
          <a:off x="3779912" y="2097891"/>
          <a:ext cx="1440160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375816"/>
                <a:gridCol w="560288"/>
              </a:tblGrid>
              <a:tr h="156591"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Activa</a:t>
                      </a:r>
                      <a:endParaRPr lang="es-E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LET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Paliativa</a:t>
                      </a:r>
                      <a:endParaRPr lang="es-ES" sz="800" dirty="0"/>
                    </a:p>
                  </a:txBody>
                  <a:tcPr/>
                </a:tc>
              </a:tr>
              <a:tr h="141352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17%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36%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74%*</a:t>
                      </a:r>
                      <a:endParaRPr lang="es-E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3563888" y="2211710"/>
            <a:ext cx="216024" cy="24622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 smtClean="0"/>
              <a:t>M</a:t>
            </a:r>
            <a:endParaRPr lang="es-ES" sz="1000" b="1" dirty="0"/>
          </a:p>
        </p:txBody>
      </p:sp>
      <p:graphicFrame>
        <p:nvGraphicFramePr>
          <p:cNvPr id="12" name="11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635179"/>
              </p:ext>
            </p:extLst>
          </p:nvPr>
        </p:nvGraphicFramePr>
        <p:xfrm>
          <a:off x="5436096" y="123478"/>
          <a:ext cx="3528392" cy="1656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Hoja de cálculo" r:id="rId8" imgW="3781219" imgH="1914613" progId="Excel.Sheet.12">
                  <p:embed/>
                </p:oleObj>
              </mc:Choice>
              <mc:Fallback>
                <p:oleObj name="Hoja de cálculo" r:id="rId8" imgW="3781219" imgH="191461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36096" y="123478"/>
                        <a:ext cx="3528392" cy="1656183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tx2">
                              <a:lumMod val="20000"/>
                              <a:lumOff val="80000"/>
                            </a:schemeClr>
                          </a:gs>
                          <a:gs pos="7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0"/>
                      </a:gra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1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1382823"/>
              </p:ext>
            </p:extLst>
          </p:nvPr>
        </p:nvGraphicFramePr>
        <p:xfrm>
          <a:off x="5436096" y="1779662"/>
          <a:ext cx="3528392" cy="1772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Hoja de cálculo" r:id="rId10" imgW="4057882" imgH="1914613" progId="Excel.Sheet.12">
                  <p:embed/>
                </p:oleObj>
              </mc:Choice>
              <mc:Fallback>
                <p:oleObj name="Hoja de cálculo" r:id="rId10" imgW="4057882" imgH="191461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436096" y="1779662"/>
                        <a:ext cx="3528392" cy="1772593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tx2">
                              <a:lumMod val="20000"/>
                              <a:lumOff val="80000"/>
                            </a:schemeClr>
                          </a:gs>
                          <a:gs pos="7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0"/>
                      </a:gra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619798"/>
              </p:ext>
            </p:extLst>
          </p:nvPr>
        </p:nvGraphicFramePr>
        <p:xfrm>
          <a:off x="1331640" y="1485285"/>
          <a:ext cx="504056" cy="965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</a:tblGrid>
              <a:tr h="239531"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23%</a:t>
                      </a:r>
                      <a:endParaRPr lang="es-ES" sz="900" dirty="0"/>
                    </a:p>
                  </a:txBody>
                  <a:tcPr/>
                </a:tc>
              </a:tr>
              <a:tr h="239531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solidFill>
                            <a:schemeClr val="bg1"/>
                          </a:solidFill>
                        </a:rPr>
                        <a:t>21%</a:t>
                      </a:r>
                      <a:endParaRPr lang="es-ES" sz="9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247363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solidFill>
                            <a:schemeClr val="bg1"/>
                          </a:solidFill>
                        </a:rPr>
                        <a:t>50%*</a:t>
                      </a:r>
                      <a:endParaRPr lang="es-ES" sz="9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239531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solidFill>
                            <a:schemeClr val="bg1"/>
                          </a:solidFill>
                        </a:rPr>
                        <a:t>9%</a:t>
                      </a:r>
                      <a:endParaRPr lang="es-ES" sz="9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815100"/>
              </p:ext>
            </p:extLst>
          </p:nvPr>
        </p:nvGraphicFramePr>
        <p:xfrm>
          <a:off x="2932676" y="1589251"/>
          <a:ext cx="504056" cy="86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</a:tblGrid>
              <a:tr h="217172"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38%*</a:t>
                      </a:r>
                      <a:endParaRPr lang="es-ES" sz="900" dirty="0"/>
                    </a:p>
                  </a:txBody>
                  <a:tcPr/>
                </a:tc>
              </a:tr>
              <a:tr h="202694">
                <a:tc>
                  <a:txBody>
                    <a:bodyPr/>
                    <a:lstStyle/>
                    <a:p>
                      <a:r>
                        <a:rPr lang="es-ES" sz="800" dirty="0" smtClean="0">
                          <a:solidFill>
                            <a:schemeClr val="bg1"/>
                          </a:solidFill>
                        </a:rPr>
                        <a:t>10%</a:t>
                      </a:r>
                      <a:endParaRPr lang="es-ES" sz="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202694">
                <a:tc>
                  <a:txBody>
                    <a:bodyPr/>
                    <a:lstStyle/>
                    <a:p>
                      <a:r>
                        <a:rPr lang="es-ES" sz="800" dirty="0" smtClean="0">
                          <a:solidFill>
                            <a:schemeClr val="bg1"/>
                          </a:solidFill>
                        </a:rPr>
                        <a:t>12%</a:t>
                      </a:r>
                      <a:endParaRPr lang="es-ES" sz="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202694">
                <a:tc>
                  <a:txBody>
                    <a:bodyPr/>
                    <a:lstStyle/>
                    <a:p>
                      <a:r>
                        <a:rPr lang="es-ES" sz="800" dirty="0" smtClean="0">
                          <a:solidFill>
                            <a:schemeClr val="bg1"/>
                          </a:solidFill>
                        </a:rPr>
                        <a:t>40%*</a:t>
                      </a:r>
                      <a:endParaRPr lang="es-ES" sz="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sp>
        <p:nvSpPr>
          <p:cNvPr id="16" name="15 CuadroTexto"/>
          <p:cNvSpPr txBox="1"/>
          <p:nvPr/>
        </p:nvSpPr>
        <p:spPr>
          <a:xfrm>
            <a:off x="2699792" y="2036207"/>
            <a:ext cx="232884" cy="2616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/>
              <a:t>M</a:t>
            </a:r>
            <a:endParaRPr lang="es-ES" sz="11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899592" y="2457931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 smtClean="0"/>
              <a:t> </a:t>
            </a:r>
            <a:endParaRPr lang="es-ES" sz="900" b="1" dirty="0"/>
          </a:p>
        </p:txBody>
      </p:sp>
      <p:graphicFrame>
        <p:nvGraphicFramePr>
          <p:cNvPr id="8" name="7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095582"/>
              </p:ext>
            </p:extLst>
          </p:nvPr>
        </p:nvGraphicFramePr>
        <p:xfrm>
          <a:off x="3560052" y="2998431"/>
          <a:ext cx="153352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Hoja de cálculo" r:id="rId12" imgW="1533625" imgH="771378" progId="Excel.Sheet.12">
                  <p:embed/>
                </p:oleObj>
              </mc:Choice>
              <mc:Fallback>
                <p:oleObj name="Hoja de cálculo" r:id="rId12" imgW="1533625" imgH="77137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560052" y="2998431"/>
                        <a:ext cx="1533525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3631599" y="2688763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 smtClean="0"/>
              <a:t>Índice de </a:t>
            </a:r>
            <a:r>
              <a:rPr lang="es-ES" sz="1000" b="1" dirty="0" err="1" smtClean="0"/>
              <a:t>Charlson</a:t>
            </a:r>
            <a:r>
              <a:rPr lang="es-ES" sz="1000" b="1" dirty="0" smtClean="0"/>
              <a:t> </a:t>
            </a:r>
            <a:endParaRPr lang="es-ES" sz="1000" b="1" dirty="0"/>
          </a:p>
        </p:txBody>
      </p:sp>
      <p:graphicFrame>
        <p:nvGraphicFramePr>
          <p:cNvPr id="21" name="20 Gráfico"/>
          <p:cNvGraphicFramePr/>
          <p:nvPr>
            <p:extLst>
              <p:ext uri="{D42A27DB-BD31-4B8C-83A1-F6EECF244321}">
                <p14:modId xmlns:p14="http://schemas.microsoft.com/office/powerpoint/2010/main" val="1409045574"/>
              </p:ext>
            </p:extLst>
          </p:nvPr>
        </p:nvGraphicFramePr>
        <p:xfrm>
          <a:off x="179512" y="2457931"/>
          <a:ext cx="2952328" cy="1409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22" name="21 CuadroTexto"/>
          <p:cNvSpPr txBox="1"/>
          <p:nvPr/>
        </p:nvSpPr>
        <p:spPr>
          <a:xfrm>
            <a:off x="539552" y="3507854"/>
            <a:ext cx="360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22</a:t>
            </a:r>
            <a:endParaRPr lang="es-ES" sz="900" dirty="0"/>
          </a:p>
        </p:txBody>
      </p:sp>
      <p:sp>
        <p:nvSpPr>
          <p:cNvPr id="23" name="22 Flecha derecha"/>
          <p:cNvSpPr/>
          <p:nvPr/>
        </p:nvSpPr>
        <p:spPr>
          <a:xfrm>
            <a:off x="3203848" y="3147814"/>
            <a:ext cx="21602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971600" y="3507854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37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368005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328</Words>
  <Application>Microsoft Office PowerPoint</Application>
  <PresentationFormat>Presentación en pantalla (16:9)</PresentationFormat>
  <Paragraphs>62</Paragraphs>
  <Slides>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Tema de Office</vt:lpstr>
      <vt:lpstr>Hoja de cálculo</vt:lpstr>
      <vt:lpstr>RESULTADOS DE LA VNI EN EL TRATAMIENTO DE LA INSUFICIENCIA RESPIRATORIA AGUDA(IR): MODELO DE ORGANIZACIÓN EN UN HOSPITAL SIN UNIDAD DE CUIDADOS INTERMEDIOS (UCRI) JA Delgado Torralbo, JF Sánchez Gómez, R Ayerbe García, V Almadana Pacheco, C Benito Bernáldez, M Domínguez Pino, PJ Rodríguez Martín, P  Guerrero Zamora, M Ferrer Galván, AS Valido Morales.UGC Hospital Universitario Virgen Macarena.</vt:lpstr>
      <vt:lpstr>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RESULTADOS DE LA VNI EN EL TRATAMIENTO DE LA INSUFICIENCIA RESPIRATORIA AGUDA(IR): MODELO DE ORGANIZACIÓN EN UN HOSPITAL SIN UNIDAD DE CUIDADOS INTERMEDIOS (UCRI) JA Delgado Torralbo, JF Sánchez Gómez, R Ayerbe García, V Almadana Pacheco, C Benito Bernáldez, M Domínguez Pino, PJ Rodríguez Martín, P  Guerrero Zamora, M Ferrer Galván, AS Valido Morales.</dc:title>
  <dc:creator>dell</dc:creator>
  <cp:lastModifiedBy>dell</cp:lastModifiedBy>
  <cp:revision>30</cp:revision>
  <dcterms:created xsi:type="dcterms:W3CDTF">2019-03-06T08:46:15Z</dcterms:created>
  <dcterms:modified xsi:type="dcterms:W3CDTF">2019-03-07T15:19:34Z</dcterms:modified>
</cp:coreProperties>
</file>