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51206400" cy="28803600"/>
  <p:notesSz cx="6669088" cy="9928225"/>
  <p:defaultTextStyle>
    <a:defPPr>
      <a:defRPr lang="es-ES"/>
    </a:defPPr>
    <a:lvl1pPr marL="0" algn="l" defTabSz="4174761" rtl="0" eaLnBrk="1" latinLnBrk="0" hangingPunct="1">
      <a:defRPr sz="8198" kern="1200">
        <a:solidFill>
          <a:schemeClr val="tx1"/>
        </a:solidFill>
        <a:latin typeface="+mn-lt"/>
        <a:ea typeface="+mn-ea"/>
        <a:cs typeface="+mn-cs"/>
      </a:defRPr>
    </a:lvl1pPr>
    <a:lvl2pPr marL="2087378" algn="l" defTabSz="4174761" rtl="0" eaLnBrk="1" latinLnBrk="0" hangingPunct="1">
      <a:defRPr sz="8198" kern="1200">
        <a:solidFill>
          <a:schemeClr val="tx1"/>
        </a:solidFill>
        <a:latin typeface="+mn-lt"/>
        <a:ea typeface="+mn-ea"/>
        <a:cs typeface="+mn-cs"/>
      </a:defRPr>
    </a:lvl2pPr>
    <a:lvl3pPr marL="4174761" algn="l" defTabSz="4174761" rtl="0" eaLnBrk="1" latinLnBrk="0" hangingPunct="1">
      <a:defRPr sz="8198" kern="1200">
        <a:solidFill>
          <a:schemeClr val="tx1"/>
        </a:solidFill>
        <a:latin typeface="+mn-lt"/>
        <a:ea typeface="+mn-ea"/>
        <a:cs typeface="+mn-cs"/>
      </a:defRPr>
    </a:lvl3pPr>
    <a:lvl4pPr marL="6262138" algn="l" defTabSz="4174761" rtl="0" eaLnBrk="1" latinLnBrk="0" hangingPunct="1">
      <a:defRPr sz="8198" kern="1200">
        <a:solidFill>
          <a:schemeClr val="tx1"/>
        </a:solidFill>
        <a:latin typeface="+mn-lt"/>
        <a:ea typeface="+mn-ea"/>
        <a:cs typeface="+mn-cs"/>
      </a:defRPr>
    </a:lvl4pPr>
    <a:lvl5pPr marL="8349522" algn="l" defTabSz="4174761" rtl="0" eaLnBrk="1" latinLnBrk="0" hangingPunct="1">
      <a:defRPr sz="8198" kern="1200">
        <a:solidFill>
          <a:schemeClr val="tx1"/>
        </a:solidFill>
        <a:latin typeface="+mn-lt"/>
        <a:ea typeface="+mn-ea"/>
        <a:cs typeface="+mn-cs"/>
      </a:defRPr>
    </a:lvl5pPr>
    <a:lvl6pPr marL="10436899" algn="l" defTabSz="4174761" rtl="0" eaLnBrk="1" latinLnBrk="0" hangingPunct="1">
      <a:defRPr sz="8198" kern="1200">
        <a:solidFill>
          <a:schemeClr val="tx1"/>
        </a:solidFill>
        <a:latin typeface="+mn-lt"/>
        <a:ea typeface="+mn-ea"/>
        <a:cs typeface="+mn-cs"/>
      </a:defRPr>
    </a:lvl6pPr>
    <a:lvl7pPr marL="12524282" algn="l" defTabSz="4174761" rtl="0" eaLnBrk="1" latinLnBrk="0" hangingPunct="1">
      <a:defRPr sz="8198" kern="1200">
        <a:solidFill>
          <a:schemeClr val="tx1"/>
        </a:solidFill>
        <a:latin typeface="+mn-lt"/>
        <a:ea typeface="+mn-ea"/>
        <a:cs typeface="+mn-cs"/>
      </a:defRPr>
    </a:lvl7pPr>
    <a:lvl8pPr marL="14611660" algn="l" defTabSz="4174761" rtl="0" eaLnBrk="1" latinLnBrk="0" hangingPunct="1">
      <a:defRPr sz="8198" kern="1200">
        <a:solidFill>
          <a:schemeClr val="tx1"/>
        </a:solidFill>
        <a:latin typeface="+mn-lt"/>
        <a:ea typeface="+mn-ea"/>
        <a:cs typeface="+mn-cs"/>
      </a:defRPr>
    </a:lvl8pPr>
    <a:lvl9pPr marL="16699038" algn="l" defTabSz="4174761" rtl="0" eaLnBrk="1" latinLnBrk="0" hangingPunct="1">
      <a:defRPr sz="819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72" userDrawn="1">
          <p15:clr>
            <a:srgbClr val="A4A3A4"/>
          </p15:clr>
        </p15:guide>
        <p15:guide id="2" pos="161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41" autoAdjust="0"/>
    <p:restoredTop sz="71455" autoAdjust="0"/>
  </p:normalViewPr>
  <p:slideViewPr>
    <p:cSldViewPr>
      <p:cViewPr>
        <p:scale>
          <a:sx n="39" d="100"/>
          <a:sy n="39" d="100"/>
        </p:scale>
        <p:origin x="-2862" y="-4878"/>
      </p:cViewPr>
      <p:guideLst>
        <p:guide orient="horz" pos="9072"/>
        <p:guide pos="1612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625122497405979E-2"/>
          <c:y val="0"/>
          <c:w val="0.95313867690339638"/>
          <c:h val="0.79436789524040397"/>
        </c:manualLayout>
      </c:layout>
      <c:pie3DChart>
        <c:varyColors val="1"/>
        <c:ser>
          <c:idx val="0"/>
          <c:order val="0"/>
          <c:tx>
            <c:strRef>
              <c:f>Sheet1!$B$1</c:f>
              <c:strCache>
                <c:ptCount val="1"/>
                <c:pt idx="0">
                  <c:v>MUTACIONES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01A0-4DAF-A343-0C369AF6EA5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01A0-4DAF-A343-0C369AF6EA5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01A0-4DAF-A343-0C369AF6EA5F}"/>
              </c:ext>
            </c:extLst>
          </c:dPt>
          <c:dLbls>
            <c:dLbl>
              <c:idx val="0"/>
              <c:layout>
                <c:manualLayout>
                  <c:x val="-0.1921284304560115"/>
                  <c:y val="0.13275375417048726"/>
                </c:manualLayout>
              </c:layout>
              <c:tx>
                <c:rich>
                  <a:bodyPr rot="0" spcFirstLastPara="1" vertOverflow="ellipsis" vert="horz" wrap="square" lIns="38100" tIns="19050" rIns="38100" bIns="19050" anchor="ctr" anchorCtr="1">
                    <a:noAutofit/>
                  </a:bodyPr>
                  <a:lstStyle/>
                  <a:p>
                    <a:pPr>
                      <a:defRPr sz="4800" b="0" i="0" u="none" strike="noStrike" kern="1200" baseline="0">
                        <a:solidFill>
                          <a:schemeClr val="tx1">
                            <a:lumMod val="75000"/>
                            <a:lumOff val="25000"/>
                          </a:schemeClr>
                        </a:solidFill>
                        <a:latin typeface="+mn-lt"/>
                        <a:ea typeface="+mn-ea"/>
                        <a:cs typeface="+mn-cs"/>
                      </a:defRPr>
                    </a:pPr>
                    <a:r>
                      <a:rPr lang="en-US" sz="4800" dirty="0">
                        <a:solidFill>
                          <a:schemeClr val="bg1"/>
                        </a:solidFill>
                      </a:rPr>
                      <a:t>28.6%</a:t>
                    </a:r>
                  </a:p>
                </c:rich>
              </c:tx>
              <c:spPr>
                <a:noFill/>
                <a:ln>
                  <a:noFill/>
                </a:ln>
                <a:effectLst/>
              </c:spPr>
              <c:txPr>
                <a:bodyPr rot="0" spcFirstLastPara="1" vertOverflow="ellipsis" vert="horz" wrap="square" lIns="38100" tIns="19050" rIns="38100" bIns="19050" anchor="ctr" anchorCtr="1">
                  <a:noAutofit/>
                </a:bodyPr>
                <a:lstStyle/>
                <a:p>
                  <a:pPr>
                    <a:defRPr sz="48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15:layout>
                    <c:manualLayout>
                      <c:w val="0.25579303817962618"/>
                      <c:h val="0.12323790555899629"/>
                    </c:manualLayout>
                  </c15:layout>
                </c:ext>
                <c:ext xmlns:c16="http://schemas.microsoft.com/office/drawing/2014/chart" uri="{C3380CC4-5D6E-409C-BE32-E72D297353CC}">
                  <c16:uniqueId val="{00000001-01A0-4DAF-A343-0C369AF6EA5F}"/>
                </c:ext>
              </c:extLst>
            </c:dLbl>
            <c:dLbl>
              <c:idx val="1"/>
              <c:layout>
                <c:manualLayout>
                  <c:x val="0.2499087489833822"/>
                  <c:y val="-0.40409021017265151"/>
                </c:manualLayout>
              </c:layout>
              <c:tx>
                <c:rich>
                  <a:bodyPr rot="0" spcFirstLastPara="1" vertOverflow="ellipsis" vert="horz" wrap="square" lIns="38100" tIns="19050" rIns="38100" bIns="19050" anchor="ctr" anchorCtr="1">
                    <a:noAutofit/>
                  </a:bodyPr>
                  <a:lstStyle/>
                  <a:p>
                    <a:pPr>
                      <a:defRPr sz="4800" b="0" i="0" u="none" strike="noStrike" kern="1200" baseline="0">
                        <a:solidFill>
                          <a:schemeClr val="tx1">
                            <a:lumMod val="75000"/>
                            <a:lumOff val="25000"/>
                          </a:schemeClr>
                        </a:solidFill>
                        <a:latin typeface="+mn-lt"/>
                        <a:ea typeface="+mn-ea"/>
                        <a:cs typeface="+mn-cs"/>
                      </a:defRPr>
                    </a:pPr>
                    <a:r>
                      <a:rPr lang="en-US" sz="4800" dirty="0">
                        <a:solidFill>
                          <a:schemeClr val="bg1"/>
                        </a:solidFill>
                      </a:rPr>
                      <a:t>57.1%</a:t>
                    </a:r>
                  </a:p>
                </c:rich>
              </c:tx>
              <c:spPr>
                <a:noFill/>
                <a:ln>
                  <a:noFill/>
                </a:ln>
                <a:effectLst/>
              </c:spPr>
              <c:txPr>
                <a:bodyPr rot="0" spcFirstLastPara="1" vertOverflow="ellipsis" vert="horz" wrap="square" lIns="38100" tIns="19050" rIns="38100" bIns="19050" anchor="ctr" anchorCtr="1">
                  <a:noAutofit/>
                </a:bodyPr>
                <a:lstStyle/>
                <a:p>
                  <a:pPr>
                    <a:defRPr sz="48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15:layout>
                    <c:manualLayout>
                      <c:w val="0.24810155662666558"/>
                      <c:h val="0.18785057886850151"/>
                    </c:manualLayout>
                  </c15:layout>
                </c:ext>
                <c:ext xmlns:c16="http://schemas.microsoft.com/office/drawing/2014/chart" uri="{C3380CC4-5D6E-409C-BE32-E72D297353CC}">
                  <c16:uniqueId val="{00000003-01A0-4DAF-A343-0C369AF6EA5F}"/>
                </c:ext>
              </c:extLst>
            </c:dLbl>
            <c:dLbl>
              <c:idx val="2"/>
              <c:layout>
                <c:manualLayout>
                  <c:x val="0.14602139082845655"/>
                  <c:y val="4.6227633950372223E-2"/>
                </c:manualLayout>
              </c:layout>
              <c:tx>
                <c:rich>
                  <a:bodyPr rot="0" spcFirstLastPara="1" vertOverflow="ellipsis" vert="horz" wrap="square" lIns="38100" tIns="19050" rIns="38100" bIns="19050" anchor="ctr" anchorCtr="1">
                    <a:noAutofit/>
                  </a:bodyPr>
                  <a:lstStyle/>
                  <a:p>
                    <a:pPr>
                      <a:defRPr sz="4800" b="0" i="0" u="none" strike="noStrike" kern="1200" baseline="0">
                        <a:solidFill>
                          <a:schemeClr val="tx1">
                            <a:lumMod val="75000"/>
                            <a:lumOff val="25000"/>
                          </a:schemeClr>
                        </a:solidFill>
                        <a:latin typeface="+mn-lt"/>
                        <a:ea typeface="+mn-ea"/>
                        <a:cs typeface="+mn-cs"/>
                      </a:defRPr>
                    </a:pPr>
                    <a:r>
                      <a:rPr lang="en-US" sz="4800" dirty="0">
                        <a:solidFill>
                          <a:schemeClr val="bg1"/>
                        </a:solidFill>
                      </a:rPr>
                      <a:t>14.3%</a:t>
                    </a:r>
                  </a:p>
                </c:rich>
              </c:tx>
              <c:spPr>
                <a:noFill/>
                <a:ln>
                  <a:noFill/>
                </a:ln>
                <a:effectLst/>
              </c:spPr>
              <c:txPr>
                <a:bodyPr rot="0" spcFirstLastPara="1" vertOverflow="ellipsis" vert="horz" wrap="square" lIns="38100" tIns="19050" rIns="38100" bIns="19050" anchor="ctr" anchorCtr="1">
                  <a:noAutofit/>
                </a:bodyPr>
                <a:lstStyle/>
                <a:p>
                  <a:pPr>
                    <a:defRPr sz="48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extLst>
                <c:ext xmlns:c15="http://schemas.microsoft.com/office/drawing/2012/chart" uri="{CE6537A1-D6FC-4f65-9D91-7224C49458BB}">
                  <c15:layout>
                    <c:manualLayout>
                      <c:w val="0.21989945759914339"/>
                      <c:h val="0.13616044022089732"/>
                    </c:manualLayout>
                  </c15:layout>
                </c:ext>
                <c:ext xmlns:c16="http://schemas.microsoft.com/office/drawing/2014/chart" uri="{C3380CC4-5D6E-409C-BE32-E72D297353CC}">
                  <c16:uniqueId val="{00000005-01A0-4DAF-A343-0C369AF6EA5F}"/>
                </c:ext>
              </c:extLst>
            </c:dLbl>
            <c:spPr>
              <a:noFill/>
              <a:ln>
                <a:noFill/>
              </a:ln>
              <a:effectLst/>
            </c:spPr>
            <c:txPr>
              <a:bodyPr rot="0" spcFirstLastPara="1" vertOverflow="ellipsis" vert="horz" wrap="square" lIns="38100" tIns="19050" rIns="38100" bIns="19050" anchor="ctr" anchorCtr="1">
                <a:spAutoFit/>
              </a:bodyPr>
              <a:lstStyle/>
              <a:p>
                <a:pPr>
                  <a:defRPr sz="4800"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F508DEL ENHOMOCIGOSIS</c:v>
                </c:pt>
                <c:pt idx="1">
                  <c:v>F508DEL EN HETEROCIGOSIS</c:v>
                </c:pt>
                <c:pt idx="2">
                  <c:v>OTRAS</c:v>
                </c:pt>
              </c:strCache>
            </c:strRef>
          </c:cat>
          <c:val>
            <c:numRef>
              <c:f>Sheet1!$B$2:$B$4</c:f>
              <c:numCache>
                <c:formatCode>General</c:formatCode>
                <c:ptCount val="3"/>
                <c:pt idx="0">
                  <c:v>6</c:v>
                </c:pt>
                <c:pt idx="1">
                  <c:v>12</c:v>
                </c:pt>
                <c:pt idx="2">
                  <c:v>3</c:v>
                </c:pt>
              </c:numCache>
            </c:numRef>
          </c:val>
          <c:extLst>
            <c:ext xmlns:c16="http://schemas.microsoft.com/office/drawing/2014/chart" uri="{C3380CC4-5D6E-409C-BE32-E72D297353CC}">
              <c16:uniqueId val="{00000006-01A0-4DAF-A343-0C369AF6EA5F}"/>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6828651086698122"/>
          <c:w val="1"/>
          <c:h val="0.31713485669351382"/>
        </c:manualLayout>
      </c:layout>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803058965444675E-2"/>
          <c:w val="0.63137386122437067"/>
          <c:h val="0.94939808918418322"/>
        </c:manualLayout>
      </c:layout>
      <c:doughnutChart>
        <c:varyColors val="1"/>
        <c:ser>
          <c:idx val="0"/>
          <c:order val="0"/>
          <c:tx>
            <c:strRef>
              <c:f>Sheet1!$B$1</c:f>
              <c:strCache>
                <c:ptCount val="1"/>
                <c:pt idx="0">
                  <c:v>SEXO</c:v>
                </c:pt>
              </c:strCache>
            </c:strRef>
          </c:tx>
          <c:dPt>
            <c:idx val="0"/>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FC0B-40FC-B83B-ED32BD2E3DF8}"/>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FC0B-40FC-B83B-ED32BD2E3DF8}"/>
              </c:ext>
            </c:extLst>
          </c:dPt>
          <c:dLbls>
            <c:delete val="1"/>
          </c:dLbls>
          <c:cat>
            <c:strRef>
              <c:f>Sheet1!$A$2:$A$3</c:f>
              <c:strCache>
                <c:ptCount val="2"/>
                <c:pt idx="0">
                  <c:v>HOMBRES</c:v>
                </c:pt>
                <c:pt idx="1">
                  <c:v>MUJERES</c:v>
                </c:pt>
              </c:strCache>
            </c:strRef>
          </c:cat>
          <c:val>
            <c:numRef>
              <c:f>Sheet1!$B$2:$B$3</c:f>
              <c:numCache>
                <c:formatCode>General</c:formatCode>
                <c:ptCount val="2"/>
                <c:pt idx="0">
                  <c:v>7</c:v>
                </c:pt>
                <c:pt idx="1">
                  <c:v>14</c:v>
                </c:pt>
              </c:numCache>
            </c:numRef>
          </c:val>
          <c:extLst>
            <c:ext xmlns:c16="http://schemas.microsoft.com/office/drawing/2014/chart" uri="{C3380CC4-5D6E-409C-BE32-E72D297353CC}">
              <c16:uniqueId val="{00000004-FC0B-40FC-B83B-ED32BD2E3DF8}"/>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layout>
        <c:manualLayout>
          <c:xMode val="edge"/>
          <c:yMode val="edge"/>
          <c:x val="0.58429763913982991"/>
          <c:y val="0.28280154515327333"/>
          <c:w val="0.41570236086017015"/>
          <c:h val="0.5583621492683517"/>
        </c:manualLayout>
      </c:layout>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26568673950939"/>
          <c:y val="2.2352273862184874E-2"/>
          <c:w val="0.88073431326049056"/>
          <c:h val="0.79243938255045088"/>
        </c:manualLayout>
      </c:layout>
      <c:barChart>
        <c:barDir val="col"/>
        <c:grouping val="clustered"/>
        <c:varyColors val="0"/>
        <c:ser>
          <c:idx val="0"/>
          <c:order val="0"/>
          <c:tx>
            <c:strRef>
              <c:f>Sheet1!$B$1</c:f>
              <c:strCache>
                <c:ptCount val="1"/>
                <c:pt idx="0">
                  <c:v>Insuficiencia pancreática exocrina</c:v>
                </c:pt>
              </c:strCache>
            </c:strRef>
          </c:tx>
          <c:spPr>
            <a:solidFill>
              <a:schemeClr val="accent1"/>
            </a:solidFill>
            <a:ln>
              <a:noFill/>
            </a:ln>
            <a:effectLst/>
          </c:spPr>
          <c:invertIfNegative val="0"/>
          <c:dLbls>
            <c:dLbl>
              <c:idx val="0"/>
              <c:layout>
                <c:manualLayout>
                  <c:x val="1.8761074758450991E-3"/>
                  <c:y val="0.28016030084731264"/>
                </c:manualLayout>
              </c:layout>
              <c:tx>
                <c:rich>
                  <a:bodyPr rot="0" spcFirstLastPara="1" vertOverflow="ellipsis" vert="horz" wrap="square" lIns="38100" tIns="19050" rIns="38100" bIns="19050" anchor="ctr" anchorCtr="1">
                    <a:noAutofit/>
                  </a:bodyPr>
                  <a:lstStyle/>
                  <a:p>
                    <a:pPr>
                      <a:defRPr sz="4400" b="0" i="0" u="none" strike="noStrike" kern="1200" baseline="0">
                        <a:solidFill>
                          <a:schemeClr val="tx1">
                            <a:lumMod val="75000"/>
                            <a:lumOff val="25000"/>
                          </a:schemeClr>
                        </a:solidFill>
                        <a:latin typeface="+mn-lt"/>
                        <a:ea typeface="+mn-ea"/>
                        <a:cs typeface="+mn-cs"/>
                      </a:defRPr>
                    </a:pPr>
                    <a:fld id="{79473CCA-BF9F-4577-BA68-DBCD82480673}" type="VALUE">
                      <a:rPr lang="en-US" sz="4400" smtClean="0">
                        <a:solidFill>
                          <a:schemeClr val="bg1"/>
                        </a:solidFill>
                      </a:rPr>
                      <a:pPr>
                        <a:defRPr sz="4400"/>
                      </a:pPr>
                      <a:t>[VALUE]</a:t>
                    </a:fld>
                    <a:r>
                      <a:rPr lang="en-US" sz="4400" dirty="0" smtClean="0">
                        <a:solidFill>
                          <a:schemeClr val="bg1"/>
                        </a:solidFill>
                      </a:rPr>
                      <a:t>%</a:t>
                    </a:r>
                  </a:p>
                </c:rich>
              </c:tx>
              <c:spPr>
                <a:noFill/>
                <a:ln>
                  <a:noFill/>
                </a:ln>
                <a:effectLst/>
              </c:spPr>
              <c:txPr>
                <a:bodyPr rot="0" spcFirstLastPara="1" vertOverflow="ellipsis" vert="horz" wrap="square" lIns="38100" tIns="19050" rIns="38100" bIns="19050" anchor="ctr" anchorCtr="1">
                  <a:no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13582072685130817"/>
                      <c:h val="8.038400237259978E-2"/>
                    </c:manualLayout>
                  </c15:layout>
                  <c15:dlblFieldTable/>
                  <c15:showDataLabelsRange val="0"/>
                </c:ext>
                <c:ext xmlns:c16="http://schemas.microsoft.com/office/drawing/2014/chart" uri="{C3380CC4-5D6E-409C-BE32-E72D297353CC}">
                  <c16:uniqueId val="{00000000-EDAD-44BD-8FC9-88F4D8FE1420}"/>
                </c:ext>
              </c:extLst>
            </c:dLbl>
            <c:dLbl>
              <c:idx val="1"/>
              <c:delete val="1"/>
              <c:extLst>
                <c:ext xmlns:c15="http://schemas.microsoft.com/office/drawing/2012/chart" uri="{CE6537A1-D6FC-4f65-9D91-7224C49458BB}"/>
                <c:ext xmlns:c16="http://schemas.microsoft.com/office/drawing/2014/chart" uri="{C3380CC4-5D6E-409C-BE32-E72D297353CC}">
                  <c16:uniqueId val="{00000001-EDAD-44BD-8FC9-88F4D8FE1420}"/>
                </c:ext>
              </c:extLst>
            </c:dLbl>
            <c:dLbl>
              <c:idx val="2"/>
              <c:delete val="1"/>
              <c:extLst>
                <c:ext xmlns:c15="http://schemas.microsoft.com/office/drawing/2012/chart" uri="{CE6537A1-D6FC-4f65-9D91-7224C49458BB}"/>
                <c:ext xmlns:c16="http://schemas.microsoft.com/office/drawing/2014/chart" uri="{C3380CC4-5D6E-409C-BE32-E72D297353CC}">
                  <c16:uniqueId val="{00000002-EDAD-44BD-8FC9-88F4D8FE1420}"/>
                </c:ext>
              </c:extLst>
            </c:dLbl>
            <c:dLbl>
              <c:idx val="3"/>
              <c:delete val="1"/>
              <c:extLst>
                <c:ext xmlns:c15="http://schemas.microsoft.com/office/drawing/2012/chart" uri="{CE6537A1-D6FC-4f65-9D91-7224C49458BB}"/>
                <c:ext xmlns:c16="http://schemas.microsoft.com/office/drawing/2014/chart" uri="{C3380CC4-5D6E-409C-BE32-E72D297353CC}">
                  <c16:uniqueId val="{00000003-EDAD-44BD-8FC9-88F4D8FE1420}"/>
                </c:ext>
              </c:extLst>
            </c:dLbl>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Insuficiencia pancreática exocrina</c:v>
                </c:pt>
                <c:pt idx="1">
                  <c:v>Intolerancia hidrocarbonada</c:v>
                </c:pt>
                <c:pt idx="2">
                  <c:v>DM secundaria a FQ</c:v>
                </c:pt>
                <c:pt idx="3">
                  <c:v>Hepatopatía crónica</c:v>
                </c:pt>
              </c:strCache>
            </c:strRef>
          </c:cat>
          <c:val>
            <c:numRef>
              <c:f>Sheet1!$B$2:$B$5</c:f>
              <c:numCache>
                <c:formatCode>General</c:formatCode>
                <c:ptCount val="4"/>
                <c:pt idx="0">
                  <c:v>47.6</c:v>
                </c:pt>
                <c:pt idx="1">
                  <c:v>0</c:v>
                </c:pt>
                <c:pt idx="2">
                  <c:v>0</c:v>
                </c:pt>
                <c:pt idx="3">
                  <c:v>0</c:v>
                </c:pt>
              </c:numCache>
            </c:numRef>
          </c:val>
          <c:extLst>
            <c:ext xmlns:c16="http://schemas.microsoft.com/office/drawing/2014/chart" uri="{C3380CC4-5D6E-409C-BE32-E72D297353CC}">
              <c16:uniqueId val="{00000004-EDAD-44BD-8FC9-88F4D8FE1420}"/>
            </c:ext>
          </c:extLst>
        </c:ser>
        <c:ser>
          <c:idx val="1"/>
          <c:order val="1"/>
          <c:tx>
            <c:strRef>
              <c:f>Sheet1!$C$1</c:f>
              <c:strCache>
                <c:ptCount val="1"/>
                <c:pt idx="0">
                  <c:v>Intolerancia hidrocarbonada</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EDAD-44BD-8FC9-88F4D8FE1420}"/>
                </c:ext>
              </c:extLst>
            </c:dLbl>
            <c:dLbl>
              <c:idx val="1"/>
              <c:layout>
                <c:manualLayout>
                  <c:x val="0"/>
                  <c:y val="0.27527731315517412"/>
                </c:manualLayout>
              </c:layout>
              <c:tx>
                <c:rich>
                  <a:bodyPr rot="0" spcFirstLastPara="1" vertOverflow="ellipsis" vert="horz" wrap="square" lIns="38100" tIns="19050" rIns="38100" bIns="19050" anchor="ctr" anchorCtr="1">
                    <a:noAutofit/>
                  </a:bodyPr>
                  <a:lstStyle/>
                  <a:p>
                    <a:pPr>
                      <a:defRPr sz="4400" b="0" i="0" u="none" strike="noStrike" kern="1200" baseline="0">
                        <a:solidFill>
                          <a:schemeClr val="tx1">
                            <a:lumMod val="75000"/>
                            <a:lumOff val="25000"/>
                          </a:schemeClr>
                        </a:solidFill>
                        <a:latin typeface="+mn-lt"/>
                        <a:ea typeface="+mn-ea"/>
                        <a:cs typeface="+mn-cs"/>
                      </a:defRPr>
                    </a:pPr>
                    <a:fld id="{23862CED-8AD9-4470-A1E5-ABFA42FC5AA6}" type="VALUE">
                      <a:rPr lang="en-US" sz="4400" smtClean="0">
                        <a:solidFill>
                          <a:schemeClr val="bg1"/>
                        </a:solidFill>
                      </a:rPr>
                      <a:pPr>
                        <a:defRPr sz="4400"/>
                      </a:pPr>
                      <a:t>[VALUE]</a:t>
                    </a:fld>
                    <a:r>
                      <a:rPr lang="en-US" sz="4400" dirty="0" smtClean="0">
                        <a:solidFill>
                          <a:schemeClr val="bg1"/>
                        </a:solidFill>
                      </a:rPr>
                      <a:t>%</a:t>
                    </a:r>
                  </a:p>
                </c:rich>
              </c:tx>
              <c:spPr>
                <a:noFill/>
                <a:ln>
                  <a:noFill/>
                </a:ln>
                <a:effectLst/>
              </c:spPr>
              <c:txPr>
                <a:bodyPr rot="0" spcFirstLastPara="1" vertOverflow="ellipsis" vert="horz" wrap="square" lIns="38100" tIns="19050" rIns="38100" bIns="19050" anchor="ctr" anchorCtr="1">
                  <a:no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11853247032389444"/>
                      <c:h val="0.12053465416350821"/>
                    </c:manualLayout>
                  </c15:layout>
                  <c15:dlblFieldTable/>
                  <c15:showDataLabelsRange val="0"/>
                </c:ext>
                <c:ext xmlns:c16="http://schemas.microsoft.com/office/drawing/2014/chart" uri="{C3380CC4-5D6E-409C-BE32-E72D297353CC}">
                  <c16:uniqueId val="{00000006-EDAD-44BD-8FC9-88F4D8FE1420}"/>
                </c:ext>
              </c:extLst>
            </c:dLbl>
            <c:dLbl>
              <c:idx val="2"/>
              <c:delete val="1"/>
              <c:extLst>
                <c:ext xmlns:c15="http://schemas.microsoft.com/office/drawing/2012/chart" uri="{CE6537A1-D6FC-4f65-9D91-7224C49458BB}"/>
                <c:ext xmlns:c16="http://schemas.microsoft.com/office/drawing/2014/chart" uri="{C3380CC4-5D6E-409C-BE32-E72D297353CC}">
                  <c16:uniqueId val="{00000007-EDAD-44BD-8FC9-88F4D8FE1420}"/>
                </c:ext>
              </c:extLst>
            </c:dLbl>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Insuficiencia pancreática exocrina</c:v>
                </c:pt>
                <c:pt idx="1">
                  <c:v>Intolerancia hidrocarbonada</c:v>
                </c:pt>
                <c:pt idx="2">
                  <c:v>DM secundaria a FQ</c:v>
                </c:pt>
                <c:pt idx="3">
                  <c:v>Hepatopatía crónica</c:v>
                </c:pt>
              </c:strCache>
            </c:strRef>
          </c:cat>
          <c:val>
            <c:numRef>
              <c:f>Sheet1!$C$2:$C$5</c:f>
              <c:numCache>
                <c:formatCode>General</c:formatCode>
                <c:ptCount val="4"/>
                <c:pt idx="0">
                  <c:v>0</c:v>
                </c:pt>
                <c:pt idx="1">
                  <c:v>33.299999999999997</c:v>
                </c:pt>
                <c:pt idx="2">
                  <c:v>0</c:v>
                </c:pt>
              </c:numCache>
            </c:numRef>
          </c:val>
          <c:extLst>
            <c:ext xmlns:c16="http://schemas.microsoft.com/office/drawing/2014/chart" uri="{C3380CC4-5D6E-409C-BE32-E72D297353CC}">
              <c16:uniqueId val="{00000008-EDAD-44BD-8FC9-88F4D8FE1420}"/>
            </c:ext>
          </c:extLst>
        </c:ser>
        <c:ser>
          <c:idx val="2"/>
          <c:order val="2"/>
          <c:tx>
            <c:strRef>
              <c:f>Sheet1!$D$1</c:f>
              <c:strCache>
                <c:ptCount val="1"/>
                <c:pt idx="0">
                  <c:v>DM secundaria a FQ</c:v>
                </c:pt>
              </c:strCache>
            </c:strRef>
          </c:tx>
          <c:spPr>
            <a:solidFill>
              <a:schemeClr val="accent3"/>
            </a:solidFill>
            <a:ln>
              <a:noFill/>
            </a:ln>
            <a:effectLst/>
          </c:spPr>
          <c:invertIfNegative val="0"/>
          <c:dLbls>
            <c:dLbl>
              <c:idx val="2"/>
              <c:layout>
                <c:manualLayout>
                  <c:x val="1.0932250289458299E-2"/>
                  <c:y val="0.1047811514294607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96E786EA-1D37-4939-99E6-3C0D376815D9}" type="VALUE">
                      <a:rPr lang="en-US" sz="4000" smtClean="0">
                        <a:solidFill>
                          <a:schemeClr val="bg1"/>
                        </a:solidFill>
                      </a:rPr>
                      <a:pPr>
                        <a:defRPr/>
                      </a:pPr>
                      <a:t>[VALUE]</a:t>
                    </a:fld>
                    <a:r>
                      <a:rPr lang="en-US" sz="4000" dirty="0" smtClean="0">
                        <a:solidFill>
                          <a:schemeClr val="bg1"/>
                        </a:solidFill>
                      </a:rPr>
                      <a:t>%</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12812620565179339"/>
                      <c:h val="0.11374770275620466"/>
                    </c:manualLayout>
                  </c15:layout>
                  <c15:dlblFieldTable/>
                  <c15:showDataLabelsRange val="0"/>
                </c:ext>
                <c:ext xmlns:c16="http://schemas.microsoft.com/office/drawing/2014/chart" uri="{C3380CC4-5D6E-409C-BE32-E72D297353CC}">
                  <c16:uniqueId val="{00000009-EDAD-44BD-8FC9-88F4D8FE14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Insuficiencia pancreática exocrina</c:v>
                </c:pt>
                <c:pt idx="1">
                  <c:v>Intolerancia hidrocarbonada</c:v>
                </c:pt>
                <c:pt idx="2">
                  <c:v>DM secundaria a FQ</c:v>
                </c:pt>
                <c:pt idx="3">
                  <c:v>Hepatopatía crónica</c:v>
                </c:pt>
              </c:strCache>
            </c:strRef>
          </c:cat>
          <c:val>
            <c:numRef>
              <c:f>Sheet1!$D$2:$D$5</c:f>
              <c:numCache>
                <c:formatCode>General</c:formatCode>
                <c:ptCount val="4"/>
                <c:pt idx="2">
                  <c:v>4.8</c:v>
                </c:pt>
              </c:numCache>
            </c:numRef>
          </c:val>
          <c:extLst>
            <c:ext xmlns:c16="http://schemas.microsoft.com/office/drawing/2014/chart" uri="{C3380CC4-5D6E-409C-BE32-E72D297353CC}">
              <c16:uniqueId val="{0000000A-EDAD-44BD-8FC9-88F4D8FE1420}"/>
            </c:ext>
          </c:extLst>
        </c:ser>
        <c:ser>
          <c:idx val="3"/>
          <c:order val="3"/>
          <c:tx>
            <c:strRef>
              <c:f>Sheet1!$E$1</c:f>
              <c:strCache>
                <c:ptCount val="1"/>
                <c:pt idx="0">
                  <c:v>Hepatopatía crónica</c:v>
                </c:pt>
              </c:strCache>
            </c:strRef>
          </c:tx>
          <c:spPr>
            <a:solidFill>
              <a:schemeClr val="accent4"/>
            </a:solidFill>
            <a:ln>
              <a:noFill/>
            </a:ln>
            <a:effectLst/>
          </c:spPr>
          <c:invertIfNegative val="0"/>
          <c:dLbls>
            <c:dLbl>
              <c:idx val="3"/>
              <c:layout>
                <c:manualLayout>
                  <c:x val="-1.2896505576703003E-4"/>
                  <c:y val="0.10913104452968619"/>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A04A3F79-4054-4F11-9DC7-B33962E2595E}" type="VALUE">
                      <a:rPr lang="en-US" sz="4000" smtClean="0">
                        <a:solidFill>
                          <a:schemeClr val="bg1"/>
                        </a:solidFill>
                      </a:rPr>
                      <a:pPr>
                        <a:defRPr/>
                      </a:pPr>
                      <a:t>[VALUE]</a:t>
                    </a:fld>
                    <a:r>
                      <a:rPr lang="en-US" sz="4000" dirty="0" smtClean="0">
                        <a:solidFill>
                          <a:schemeClr val="bg1"/>
                        </a:solidFill>
                      </a:rPr>
                      <a:t>%</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10225169999237348"/>
                      <c:h val="0.11374770275620466"/>
                    </c:manualLayout>
                  </c15:layout>
                  <c15:dlblFieldTable/>
                  <c15:showDataLabelsRange val="0"/>
                </c:ext>
                <c:ext xmlns:c16="http://schemas.microsoft.com/office/drawing/2014/chart" uri="{C3380CC4-5D6E-409C-BE32-E72D297353CC}">
                  <c16:uniqueId val="{0000000B-EDAD-44BD-8FC9-88F4D8FE14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Insuficiencia pancreática exocrina</c:v>
                </c:pt>
                <c:pt idx="1">
                  <c:v>Intolerancia hidrocarbonada</c:v>
                </c:pt>
                <c:pt idx="2">
                  <c:v>DM secundaria a FQ</c:v>
                </c:pt>
                <c:pt idx="3">
                  <c:v>Hepatopatía crónica</c:v>
                </c:pt>
              </c:strCache>
            </c:strRef>
          </c:cat>
          <c:val>
            <c:numRef>
              <c:f>Sheet1!$E$2:$E$5</c:f>
              <c:numCache>
                <c:formatCode>General</c:formatCode>
                <c:ptCount val="4"/>
                <c:pt idx="3">
                  <c:v>4.8</c:v>
                </c:pt>
              </c:numCache>
            </c:numRef>
          </c:val>
          <c:extLst>
            <c:ext xmlns:c16="http://schemas.microsoft.com/office/drawing/2014/chart" uri="{C3380CC4-5D6E-409C-BE32-E72D297353CC}">
              <c16:uniqueId val="{0000000C-EDAD-44BD-8FC9-88F4D8FE1420}"/>
            </c:ext>
          </c:extLst>
        </c:ser>
        <c:dLbls>
          <c:dLblPos val="inEnd"/>
          <c:showLegendKey val="0"/>
          <c:showVal val="1"/>
          <c:showCatName val="0"/>
          <c:showSerName val="0"/>
          <c:showPercent val="0"/>
          <c:showBubbleSize val="0"/>
        </c:dLbls>
        <c:gapWidth val="62"/>
        <c:overlap val="100"/>
        <c:axId val="1882701664"/>
        <c:axId val="1882702080"/>
      </c:barChart>
      <c:catAx>
        <c:axId val="1882701664"/>
        <c:scaling>
          <c:orientation val="minMax"/>
        </c:scaling>
        <c:delete val="1"/>
        <c:axPos val="b"/>
        <c:numFmt formatCode="General" sourceLinked="1"/>
        <c:majorTickMark val="none"/>
        <c:minorTickMark val="none"/>
        <c:tickLblPos val="nextTo"/>
        <c:crossAx val="1882702080"/>
        <c:crosses val="autoZero"/>
        <c:auto val="1"/>
        <c:lblAlgn val="ctr"/>
        <c:lblOffset val="100"/>
        <c:noMultiLvlLbl val="0"/>
      </c:catAx>
      <c:valAx>
        <c:axId val="188270208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4000" b="0" i="0" u="none" strike="noStrike" kern="1200" cap="all" baseline="0">
                    <a:solidFill>
                      <a:schemeClr val="tx1">
                        <a:lumMod val="65000"/>
                        <a:lumOff val="35000"/>
                      </a:schemeClr>
                    </a:solidFill>
                    <a:latin typeface="+mn-lt"/>
                    <a:ea typeface="+mn-ea"/>
                    <a:cs typeface="+mn-cs"/>
                  </a:defRPr>
                </a:pPr>
                <a:r>
                  <a:rPr lang="es-ES" sz="4000" cap="none" dirty="0" smtClean="0"/>
                  <a:t>Pacientes</a:t>
                </a:r>
                <a:r>
                  <a:rPr lang="es-ES" sz="4000" cap="none" baseline="0" dirty="0" smtClean="0"/>
                  <a:t> (%)</a:t>
                </a:r>
                <a:endParaRPr lang="es-ES" sz="4000" cap="none" dirty="0"/>
              </a:p>
            </c:rich>
          </c:tx>
          <c:layout>
            <c:manualLayout>
              <c:xMode val="edge"/>
              <c:yMode val="edge"/>
              <c:x val="1.507470211502079E-2"/>
              <c:y val="0.13853161033056199"/>
            </c:manualLayout>
          </c:layout>
          <c:overlay val="0"/>
          <c:spPr>
            <a:noFill/>
            <a:ln>
              <a:noFill/>
            </a:ln>
            <a:effectLst/>
          </c:spPr>
          <c:txPr>
            <a:bodyPr rot="-5400000" spcFirstLastPara="1" vertOverflow="ellipsis" vert="horz" wrap="square" anchor="ctr" anchorCtr="1"/>
            <a:lstStyle/>
            <a:p>
              <a:pPr>
                <a:defRPr sz="4000" b="0" i="0" u="none" strike="noStrike" kern="1200" cap="all"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s-ES"/>
          </a:p>
        </c:txPr>
        <c:crossAx val="1882701664"/>
        <c:crosses val="autoZero"/>
        <c:crossBetween val="between"/>
      </c:valAx>
      <c:spPr>
        <a:noFill/>
        <a:ln>
          <a:noFill/>
        </a:ln>
        <a:effectLst/>
      </c:spPr>
    </c:plotArea>
    <c:legend>
      <c:legendPos val="t"/>
      <c:layout>
        <c:manualLayout>
          <c:xMode val="edge"/>
          <c:yMode val="edge"/>
          <c:x val="0"/>
          <c:y val="0.85690598086265157"/>
          <c:w val="1"/>
          <c:h val="0.14309401913734845"/>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5270719368464486E-2"/>
          <c:y val="0.25849070709259248"/>
          <c:w val="0.89861178874483738"/>
          <c:h val="0.59061649543849737"/>
        </c:manualLayout>
      </c:layout>
      <c:bar3DChart>
        <c:barDir val="col"/>
        <c:grouping val="stacked"/>
        <c:varyColors val="0"/>
        <c:ser>
          <c:idx val="0"/>
          <c:order val="0"/>
          <c:tx>
            <c:strRef>
              <c:f>Sheet1!$B$1</c:f>
              <c:strCache>
                <c:ptCount val="1"/>
                <c:pt idx="0">
                  <c:v>TOBRAMICINA</c:v>
                </c:pt>
              </c:strCache>
            </c:strRef>
          </c:tx>
          <c:spPr>
            <a:solidFill>
              <a:schemeClr val="accent1"/>
            </a:solidFill>
            <a:ln>
              <a:noFill/>
            </a:ln>
            <a:effectLst/>
            <a:sp3d/>
          </c:spPr>
          <c:invertIfNegative val="0"/>
          <c:dLbls>
            <c:dLbl>
              <c:idx val="0"/>
              <c:layout>
                <c:manualLayout>
                  <c:x val="0"/>
                  <c:y val="1.4200168708866033E-2"/>
                </c:manualLayout>
              </c:layout>
              <c:tx>
                <c:rich>
                  <a:bodyPr rot="0" spcFirstLastPara="1" vertOverflow="ellipsis" horzOverflow="clip" vert="horz" wrap="square" lIns="38100" tIns="19050" rIns="38100" bIns="19050" anchor="ctr" anchorCtr="1">
                    <a:noAutofit/>
                  </a:bodyPr>
                  <a:lstStyle/>
                  <a:p>
                    <a:pPr>
                      <a:defRPr sz="3800" b="0" i="0" u="none" strike="noStrike" kern="1200" baseline="0">
                        <a:solidFill>
                          <a:schemeClr val="tx1">
                            <a:lumMod val="75000"/>
                            <a:lumOff val="25000"/>
                          </a:schemeClr>
                        </a:solidFill>
                        <a:latin typeface="+mn-lt"/>
                        <a:ea typeface="+mn-ea"/>
                        <a:cs typeface="+mn-cs"/>
                      </a:defRPr>
                    </a:pPr>
                    <a:fld id="{31709E57-3E22-4B77-AD76-D09163D54D8B}" type="VALUE">
                      <a:rPr lang="en-US" sz="3800">
                        <a:solidFill>
                          <a:schemeClr val="bg1"/>
                        </a:solidFill>
                      </a:rPr>
                      <a:pPr>
                        <a:defRPr sz="3800">
                          <a:solidFill>
                            <a:schemeClr val="tx1">
                              <a:lumMod val="75000"/>
                              <a:lumOff val="25000"/>
                            </a:schemeClr>
                          </a:solidFill>
                        </a:defRPr>
                      </a:pPr>
                      <a:t>[VALUE]</a:t>
                    </a:fld>
                    <a:endParaRPr lang="es-ES"/>
                  </a:p>
                </c:rich>
              </c:tx>
              <c:spPr>
                <a:noFill/>
                <a:ln>
                  <a:noFill/>
                </a:ln>
                <a:effectLst/>
              </c:spPr>
              <c:txPr>
                <a:bodyPr rot="0" spcFirstLastPara="1" vertOverflow="ellipsis" horzOverflow="clip" vert="horz" wrap="square" lIns="38100" tIns="19050" rIns="38100" bIns="19050" anchor="ctr" anchorCtr="1">
                  <a:noAutofit/>
                </a:bodyPr>
                <a:lstStyle/>
                <a:p>
                  <a:pPr>
                    <a:defRPr sz="3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15:dlblFieldTable/>
                  <c15:showDataLabelsRange val="0"/>
                </c:ext>
                <c:ext xmlns:c16="http://schemas.microsoft.com/office/drawing/2014/chart" uri="{C3380CC4-5D6E-409C-BE32-E72D297353CC}">
                  <c16:uniqueId val="{00000000-9387-421D-B3ED-DC5956580745}"/>
                </c:ext>
              </c:extLst>
            </c:dLbl>
            <c:spPr>
              <a:noFill/>
              <a:ln>
                <a:noFill/>
              </a:ln>
              <a:effectLst/>
            </c:spPr>
            <c:txPr>
              <a:bodyPr rot="0" spcFirstLastPara="1" vertOverflow="ellipsis" vert="horz" wrap="square" lIns="38100" tIns="19050" rIns="38100" bIns="19050" anchor="ctr" anchorCtr="1">
                <a:spAutoFit/>
              </a:bodyPr>
              <a:lstStyle/>
              <a:p>
                <a:pPr>
                  <a:defRPr sz="3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Sheet1!$B$2:$B$6</c:f>
              <c:numCache>
                <c:formatCode>General</c:formatCode>
                <c:ptCount val="5"/>
                <c:pt idx="0">
                  <c:v>5</c:v>
                </c:pt>
              </c:numCache>
            </c:numRef>
          </c:val>
          <c:extLst>
            <c:ext xmlns:c16="http://schemas.microsoft.com/office/drawing/2014/chart" uri="{C3380CC4-5D6E-409C-BE32-E72D297353CC}">
              <c16:uniqueId val="{00000001-9387-421D-B3ED-DC5956580745}"/>
            </c:ext>
          </c:extLst>
        </c:ser>
        <c:ser>
          <c:idx val="1"/>
          <c:order val="1"/>
          <c:tx>
            <c:strRef>
              <c:f>Sheet1!$C$1</c:f>
              <c:strCache>
                <c:ptCount val="1"/>
                <c:pt idx="0">
                  <c:v>COLISTINA</c:v>
                </c:pt>
              </c:strCache>
            </c:strRef>
          </c:tx>
          <c:spPr>
            <a:solidFill>
              <a:schemeClr val="accent2"/>
            </a:solidFill>
            <a:ln>
              <a:noFill/>
            </a:ln>
            <a:effectLst/>
            <a:sp3d/>
          </c:spPr>
          <c:invertIfNegative val="0"/>
          <c:dLbls>
            <c:dLbl>
              <c:idx val="0"/>
              <c:layout>
                <c:manualLayout>
                  <c:x val="-1.2774044750395435E-3"/>
                  <c:y val="2.4343146358056057E-2"/>
                </c:manualLayout>
              </c:layout>
              <c:tx>
                <c:rich>
                  <a:bodyPr/>
                  <a:lstStyle/>
                  <a:p>
                    <a:fld id="{1D6A1D47-F0FC-411E-830D-20AB1693FB3A}" type="VALUE">
                      <a:rPr lang="en-US" sz="3800">
                        <a:solidFill>
                          <a:schemeClr val="bg1"/>
                        </a:solidFill>
                      </a:rPr>
                      <a:pPr/>
                      <a:t>[VALUE]</a:t>
                    </a:fld>
                    <a:endParaRPr lang="es-ES"/>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9387-421D-B3ED-DC5956580745}"/>
                </c:ext>
              </c:extLst>
            </c:dLbl>
            <c:spPr>
              <a:noFill/>
              <a:ln>
                <a:noFill/>
              </a:ln>
              <a:effectLst/>
            </c:spPr>
            <c:txPr>
              <a:bodyPr rot="0" spcFirstLastPara="1" vertOverflow="ellipsis" vert="horz" wrap="square" lIns="38100" tIns="19050" rIns="38100" bIns="19050" anchor="ctr" anchorCtr="1">
                <a:spAutoFit/>
              </a:bodyPr>
              <a:lstStyle/>
              <a:p>
                <a:pPr>
                  <a:defRPr sz="3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Sheet1!$C$2:$C$6</c:f>
              <c:numCache>
                <c:formatCode>General</c:formatCode>
                <c:ptCount val="5"/>
                <c:pt idx="0">
                  <c:v>4</c:v>
                </c:pt>
              </c:numCache>
            </c:numRef>
          </c:val>
          <c:extLst>
            <c:ext xmlns:c16="http://schemas.microsoft.com/office/drawing/2014/chart" uri="{C3380CC4-5D6E-409C-BE32-E72D297353CC}">
              <c16:uniqueId val="{00000003-9387-421D-B3ED-DC5956580745}"/>
            </c:ext>
          </c:extLst>
        </c:ser>
        <c:ser>
          <c:idx val="2"/>
          <c:order val="2"/>
          <c:tx>
            <c:strRef>
              <c:f>Sheet1!$D$1</c:f>
              <c:strCache>
                <c:ptCount val="1"/>
                <c:pt idx="0">
                  <c:v>AMIKACINA</c:v>
                </c:pt>
              </c:strCache>
            </c:strRef>
          </c:tx>
          <c:spPr>
            <a:solidFill>
              <a:schemeClr val="accent3"/>
            </a:solidFill>
            <a:ln>
              <a:noFill/>
            </a:ln>
            <a:effectLst/>
            <a:sp3d/>
          </c:spPr>
          <c:invertIfNegative val="0"/>
          <c:dLbls>
            <c:dLbl>
              <c:idx val="0"/>
              <c:layout>
                <c:manualLayout>
                  <c:x val="1.2774044750395435E-3"/>
                  <c:y val="-6.2011130440449624E-3"/>
                </c:manualLayout>
              </c:layout>
              <c:tx>
                <c:rich>
                  <a:bodyPr/>
                  <a:lstStyle/>
                  <a:p>
                    <a:fld id="{25A0AC63-E0BC-41FC-A614-40316F01C707}" type="VALUE">
                      <a:rPr lang="en-US" sz="3800">
                        <a:solidFill>
                          <a:schemeClr val="bg1"/>
                        </a:solidFill>
                      </a:rPr>
                      <a:pPr/>
                      <a:t>[VALUE]</a:t>
                    </a:fld>
                    <a:endParaRPr lang="es-ES"/>
                  </a:p>
                </c:rich>
              </c:tx>
              <c:showLegendKey val="0"/>
              <c:showVal val="1"/>
              <c:showCatName val="0"/>
              <c:showSerName val="0"/>
              <c:showPercent val="0"/>
              <c:showBubbleSize val="0"/>
              <c:extLst>
                <c:ext xmlns:c15="http://schemas.microsoft.com/office/drawing/2012/chart" uri="{CE6537A1-D6FC-4f65-9D91-7224C49458BB}">
                  <c15:layout>
                    <c:manualLayout>
                      <c:w val="4.4495161934668695E-2"/>
                      <c:h val="8.9614737781703785E-2"/>
                    </c:manualLayout>
                  </c15:layout>
                  <c15:dlblFieldTable/>
                  <c15:showDataLabelsRange val="0"/>
                </c:ext>
                <c:ext xmlns:c16="http://schemas.microsoft.com/office/drawing/2014/chart" uri="{C3380CC4-5D6E-409C-BE32-E72D297353CC}">
                  <c16:uniqueId val="{00000004-9387-421D-B3ED-DC5956580745}"/>
                </c:ext>
              </c:extLst>
            </c:dLbl>
            <c:spPr>
              <a:noFill/>
              <a:ln>
                <a:noFill/>
              </a:ln>
              <a:effectLst/>
            </c:spPr>
            <c:txPr>
              <a:bodyPr rot="0" spcFirstLastPara="1" vertOverflow="ellipsis" vert="horz" wrap="square" lIns="38100" tIns="19050" rIns="38100" bIns="19050" anchor="ctr" anchorCtr="1">
                <a:spAutoFit/>
              </a:bodyPr>
              <a:lstStyle/>
              <a:p>
                <a:pPr>
                  <a:defRPr sz="3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Sheet1!$D$2:$D$6</c:f>
              <c:numCache>
                <c:formatCode>General</c:formatCode>
                <c:ptCount val="5"/>
                <c:pt idx="0">
                  <c:v>1</c:v>
                </c:pt>
              </c:numCache>
            </c:numRef>
          </c:val>
          <c:extLst>
            <c:ext xmlns:c16="http://schemas.microsoft.com/office/drawing/2014/chart" uri="{C3380CC4-5D6E-409C-BE32-E72D297353CC}">
              <c16:uniqueId val="{00000005-9387-421D-B3ED-DC5956580745}"/>
            </c:ext>
          </c:extLst>
        </c:ser>
        <c:ser>
          <c:idx val="3"/>
          <c:order val="3"/>
          <c:tx>
            <c:strRef>
              <c:f>Sheet1!$E$1</c:f>
              <c:strCache>
                <c:ptCount val="1"/>
                <c:pt idx="0">
                  <c:v>BUDESONIDA</c:v>
                </c:pt>
              </c:strCache>
            </c:strRef>
          </c:tx>
          <c:spPr>
            <a:solidFill>
              <a:schemeClr val="accent4"/>
            </a:solidFill>
            <a:ln>
              <a:noFill/>
            </a:ln>
            <a:effectLst/>
            <a:sp3d/>
          </c:spPr>
          <c:invertIfNegative val="0"/>
          <c:dLbls>
            <c:dLbl>
              <c:idx val="1"/>
              <c:layout/>
              <c:tx>
                <c:rich>
                  <a:bodyPr/>
                  <a:lstStyle/>
                  <a:p>
                    <a:fld id="{C96B7436-744B-4869-86B4-6CAD72F7A97F}" type="VALUE">
                      <a:rPr lang="en-US" sz="4000">
                        <a:solidFill>
                          <a:schemeClr val="bg1"/>
                        </a:solidFill>
                      </a:rPr>
                      <a:pPr/>
                      <a:t>[VALUE]</a:t>
                    </a:fld>
                    <a:endParaRPr lang="es-ES"/>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6-9387-421D-B3ED-DC5956580745}"/>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Sheet1!$E$2:$E$6</c:f>
              <c:numCache>
                <c:formatCode>General</c:formatCode>
                <c:ptCount val="5"/>
                <c:pt idx="1">
                  <c:v>5</c:v>
                </c:pt>
              </c:numCache>
            </c:numRef>
          </c:val>
          <c:extLst>
            <c:ext xmlns:c16="http://schemas.microsoft.com/office/drawing/2014/chart" uri="{C3380CC4-5D6E-409C-BE32-E72D297353CC}">
              <c16:uniqueId val="{00000007-9387-421D-B3ED-DC5956580745}"/>
            </c:ext>
          </c:extLst>
        </c:ser>
        <c:ser>
          <c:idx val="4"/>
          <c:order val="4"/>
          <c:tx>
            <c:strRef>
              <c:f>Sheet1!$F$1</c:f>
              <c:strCache>
                <c:ptCount val="1"/>
                <c:pt idx="0">
                  <c:v>FLUTICASONA</c:v>
                </c:pt>
              </c:strCache>
            </c:strRef>
          </c:tx>
          <c:spPr>
            <a:solidFill>
              <a:schemeClr val="accent5"/>
            </a:solidFill>
            <a:ln>
              <a:noFill/>
            </a:ln>
            <a:effectLst/>
            <a:sp3d/>
          </c:spPr>
          <c:invertIfNegative val="0"/>
          <c:dLbls>
            <c:dLbl>
              <c:idx val="1"/>
              <c:layout>
                <c:manualLayout>
                  <c:x val="1.8435978668846853E-3"/>
                  <c:y val="-1.9612900037527047E-2"/>
                </c:manualLayout>
              </c:layout>
              <c:tx>
                <c:rich>
                  <a:bodyPr/>
                  <a:lstStyle/>
                  <a:p>
                    <a:fld id="{3D20DB4B-41E4-4067-BF63-68D5BC80D935}" type="VALUE">
                      <a:rPr lang="en-US" sz="4000">
                        <a:solidFill>
                          <a:schemeClr val="bg1"/>
                        </a:solidFill>
                      </a:rPr>
                      <a:pPr/>
                      <a:t>[VALUE]</a:t>
                    </a:fld>
                    <a:endParaRPr lang="es-ES"/>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8-9387-421D-B3ED-DC5956580745}"/>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Sheet1!$F$2:$F$6</c:f>
              <c:numCache>
                <c:formatCode>General</c:formatCode>
                <c:ptCount val="5"/>
                <c:pt idx="1">
                  <c:v>2</c:v>
                </c:pt>
              </c:numCache>
            </c:numRef>
          </c:val>
          <c:extLst>
            <c:ext xmlns:c16="http://schemas.microsoft.com/office/drawing/2014/chart" uri="{C3380CC4-5D6E-409C-BE32-E72D297353CC}">
              <c16:uniqueId val="{00000009-9387-421D-B3ED-DC5956580745}"/>
            </c:ext>
          </c:extLst>
        </c:ser>
        <c:ser>
          <c:idx val="5"/>
          <c:order val="5"/>
          <c:tx>
            <c:strRef>
              <c:f>Sheet1!$G$1</c:f>
              <c:strCache>
                <c:ptCount val="1"/>
                <c:pt idx="0">
                  <c:v>SUERO SALINO HIPERTÓNICO NEBULIZADO</c:v>
                </c:pt>
              </c:strCache>
            </c:strRef>
          </c:tx>
          <c:spPr>
            <a:solidFill>
              <a:schemeClr val="accent6"/>
            </a:solidFill>
            <a:ln>
              <a:noFill/>
            </a:ln>
            <a:effectLst/>
            <a:sp3d/>
          </c:spPr>
          <c:invertIfNegative val="0"/>
          <c:dLbls>
            <c:dLbl>
              <c:idx val="2"/>
              <c:layout/>
              <c:tx>
                <c:rich>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fld id="{5A20AEEB-B819-4C14-933D-CCABD80864BA}" type="VALUE">
                      <a:rPr lang="en-US" sz="4000">
                        <a:solidFill>
                          <a:schemeClr val="bg1"/>
                        </a:solidFill>
                      </a:rPr>
                      <a:pPr>
                        <a:defRPr sz="4000"/>
                      </a:pPr>
                      <a:t>[VALUE]</a:t>
                    </a:fld>
                    <a:endParaRPr lang="es-ES"/>
                  </a:p>
                </c:rich>
              </c:tx>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A-9387-421D-B3ED-DC595658074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Sheet1!$G$2:$G$6</c:f>
              <c:numCache>
                <c:formatCode>General</c:formatCode>
                <c:ptCount val="5"/>
                <c:pt idx="2">
                  <c:v>13</c:v>
                </c:pt>
              </c:numCache>
            </c:numRef>
          </c:val>
          <c:extLst>
            <c:ext xmlns:c16="http://schemas.microsoft.com/office/drawing/2014/chart" uri="{C3380CC4-5D6E-409C-BE32-E72D297353CC}">
              <c16:uniqueId val="{0000000B-9387-421D-B3ED-DC5956580745}"/>
            </c:ext>
          </c:extLst>
        </c:ser>
        <c:ser>
          <c:idx val="6"/>
          <c:order val="6"/>
          <c:tx>
            <c:strRef>
              <c:f>Sheet1!$H$1</c:f>
              <c:strCache>
                <c:ptCount val="1"/>
                <c:pt idx="0">
                  <c:v>ADNASA NEBULIZADA</c:v>
                </c:pt>
              </c:strCache>
            </c:strRef>
          </c:tx>
          <c:spPr>
            <a:solidFill>
              <a:schemeClr val="accent1">
                <a:lumMod val="60000"/>
              </a:schemeClr>
            </a:solidFill>
            <a:ln>
              <a:noFill/>
            </a:ln>
            <a:effectLst/>
            <a:sp3d/>
          </c:spPr>
          <c:invertIfNegative val="0"/>
          <c:dLbls>
            <c:dLbl>
              <c:idx val="3"/>
              <c:layout/>
              <c:tx>
                <c:rich>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fld id="{D89DFB91-1D8E-4906-AE9B-9DD9BFC4246F}" type="VALUE">
                      <a:rPr lang="en-US" sz="4000">
                        <a:solidFill>
                          <a:schemeClr val="bg1"/>
                        </a:solidFill>
                      </a:rPr>
                      <a:pPr>
                        <a:defRPr sz="4000"/>
                      </a:pPr>
                      <a:t>[VALUE]</a:t>
                    </a:fld>
                    <a:endParaRPr lang="es-ES"/>
                  </a:p>
                </c:rich>
              </c:tx>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C-9387-421D-B3ED-DC595658074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Sheet1!$H$2:$H$6</c:f>
              <c:numCache>
                <c:formatCode>General</c:formatCode>
                <c:ptCount val="5"/>
                <c:pt idx="3">
                  <c:v>5</c:v>
                </c:pt>
              </c:numCache>
            </c:numRef>
          </c:val>
          <c:extLst>
            <c:ext xmlns:c16="http://schemas.microsoft.com/office/drawing/2014/chart" uri="{C3380CC4-5D6E-409C-BE32-E72D297353CC}">
              <c16:uniqueId val="{0000000D-9387-421D-B3ED-DC5956580745}"/>
            </c:ext>
          </c:extLst>
        </c:ser>
        <c:ser>
          <c:idx val="7"/>
          <c:order val="7"/>
          <c:tx>
            <c:strRef>
              <c:f>Sheet1!$I$1</c:f>
              <c:strCache>
                <c:ptCount val="1"/>
                <c:pt idx="0">
                  <c:v>AZITROMICINA</c:v>
                </c:pt>
              </c:strCache>
            </c:strRef>
          </c:tx>
          <c:spPr>
            <a:solidFill>
              <a:schemeClr val="accent2">
                <a:lumMod val="60000"/>
              </a:schemeClr>
            </a:solidFill>
            <a:ln>
              <a:noFill/>
            </a:ln>
            <a:effectLst/>
            <a:sp3d/>
          </c:spPr>
          <c:invertIfNegative val="0"/>
          <c:dLbls>
            <c:dLbl>
              <c:idx val="4"/>
              <c:layout/>
              <c:tx>
                <c:rich>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fld id="{99965450-13A6-4B62-9014-4CD460496997}" type="VALUE">
                      <a:rPr lang="en-US" sz="4000">
                        <a:solidFill>
                          <a:schemeClr val="bg1"/>
                        </a:solidFill>
                      </a:rPr>
                      <a:pPr>
                        <a:defRPr sz="4000"/>
                      </a:pPr>
                      <a:t>[VALUE]</a:t>
                    </a:fld>
                    <a:endParaRPr lang="es-ES"/>
                  </a:p>
                </c:rich>
              </c:tx>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E-9387-421D-B3ED-DC595658074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ANTIBIÓTICO INHALADO</c:v>
                </c:pt>
                <c:pt idx="1">
                  <c:v>CORTICOIDES INHALADOS</c:v>
                </c:pt>
                <c:pt idx="2">
                  <c:v>SUERO SALINO HIPERTÓNICO NEBULIZADO</c:v>
                </c:pt>
                <c:pt idx="3">
                  <c:v>ADNASA NEBULIZADA</c:v>
                </c:pt>
                <c:pt idx="4">
                  <c:v>AZITROMICINA</c:v>
                </c:pt>
              </c:strCache>
            </c:strRef>
          </c:cat>
          <c:val>
            <c:numRef>
              <c:f>Sheet1!$I$2:$I$6</c:f>
              <c:numCache>
                <c:formatCode>General</c:formatCode>
                <c:ptCount val="5"/>
                <c:pt idx="4">
                  <c:v>16</c:v>
                </c:pt>
              </c:numCache>
            </c:numRef>
          </c:val>
          <c:extLst>
            <c:ext xmlns:c16="http://schemas.microsoft.com/office/drawing/2014/chart" uri="{C3380CC4-5D6E-409C-BE32-E72D297353CC}">
              <c16:uniqueId val="{0000000F-9387-421D-B3ED-DC5956580745}"/>
            </c:ext>
          </c:extLst>
        </c:ser>
        <c:dLbls>
          <c:showLegendKey val="0"/>
          <c:showVal val="1"/>
          <c:showCatName val="0"/>
          <c:showSerName val="0"/>
          <c:showPercent val="0"/>
          <c:showBubbleSize val="0"/>
        </c:dLbls>
        <c:gapWidth val="150"/>
        <c:shape val="box"/>
        <c:axId val="360065375"/>
        <c:axId val="360067455"/>
        <c:axId val="0"/>
      </c:bar3DChart>
      <c:catAx>
        <c:axId val="360065375"/>
        <c:scaling>
          <c:orientation val="minMax"/>
        </c:scaling>
        <c:delete val="1"/>
        <c:axPos val="b"/>
        <c:numFmt formatCode="General" sourceLinked="1"/>
        <c:majorTickMark val="none"/>
        <c:minorTickMark val="none"/>
        <c:tickLblPos val="nextTo"/>
        <c:crossAx val="360067455"/>
        <c:crosses val="autoZero"/>
        <c:auto val="1"/>
        <c:lblAlgn val="ctr"/>
        <c:lblOffset val="100"/>
        <c:noMultiLvlLbl val="0"/>
      </c:catAx>
      <c:valAx>
        <c:axId val="3600674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s-ES" sz="2800" dirty="0" smtClean="0"/>
                  <a:t>Nº</a:t>
                </a:r>
                <a:r>
                  <a:rPr lang="es-ES" sz="2800" baseline="0" dirty="0" smtClean="0"/>
                  <a:t> de pacientes</a:t>
                </a:r>
                <a:endParaRPr lang="es-ES" sz="2800" dirty="0"/>
              </a:p>
            </c:rich>
          </c:tx>
          <c:layout>
            <c:manualLayout>
              <c:xMode val="edge"/>
              <c:yMode val="edge"/>
              <c:x val="3.383191992415395E-2"/>
              <c:y val="0.43297922000114897"/>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
          </a:p>
        </c:txPr>
        <c:crossAx val="360065375"/>
        <c:crosses val="autoZero"/>
        <c:crossBetween val="between"/>
      </c:valAx>
      <c:spPr>
        <a:noFill/>
        <a:ln>
          <a:noFill/>
        </a:ln>
        <a:effectLst/>
      </c:spPr>
    </c:plotArea>
    <c:legend>
      <c:legendPos val="b"/>
      <c:layout>
        <c:manualLayout>
          <c:xMode val="edge"/>
          <c:yMode val="edge"/>
          <c:x val="0"/>
          <c:y val="8.3807841444866638E-2"/>
          <c:w val="1"/>
          <c:h val="0.1640553992890485"/>
        </c:manualLayout>
      </c:layout>
      <c:overlay val="0"/>
      <c:spPr>
        <a:noFill/>
        <a:ln>
          <a:noFill/>
        </a:ln>
        <a:effectLst/>
      </c:spPr>
      <c:txPr>
        <a:bodyPr rot="0" spcFirstLastPara="1" vertOverflow="ellipsis" vert="horz" wrap="square" anchor="ctr" anchorCtr="1"/>
        <a:lstStyle/>
        <a:p>
          <a:pPr>
            <a:defRPr sz="2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717922680290082E-2"/>
          <c:y val="1.9363541549045755E-2"/>
          <c:w val="0.98484618133670787"/>
          <c:h val="0.94463964953599555"/>
        </c:manualLayout>
      </c:layout>
      <c:barChart>
        <c:barDir val="col"/>
        <c:grouping val="clustered"/>
        <c:varyColors val="0"/>
        <c:ser>
          <c:idx val="0"/>
          <c:order val="0"/>
          <c:tx>
            <c:strRef>
              <c:f>Sheet1!$B$1</c:f>
              <c:strCache>
                <c:ptCount val="1"/>
                <c:pt idx="0">
                  <c:v>PREVIO AL EPISODIO</c:v>
                </c:pt>
              </c:strCache>
            </c:strRef>
          </c:tx>
          <c:spPr>
            <a:solidFill>
              <a:schemeClr val="accent6"/>
            </a:solidFill>
            <a:ln>
              <a:noFill/>
            </a:ln>
            <a:effectLst/>
          </c:spPr>
          <c:invertIfNegative val="0"/>
          <c:cat>
            <c:strRef>
              <c:f>Sheet1!$A$2</c:f>
              <c:strCache>
                <c:ptCount val="1"/>
                <c:pt idx="0">
                  <c:v>FEV1</c:v>
                </c:pt>
              </c:strCache>
            </c:strRef>
          </c:cat>
          <c:val>
            <c:numRef>
              <c:f>Sheet1!$B$2</c:f>
              <c:numCache>
                <c:formatCode>General</c:formatCode>
                <c:ptCount val="1"/>
                <c:pt idx="0">
                  <c:v>84.5</c:v>
                </c:pt>
              </c:numCache>
            </c:numRef>
          </c:val>
          <c:extLst>
            <c:ext xmlns:c16="http://schemas.microsoft.com/office/drawing/2014/chart" uri="{C3380CC4-5D6E-409C-BE32-E72D297353CC}">
              <c16:uniqueId val="{00000000-CF1A-4A7E-BC9D-1AEE415BAD41}"/>
            </c:ext>
          </c:extLst>
        </c:ser>
        <c:ser>
          <c:idx val="1"/>
          <c:order val="1"/>
          <c:tx>
            <c:strRef>
              <c:f>Sheet1!$C$1</c:f>
              <c:strCache>
                <c:ptCount val="1"/>
                <c:pt idx="0">
                  <c:v>POSTERIOR AL EPISODIO</c:v>
                </c:pt>
              </c:strCache>
            </c:strRef>
          </c:tx>
          <c:spPr>
            <a:solidFill>
              <a:schemeClr val="accent5"/>
            </a:solidFill>
            <a:ln>
              <a:noFill/>
            </a:ln>
            <a:effectLst/>
          </c:spPr>
          <c:invertIfNegative val="0"/>
          <c:cat>
            <c:strRef>
              <c:f>Sheet1!$A$2</c:f>
              <c:strCache>
                <c:ptCount val="1"/>
                <c:pt idx="0">
                  <c:v>FEV1</c:v>
                </c:pt>
              </c:strCache>
            </c:strRef>
          </c:cat>
          <c:val>
            <c:numRef>
              <c:f>Sheet1!$C$2</c:f>
              <c:numCache>
                <c:formatCode>General</c:formatCode>
                <c:ptCount val="1"/>
                <c:pt idx="0">
                  <c:v>62.7</c:v>
                </c:pt>
              </c:numCache>
            </c:numRef>
          </c:val>
          <c:extLst>
            <c:ext xmlns:c16="http://schemas.microsoft.com/office/drawing/2014/chart" uri="{C3380CC4-5D6E-409C-BE32-E72D297353CC}">
              <c16:uniqueId val="{00000001-CF1A-4A7E-BC9D-1AEE415BAD41}"/>
            </c:ext>
          </c:extLst>
        </c:ser>
        <c:dLbls>
          <c:showLegendKey val="0"/>
          <c:showVal val="0"/>
          <c:showCatName val="0"/>
          <c:showSerName val="0"/>
          <c:showPercent val="0"/>
          <c:showBubbleSize val="0"/>
        </c:dLbls>
        <c:gapWidth val="199"/>
        <c:axId val="1535974559"/>
        <c:axId val="1535972479"/>
      </c:barChart>
      <c:catAx>
        <c:axId val="1535974559"/>
        <c:scaling>
          <c:orientation val="minMax"/>
        </c:scaling>
        <c:delete val="1"/>
        <c:axPos val="b"/>
        <c:numFmt formatCode="General" sourceLinked="1"/>
        <c:majorTickMark val="none"/>
        <c:minorTickMark val="none"/>
        <c:tickLblPos val="nextTo"/>
        <c:crossAx val="1535972479"/>
        <c:crosses val="autoZero"/>
        <c:auto val="1"/>
        <c:lblAlgn val="ctr"/>
        <c:lblOffset val="100"/>
        <c:noMultiLvlLbl val="0"/>
      </c:catAx>
      <c:valAx>
        <c:axId val="1535972479"/>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535974559"/>
        <c:crosses val="autoZero"/>
        <c:crossBetween val="between"/>
      </c:valAx>
      <c:spPr>
        <a:noFill/>
        <a:ln>
          <a:noFill/>
        </a:ln>
        <a:effectLst/>
      </c:spPr>
    </c:plotArea>
    <c:legend>
      <c:legendPos val="t"/>
      <c:layout>
        <c:manualLayout>
          <c:xMode val="edge"/>
          <c:yMode val="edge"/>
          <c:x val="6.2413776231692739E-2"/>
          <c:y val="2.0480521032626852E-3"/>
          <c:w val="0.93758629023613427"/>
          <c:h val="6.7160883305213095E-2"/>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0340384818688081E-2"/>
          <c:y val="0.23118091654747039"/>
          <c:w val="0.90525817623577931"/>
          <c:h val="0.58463724218818491"/>
        </c:manualLayout>
      </c:layout>
      <c:bar3DChart>
        <c:barDir val="col"/>
        <c:grouping val="stacked"/>
        <c:varyColors val="0"/>
        <c:ser>
          <c:idx val="0"/>
          <c:order val="0"/>
          <c:tx>
            <c:strRef>
              <c:f>Sheet1!$B$1</c:f>
              <c:strCache>
                <c:ptCount val="1"/>
                <c:pt idx="0">
                  <c:v>PSEUDOMONAS AERUGINOSA</c:v>
                </c:pt>
              </c:strCache>
            </c:strRef>
          </c:tx>
          <c:spPr>
            <a:solidFill>
              <a:schemeClr val="accent1"/>
            </a:solidFill>
            <a:ln>
              <a:noFill/>
            </a:ln>
            <a:effectLst/>
            <a:sp3d/>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7E21-489E-A2C7-F1CA017D4E0D}"/>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PSEUDOMONAS AERUGINOSA</c:v>
                </c:pt>
                <c:pt idx="1">
                  <c:v>STAPHYLOCOCCUS AUREUS</c:v>
                </c:pt>
              </c:strCache>
            </c:strRef>
          </c:cat>
          <c:val>
            <c:numRef>
              <c:f>Sheet1!$B$2:$B$3</c:f>
              <c:numCache>
                <c:formatCode>General</c:formatCode>
                <c:ptCount val="2"/>
                <c:pt idx="0">
                  <c:v>70</c:v>
                </c:pt>
              </c:numCache>
            </c:numRef>
          </c:val>
          <c:extLst>
            <c:ext xmlns:c16="http://schemas.microsoft.com/office/drawing/2014/chart" uri="{C3380CC4-5D6E-409C-BE32-E72D297353CC}">
              <c16:uniqueId val="{00000001-7E21-489E-A2C7-F1CA017D4E0D}"/>
            </c:ext>
          </c:extLst>
        </c:ser>
        <c:ser>
          <c:idx val="1"/>
          <c:order val="1"/>
          <c:tx>
            <c:strRef>
              <c:f>Sheet1!$C$1</c:f>
              <c:strCache>
                <c:ptCount val="1"/>
                <c:pt idx="0">
                  <c:v>METICILIN RESISTENTE</c:v>
                </c:pt>
              </c:strCache>
            </c:strRef>
          </c:tx>
          <c:spPr>
            <a:solidFill>
              <a:schemeClr val="accent2"/>
            </a:solidFill>
            <a:ln>
              <a:noFill/>
            </a:ln>
            <a:effectLst/>
            <a:sp3d/>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7E21-489E-A2C7-F1CA017D4E0D}"/>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PSEUDOMONAS AERUGINOSA</c:v>
                </c:pt>
                <c:pt idx="1">
                  <c:v>STAPHYLOCOCCUS AUREUS</c:v>
                </c:pt>
              </c:strCache>
            </c:strRef>
          </c:cat>
          <c:val>
            <c:numRef>
              <c:f>Sheet1!$C$2:$C$3</c:f>
              <c:numCache>
                <c:formatCode>General</c:formatCode>
                <c:ptCount val="2"/>
                <c:pt idx="1">
                  <c:v>20</c:v>
                </c:pt>
              </c:numCache>
            </c:numRef>
          </c:val>
          <c:extLst>
            <c:ext xmlns:c16="http://schemas.microsoft.com/office/drawing/2014/chart" uri="{C3380CC4-5D6E-409C-BE32-E72D297353CC}">
              <c16:uniqueId val="{00000003-7E21-489E-A2C7-F1CA017D4E0D}"/>
            </c:ext>
          </c:extLst>
        </c:ser>
        <c:ser>
          <c:idx val="2"/>
          <c:order val="2"/>
          <c:tx>
            <c:strRef>
              <c:f>Sheet1!$D$1</c:f>
              <c:strCache>
                <c:ptCount val="1"/>
                <c:pt idx="0">
                  <c:v>METICILIN SENSIBLE</c:v>
                </c:pt>
              </c:strCache>
            </c:strRef>
          </c:tx>
          <c:spPr>
            <a:solidFill>
              <a:schemeClr val="accent3"/>
            </a:solidFill>
            <a:ln>
              <a:noFill/>
            </a:ln>
            <a:effectLst/>
            <a:sp3d/>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4-7E21-489E-A2C7-F1CA017D4E0D}"/>
                </c:ext>
              </c:extLst>
            </c:dLbl>
            <c:spPr>
              <a:noFill/>
              <a:ln>
                <a:noFill/>
              </a:ln>
              <a:effectLst/>
            </c:spPr>
            <c:txPr>
              <a:bodyPr rot="0" spcFirstLastPara="1" vertOverflow="ellipsis" vert="horz" wrap="square" lIns="38100" tIns="19050" rIns="38100" bIns="19050" anchor="ctr" anchorCtr="1">
                <a:spAutoFit/>
              </a:bodyPr>
              <a:lstStyle/>
              <a:p>
                <a:pPr>
                  <a:defRPr sz="80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PSEUDOMONAS AERUGINOSA</c:v>
                </c:pt>
                <c:pt idx="1">
                  <c:v>STAPHYLOCOCCUS AUREUS</c:v>
                </c:pt>
              </c:strCache>
            </c:strRef>
          </c:cat>
          <c:val>
            <c:numRef>
              <c:f>Sheet1!$D$2:$D$3</c:f>
              <c:numCache>
                <c:formatCode>General</c:formatCode>
                <c:ptCount val="2"/>
                <c:pt idx="1">
                  <c:v>24</c:v>
                </c:pt>
              </c:numCache>
            </c:numRef>
          </c:val>
          <c:extLst>
            <c:ext xmlns:c16="http://schemas.microsoft.com/office/drawing/2014/chart" uri="{C3380CC4-5D6E-409C-BE32-E72D297353CC}">
              <c16:uniqueId val="{00000005-7E21-489E-A2C7-F1CA017D4E0D}"/>
            </c:ext>
          </c:extLst>
        </c:ser>
        <c:dLbls>
          <c:showLegendKey val="0"/>
          <c:showVal val="1"/>
          <c:showCatName val="0"/>
          <c:showSerName val="0"/>
          <c:showPercent val="0"/>
          <c:showBubbleSize val="0"/>
        </c:dLbls>
        <c:gapWidth val="150"/>
        <c:shape val="box"/>
        <c:axId val="647399728"/>
        <c:axId val="647396816"/>
        <c:axId val="0"/>
      </c:bar3DChart>
      <c:catAx>
        <c:axId val="6473997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1" u="none" strike="noStrike" kern="1200" baseline="0">
                <a:solidFill>
                  <a:schemeClr val="tx1">
                    <a:lumMod val="65000"/>
                    <a:lumOff val="35000"/>
                  </a:schemeClr>
                </a:solidFill>
                <a:latin typeface="+mn-lt"/>
                <a:ea typeface="+mn-ea"/>
                <a:cs typeface="+mn-cs"/>
              </a:defRPr>
            </a:pPr>
            <a:endParaRPr lang="es-ES"/>
          </a:p>
        </c:txPr>
        <c:crossAx val="647396816"/>
        <c:crosses val="autoZero"/>
        <c:auto val="1"/>
        <c:lblAlgn val="ctr"/>
        <c:lblOffset val="100"/>
        <c:noMultiLvlLbl val="0"/>
      </c:catAx>
      <c:valAx>
        <c:axId val="647396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r>
                  <a:rPr lang="es-ES" sz="4000" dirty="0" smtClean="0"/>
                  <a:t>Pacientes</a:t>
                </a:r>
                <a:r>
                  <a:rPr lang="es-ES" sz="4000" baseline="0" dirty="0" smtClean="0"/>
                  <a:t> (%)</a:t>
                </a:r>
                <a:endParaRPr lang="es-ES" sz="4000" dirty="0"/>
              </a:p>
            </c:rich>
          </c:tx>
          <c:layout>
            <c:manualLayout>
              <c:xMode val="edge"/>
              <c:yMode val="edge"/>
              <c:x val="1.937754826549324E-2"/>
              <c:y val="0.27764960869131505"/>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000" b="0" i="0" u="none" strike="noStrike" kern="1200" baseline="0">
                <a:solidFill>
                  <a:schemeClr val="tx1">
                    <a:lumMod val="65000"/>
                    <a:lumOff val="35000"/>
                  </a:schemeClr>
                </a:solidFill>
                <a:latin typeface="+mn-lt"/>
                <a:ea typeface="+mn-ea"/>
                <a:cs typeface="+mn-cs"/>
              </a:defRPr>
            </a:pPr>
            <a:endParaRPr lang="es-ES"/>
          </a:p>
        </c:txPr>
        <c:crossAx val="64739972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3600" b="0" i="1" u="none" strike="noStrike" kern="1200" baseline="0">
                <a:solidFill>
                  <a:schemeClr val="tx1">
                    <a:lumMod val="65000"/>
                    <a:lumOff val="35000"/>
                  </a:schemeClr>
                </a:solidFill>
                <a:latin typeface="+mn-lt"/>
                <a:ea typeface="+mn-ea"/>
                <a:cs typeface="+mn-cs"/>
              </a:defRPr>
            </a:pPr>
            <a:endParaRPr lang="es-ES"/>
          </a:p>
        </c:txPr>
      </c:legendEntry>
      <c:layout>
        <c:manualLayout>
          <c:xMode val="edge"/>
          <c:yMode val="edge"/>
          <c:x val="2.9888104085927566E-2"/>
          <c:y val="0.87914117527763969"/>
          <c:w val="0.96163417503321813"/>
          <c:h val="0.12065245319863488"/>
        </c:manualLayout>
      </c:layout>
      <c:overlay val="0"/>
      <c:spPr>
        <a:noFill/>
        <a:ln>
          <a:noFill/>
        </a:ln>
        <a:effectLst/>
      </c:spPr>
      <c:txPr>
        <a:bodyPr rot="0" spcFirstLastPara="1" vertOverflow="ellipsis" vert="horz" wrap="square" anchor="ctr" anchorCtr="1"/>
        <a:lstStyle/>
        <a:p>
          <a:pPr>
            <a:defRPr sz="3600" b="0" i="1"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55893158804661"/>
          <c:y val="4.580662544782272E-4"/>
          <c:w val="0.5375827658582597"/>
          <c:h val="0.84964466985675624"/>
        </c:manualLayout>
      </c:layout>
      <c:pieChart>
        <c:varyColors val="1"/>
        <c:ser>
          <c:idx val="0"/>
          <c:order val="0"/>
          <c:tx>
            <c:strRef>
              <c:f>Sheet1!$B$1</c:f>
              <c:strCache>
                <c:ptCount val="1"/>
                <c:pt idx="0">
                  <c:v>Sales</c:v>
                </c:pt>
              </c:strCache>
            </c:strRef>
          </c:tx>
          <c:explosion val="1"/>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6BD5-4F4E-BDE8-2641D16E788E}"/>
              </c:ext>
            </c:extLst>
          </c:dPt>
          <c:dPt>
            <c:idx val="1"/>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6BD5-4F4E-BDE8-2641D16E788E}"/>
              </c:ext>
            </c:extLst>
          </c:dPt>
          <c:dLbls>
            <c:dLbl>
              <c:idx val="0"/>
              <c:layout>
                <c:manualLayout>
                  <c:x val="-0.23956335861837888"/>
                  <c:y val="-0.18824370451607395"/>
                </c:manualLayout>
              </c:layout>
              <c:tx>
                <c:rich>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fld id="{FB30B901-8157-44B4-89B0-88F40FDFB163}" type="PERCENTAGE">
                      <a:rPr lang="en-US" sz="4400"/>
                      <a:pPr>
                        <a:defRPr sz="4400"/>
                      </a:pPr>
                      <a:t>[PERCENTAGE]</a:t>
                    </a:fld>
                    <a:endParaRPr lang="es-ES"/>
                  </a:p>
                </c:rich>
              </c:tx>
              <c:spPr>
                <a:noFill/>
                <a:ln>
                  <a:noFill/>
                </a:ln>
                <a:effectLst/>
              </c:spPr>
              <c:txPr>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endParaRPr lang="es-ES"/>
                </a:p>
              </c:txPr>
              <c:dLblPos val="bestFit"/>
              <c:showLegendKey val="0"/>
              <c:showVal val="0"/>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6BD5-4F4E-BDE8-2641D16E788E}"/>
                </c:ext>
              </c:extLst>
            </c:dLbl>
            <c:dLbl>
              <c:idx val="1"/>
              <c:layout>
                <c:manualLayout>
                  <c:x val="9.3625143566278823E-2"/>
                  <c:y val="0.17681243286448475"/>
                </c:manualLayout>
              </c:layout>
              <c:tx>
                <c:rich>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fld id="{780587C2-DD10-4F1C-B066-267895C4A0EA}" type="PERCENTAGE">
                      <a:rPr lang="en-US" sz="4400"/>
                      <a:pPr>
                        <a:defRPr sz="4400"/>
                      </a:pPr>
                      <a:t>[PERCENTAGE]</a:t>
                    </a:fld>
                    <a:endParaRPr lang="es-ES"/>
                  </a:p>
                </c:rich>
              </c:tx>
              <c:spPr>
                <a:noFill/>
                <a:ln>
                  <a:noFill/>
                </a:ln>
                <a:effectLst/>
              </c:spPr>
              <c:txPr>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endParaRPr lang="es-ES"/>
                </a:p>
              </c:txPr>
              <c:dLblPos val="bestFit"/>
              <c:showLegendKey val="0"/>
              <c:showVal val="0"/>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6BD5-4F4E-BDE8-2641D16E788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TRATAMIENT0 CONSERVADOR</c:v>
                </c:pt>
                <c:pt idx="1">
                  <c:v>EMBOLIZACIÓN</c:v>
                </c:pt>
              </c:strCache>
            </c:strRef>
          </c:cat>
          <c:val>
            <c:numRef>
              <c:f>Sheet1!$B$2:$B$3</c:f>
              <c:numCache>
                <c:formatCode>General</c:formatCode>
                <c:ptCount val="2"/>
                <c:pt idx="0">
                  <c:v>81</c:v>
                </c:pt>
                <c:pt idx="1">
                  <c:v>19</c:v>
                </c:pt>
              </c:numCache>
            </c:numRef>
          </c:val>
          <c:extLst>
            <c:ext xmlns:c16="http://schemas.microsoft.com/office/drawing/2014/chart" uri="{C3380CC4-5D6E-409C-BE32-E72D297353CC}">
              <c16:uniqueId val="{00000004-6BD5-4F4E-BDE8-2641D16E788E}"/>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0.11426138931901313"/>
          <c:y val="0.84229560100147338"/>
          <c:w val="0.87730902104117559"/>
          <c:h val="0.15770439899852665"/>
        </c:manualLayout>
      </c:layout>
      <c:overlay val="0"/>
      <c:spPr>
        <a:noFill/>
        <a:ln>
          <a:noFill/>
        </a:ln>
        <a:effectLst/>
      </c:spPr>
      <c:txPr>
        <a:bodyPr rot="0" spcFirstLastPara="1" vertOverflow="ellipsis" vert="horz" wrap="square" anchor="ctr" anchorCtr="1"/>
        <a:lstStyle/>
        <a:p>
          <a:pPr>
            <a:defRPr sz="4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09923543739974"/>
          <c:y val="2.4438974789497681E-2"/>
          <c:w val="0.31863147350274962"/>
          <c:h val="0.83049255374585984"/>
        </c:manualLayout>
      </c:layout>
      <c:doughnutChart>
        <c:varyColors val="1"/>
        <c:ser>
          <c:idx val="0"/>
          <c:order val="0"/>
          <c:tx>
            <c:strRef>
              <c:f>Sheet1!$B$1</c:f>
              <c:strCache>
                <c:ptCount val="1"/>
                <c:pt idx="0">
                  <c:v>Sales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2F68-4370-AF2D-B4DFBA5EF74C}"/>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2F68-4370-AF2D-B4DFBA5EF74C}"/>
              </c:ext>
            </c:extLst>
          </c:dPt>
          <c:dLbls>
            <c:dLbl>
              <c:idx val="0"/>
              <c:layout/>
              <c:tx>
                <c:rich>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fld id="{081E4DF7-9865-46DA-933F-5AE7071F0E9D}" type="PERCENTAGE">
                      <a:rPr lang="en-US" sz="4400"/>
                      <a:pPr>
                        <a:defRPr sz="4400"/>
                      </a:pPr>
                      <a:t>[PERCENTAGE]</a:t>
                    </a:fld>
                    <a:endParaRPr lang="es-ES"/>
                  </a:p>
                </c:rich>
              </c:tx>
              <c:spPr>
                <a:noFill/>
                <a:ln>
                  <a:noFill/>
                </a:ln>
                <a:effectLst/>
              </c:spPr>
              <c:txPr>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endParaRPr lang="es-ES"/>
                </a:p>
              </c:txPr>
              <c:showLegendKey val="0"/>
              <c:showVal val="0"/>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2F68-4370-AF2D-B4DFBA5EF74C}"/>
                </c:ext>
              </c:extLst>
            </c:dLbl>
            <c:dLbl>
              <c:idx val="1"/>
              <c:layout/>
              <c:tx>
                <c:rich>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fld id="{4F1B576D-C311-4878-8F42-5A18D5A78053}" type="PERCENTAGE">
                      <a:rPr lang="en-US" sz="4400"/>
                      <a:pPr>
                        <a:defRPr sz="4400"/>
                      </a:pPr>
                      <a:t>[PERCENTAGE]</a:t>
                    </a:fld>
                    <a:endParaRPr lang="es-ES"/>
                  </a:p>
                </c:rich>
              </c:tx>
              <c:spPr>
                <a:noFill/>
                <a:ln>
                  <a:noFill/>
                </a:ln>
                <a:effectLst/>
              </c:spPr>
              <c:txPr>
                <a:bodyPr rot="0" spcFirstLastPara="1" vertOverflow="ellipsis" vert="horz" wrap="square" lIns="38100" tIns="19050" rIns="38100" bIns="19050" anchor="ctr" anchorCtr="1">
                  <a:spAutoFit/>
                </a:bodyPr>
                <a:lstStyle/>
                <a:p>
                  <a:pPr>
                    <a:defRPr sz="4400" b="1" i="0" u="none" strike="noStrike" kern="1200" baseline="0">
                      <a:solidFill>
                        <a:schemeClr val="lt1"/>
                      </a:solidFill>
                      <a:latin typeface="+mn-lt"/>
                      <a:ea typeface="+mn-ea"/>
                      <a:cs typeface="+mn-cs"/>
                    </a:defRPr>
                  </a:pPr>
                  <a:endParaRPr lang="es-ES"/>
                </a:p>
              </c:txPr>
              <c:showLegendKey val="0"/>
              <c:showVal val="0"/>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2F68-4370-AF2D-B4DFBA5EF74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PACIENTES TRASPLANTADOS</c:v>
                </c:pt>
                <c:pt idx="1">
                  <c:v>PACIENTES NO TRASPLANTADOS</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2F68-4370-AF2D-B4DFBA5EF74C}"/>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0.12023220528451543"/>
          <c:y val="0.90633652290761069"/>
          <c:w val="0.7595355894309691"/>
          <c:h val="7.5395176880963047E-2"/>
        </c:manualLayout>
      </c:layout>
      <c:overlay val="0"/>
      <c:spPr>
        <a:noFill/>
        <a:ln>
          <a:noFill/>
        </a:ln>
        <a:effectLst/>
      </c:spPr>
      <c:txPr>
        <a:bodyPr rot="0" spcFirstLastPara="1" vertOverflow="ellipsis" vert="horz" wrap="square" anchor="ctr" anchorCtr="1"/>
        <a:lstStyle/>
        <a:p>
          <a:pPr>
            <a:defRPr sz="4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DOLOR PLEURÍTICO</c:v>
                </c:pt>
              </c:strCache>
            </c:strRef>
          </c:tx>
          <c:spPr>
            <a:solidFill>
              <a:schemeClr val="accent1"/>
            </a:solidFill>
            <a:ln>
              <a:noFill/>
            </a:ln>
            <a:effectLst/>
          </c:spPr>
          <c:invertIfNegative val="0"/>
          <c:dLbls>
            <c:dLbl>
              <c:idx val="0"/>
              <c:layout/>
              <c:tx>
                <c:rich>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fld id="{2217B175-97FC-41B7-8FB7-0A16F92F010E}" type="VALUE">
                      <a:rPr lang="en-US" sz="4400" smtClean="0"/>
                      <a:pPr>
                        <a:defRPr sz="4400"/>
                      </a:pPr>
                      <a:t>[VALUE]</a:t>
                    </a:fld>
                    <a:r>
                      <a:rPr lang="en-US" sz="4400" dirty="0" smtClean="0"/>
                      <a:t>%</a:t>
                    </a:r>
                  </a:p>
                </c:rich>
              </c:tx>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801E-49F9-94A1-710129A23B7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PORCENTAJE DE PACIENTES</c:v>
                </c:pt>
              </c:strCache>
            </c:strRef>
          </c:cat>
          <c:val>
            <c:numRef>
              <c:f>Sheet1!$B$2</c:f>
              <c:numCache>
                <c:formatCode>General</c:formatCode>
                <c:ptCount val="1"/>
                <c:pt idx="0">
                  <c:v>9.5</c:v>
                </c:pt>
              </c:numCache>
            </c:numRef>
          </c:val>
          <c:extLst>
            <c:ext xmlns:c16="http://schemas.microsoft.com/office/drawing/2014/chart" uri="{C3380CC4-5D6E-409C-BE32-E72D297353CC}">
              <c16:uniqueId val="{00000001-801E-49F9-94A1-710129A23B7D}"/>
            </c:ext>
          </c:extLst>
        </c:ser>
        <c:ser>
          <c:idx val="1"/>
          <c:order val="1"/>
          <c:tx>
            <c:strRef>
              <c:f>Sheet1!$C$1</c:f>
              <c:strCache>
                <c:ptCount val="1"/>
                <c:pt idx="0">
                  <c:v>CAMBIOS EN EL ESPUTO</c:v>
                </c:pt>
              </c:strCache>
            </c:strRef>
          </c:tx>
          <c:spPr>
            <a:solidFill>
              <a:schemeClr val="accent2"/>
            </a:solidFill>
            <a:ln>
              <a:noFill/>
            </a:ln>
            <a:effectLst/>
          </c:spPr>
          <c:invertIfNegative val="0"/>
          <c:dLbls>
            <c:dLbl>
              <c:idx val="0"/>
              <c:layout/>
              <c:tx>
                <c:rich>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r>
                      <a:rPr lang="en-US" sz="4400" dirty="0" smtClean="0"/>
                      <a:t>23,81%</a:t>
                    </a:r>
                    <a:endParaRPr lang="en-US" sz="4400" dirty="0"/>
                  </a:p>
                </c:rich>
              </c:tx>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01E-49F9-94A1-710129A23B7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PORCENTAJE DE PACIENTES</c:v>
                </c:pt>
              </c:strCache>
            </c:strRef>
          </c:cat>
          <c:val>
            <c:numRef>
              <c:f>Sheet1!$C$2</c:f>
              <c:numCache>
                <c:formatCode>General</c:formatCode>
                <c:ptCount val="1"/>
                <c:pt idx="0">
                  <c:v>23.81</c:v>
                </c:pt>
              </c:numCache>
            </c:numRef>
          </c:val>
          <c:extLst>
            <c:ext xmlns:c16="http://schemas.microsoft.com/office/drawing/2014/chart" uri="{C3380CC4-5D6E-409C-BE32-E72D297353CC}">
              <c16:uniqueId val="{00000003-801E-49F9-94A1-710129A23B7D}"/>
            </c:ext>
          </c:extLst>
        </c:ser>
        <c:ser>
          <c:idx val="2"/>
          <c:order val="2"/>
          <c:tx>
            <c:strRef>
              <c:f>Sheet1!$D$1</c:f>
              <c:strCache>
                <c:ptCount val="1"/>
                <c:pt idx="0">
                  <c:v>FIEBRE</c:v>
                </c:pt>
              </c:strCache>
            </c:strRef>
          </c:tx>
          <c:spPr>
            <a:solidFill>
              <a:schemeClr val="accent3"/>
            </a:solidFill>
            <a:ln>
              <a:noFill/>
            </a:ln>
            <a:effectLst/>
          </c:spPr>
          <c:invertIfNegative val="0"/>
          <c:dLbls>
            <c:dLbl>
              <c:idx val="0"/>
              <c:layout/>
              <c:tx>
                <c:rich>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r>
                      <a:rPr lang="en-US" sz="4400" dirty="0" smtClean="0">
                        <a:solidFill>
                          <a:schemeClr val="tx1"/>
                        </a:solidFill>
                      </a:rPr>
                      <a:t>9,5%</a:t>
                    </a:r>
                    <a:endParaRPr lang="en-US" sz="4400" dirty="0">
                      <a:solidFill>
                        <a:schemeClr val="tx1"/>
                      </a:solidFill>
                    </a:endParaRPr>
                  </a:p>
                </c:rich>
              </c:tx>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01E-49F9-94A1-710129A23B7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PORCENTAJE DE PACIENTES</c:v>
                </c:pt>
              </c:strCache>
            </c:strRef>
          </c:cat>
          <c:val>
            <c:numRef>
              <c:f>Sheet1!$D$2</c:f>
              <c:numCache>
                <c:formatCode>General</c:formatCode>
                <c:ptCount val="1"/>
                <c:pt idx="0">
                  <c:v>9.5</c:v>
                </c:pt>
              </c:numCache>
            </c:numRef>
          </c:val>
          <c:extLst>
            <c:ext xmlns:c16="http://schemas.microsoft.com/office/drawing/2014/chart" uri="{C3380CC4-5D6E-409C-BE32-E72D297353CC}">
              <c16:uniqueId val="{00000005-801E-49F9-94A1-710129A23B7D}"/>
            </c:ext>
          </c:extLst>
        </c:ser>
        <c:ser>
          <c:idx val="3"/>
          <c:order val="3"/>
          <c:tx>
            <c:strRef>
              <c:f>Sheet1!$E$1</c:f>
              <c:strCache>
                <c:ptCount val="1"/>
                <c:pt idx="0">
                  <c:v>AUMENTO DE LA TOS</c:v>
                </c:pt>
              </c:strCache>
            </c:strRef>
          </c:tx>
          <c:spPr>
            <a:solidFill>
              <a:schemeClr val="accent4"/>
            </a:solidFill>
            <a:ln>
              <a:noFill/>
            </a:ln>
            <a:effectLst/>
          </c:spPr>
          <c:invertIfNegative val="0"/>
          <c:dLbls>
            <c:dLbl>
              <c:idx val="0"/>
              <c:layout/>
              <c:tx>
                <c:rich>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r>
                      <a:rPr lang="en-US" sz="4400" dirty="0" smtClean="0"/>
                      <a:t>23,81%</a:t>
                    </a:r>
                    <a:endParaRPr lang="en-US" sz="4400" dirty="0"/>
                  </a:p>
                </c:rich>
              </c:tx>
              <c:spPr>
                <a:noFill/>
                <a:ln>
                  <a:noFill/>
                </a:ln>
                <a:effectLst/>
              </c:spPr>
              <c:txPr>
                <a:bodyPr rot="0" spcFirstLastPara="1" vertOverflow="ellipsis" vert="horz" wrap="square" lIns="38100" tIns="19050" rIns="38100" bIns="19050" anchor="ctr" anchorCtr="1">
                  <a:spAutoFit/>
                </a:bodyPr>
                <a:lstStyle/>
                <a:p>
                  <a:pPr>
                    <a:defRPr sz="4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01E-49F9-94A1-710129A23B7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PORCENTAJE DE PACIENTES</c:v>
                </c:pt>
              </c:strCache>
            </c:strRef>
          </c:cat>
          <c:val>
            <c:numRef>
              <c:f>Sheet1!$E$2</c:f>
              <c:numCache>
                <c:formatCode>General</c:formatCode>
                <c:ptCount val="1"/>
                <c:pt idx="0">
                  <c:v>23.81</c:v>
                </c:pt>
              </c:numCache>
            </c:numRef>
          </c:val>
          <c:extLst>
            <c:ext xmlns:c16="http://schemas.microsoft.com/office/drawing/2014/chart" uri="{C3380CC4-5D6E-409C-BE32-E72D297353CC}">
              <c16:uniqueId val="{00000007-801E-49F9-94A1-710129A23B7D}"/>
            </c:ext>
          </c:extLst>
        </c:ser>
        <c:dLbls>
          <c:dLblPos val="outEnd"/>
          <c:showLegendKey val="0"/>
          <c:showVal val="1"/>
          <c:showCatName val="0"/>
          <c:showSerName val="0"/>
          <c:showPercent val="0"/>
          <c:showBubbleSize val="0"/>
        </c:dLbls>
        <c:gapWidth val="219"/>
        <c:overlap val="-27"/>
        <c:axId val="1532914031"/>
        <c:axId val="1532916111"/>
      </c:barChart>
      <c:catAx>
        <c:axId val="1532914031"/>
        <c:scaling>
          <c:orientation val="minMax"/>
        </c:scaling>
        <c:delete val="1"/>
        <c:axPos val="b"/>
        <c:numFmt formatCode="General" sourceLinked="1"/>
        <c:majorTickMark val="none"/>
        <c:minorTickMark val="none"/>
        <c:tickLblPos val="nextTo"/>
        <c:crossAx val="1532916111"/>
        <c:crosses val="autoZero"/>
        <c:auto val="1"/>
        <c:lblAlgn val="ctr"/>
        <c:lblOffset val="100"/>
        <c:noMultiLvlLbl val="0"/>
      </c:catAx>
      <c:valAx>
        <c:axId val="15329161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53291403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0.31931</cdr:x>
      <cdr:y>0.38585</cdr:y>
    </cdr:from>
    <cdr:to>
      <cdr:x>0.57219</cdr:x>
      <cdr:y>0.63529</cdr:y>
    </cdr:to>
    <cdr:sp macro="" textlink="">
      <cdr:nvSpPr>
        <cdr:cNvPr id="2" name="TextBox 1"/>
        <cdr:cNvSpPr txBox="1"/>
      </cdr:nvSpPr>
      <cdr:spPr>
        <a:xfrm xmlns:a="http://schemas.openxmlformats.org/drawingml/2006/main">
          <a:off x="1331331" y="1510938"/>
          <a:ext cx="1054354" cy="9767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4800" b="1" dirty="0" smtClean="0">
              <a:solidFill>
                <a:schemeClr val="bg1"/>
              </a:solidFill>
            </a:rPr>
            <a:t>84.5%</a:t>
          </a:r>
          <a:endParaRPr lang="es-ES" sz="4800" b="1" dirty="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0.32815</cdr:x>
      <cdr:y>0.20894</cdr:y>
    </cdr:from>
    <cdr:to>
      <cdr:x>0.43371</cdr:x>
      <cdr:y>0.32063</cdr:y>
    </cdr:to>
    <cdr:sp macro="" textlink="">
      <cdr:nvSpPr>
        <cdr:cNvPr id="2" name="TextBox 1"/>
        <cdr:cNvSpPr txBox="1"/>
      </cdr:nvSpPr>
      <cdr:spPr>
        <a:xfrm xmlns:a="http://schemas.openxmlformats.org/drawingml/2006/main">
          <a:off x="5571706" y="2007401"/>
          <a:ext cx="1792321" cy="10730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4800" dirty="0" smtClean="0"/>
            <a:t>70</a:t>
          </a:r>
          <a:r>
            <a:rPr lang="es-ES" sz="4000" dirty="0" smtClean="0"/>
            <a:t> %</a:t>
          </a:r>
          <a:endParaRPr lang="es-ES" sz="40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8475"/>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idx="1"/>
          </p:nvPr>
        </p:nvSpPr>
        <p:spPr>
          <a:xfrm>
            <a:off x="3778250" y="0"/>
            <a:ext cx="2889250" cy="498475"/>
          </a:xfrm>
          <a:prstGeom prst="rect">
            <a:avLst/>
          </a:prstGeom>
        </p:spPr>
        <p:txBody>
          <a:bodyPr vert="horz" lIns="91440" tIns="45720" rIns="91440" bIns="45720" rtlCol="0"/>
          <a:lstStyle>
            <a:lvl1pPr algn="r">
              <a:defRPr sz="1200"/>
            </a:lvl1pPr>
          </a:lstStyle>
          <a:p>
            <a:fld id="{B6F5534B-C80F-4B06-AEAE-E268E10CF8F7}" type="datetimeFigureOut">
              <a:rPr lang="es-ES" smtClean="0"/>
              <a:t>07/03/2019</a:t>
            </a:fld>
            <a:endParaRPr lang="es-ES"/>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66750" y="4778375"/>
            <a:ext cx="5335588"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6" name="Footer Placeholder 5"/>
          <p:cNvSpPr>
            <a:spLocks noGrp="1"/>
          </p:cNvSpPr>
          <p:nvPr>
            <p:ph type="ftr" sz="quarter" idx="4"/>
          </p:nvPr>
        </p:nvSpPr>
        <p:spPr>
          <a:xfrm>
            <a:off x="0" y="9429750"/>
            <a:ext cx="2889250" cy="498475"/>
          </a:xfrm>
          <a:prstGeom prst="rect">
            <a:avLst/>
          </a:prstGeom>
        </p:spPr>
        <p:txBody>
          <a:bodyPr vert="horz" lIns="91440" tIns="45720" rIns="91440" bIns="45720" rtlCol="0" anchor="b"/>
          <a:lstStyle>
            <a:lvl1pPr algn="l">
              <a:defRPr sz="1200"/>
            </a:lvl1pPr>
          </a:lstStyle>
          <a:p>
            <a:endParaRPr lang="es-ES"/>
          </a:p>
        </p:txBody>
      </p:sp>
      <p:sp>
        <p:nvSpPr>
          <p:cNvPr id="7" name="Slide Number Placeholder 6"/>
          <p:cNvSpPr>
            <a:spLocks noGrp="1"/>
          </p:cNvSpPr>
          <p:nvPr>
            <p:ph type="sldNum" sz="quarter" idx="5"/>
          </p:nvPr>
        </p:nvSpPr>
        <p:spPr>
          <a:xfrm>
            <a:off x="3778250" y="9429750"/>
            <a:ext cx="2889250" cy="498475"/>
          </a:xfrm>
          <a:prstGeom prst="rect">
            <a:avLst/>
          </a:prstGeom>
        </p:spPr>
        <p:txBody>
          <a:bodyPr vert="horz" lIns="91440" tIns="45720" rIns="91440" bIns="45720" rtlCol="0" anchor="b"/>
          <a:lstStyle>
            <a:lvl1pPr algn="r">
              <a:defRPr sz="1200"/>
            </a:lvl1pPr>
          </a:lstStyle>
          <a:p>
            <a:fld id="{76D847E1-C5D6-433F-855E-ADC320539BB3}" type="slidenum">
              <a:rPr lang="es-ES" smtClean="0"/>
              <a:t>‹#›</a:t>
            </a:fld>
            <a:endParaRPr lang="es-ES"/>
          </a:p>
        </p:txBody>
      </p:sp>
    </p:spTree>
    <p:extLst>
      <p:ext uri="{BB962C8B-B14F-4D97-AF65-F5344CB8AC3E}">
        <p14:creationId xmlns:p14="http://schemas.microsoft.com/office/powerpoint/2010/main" val="2149757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76D847E1-C5D6-433F-855E-ADC320539BB3}" type="slidenum">
              <a:rPr lang="es-ES" smtClean="0"/>
              <a:t>1</a:t>
            </a:fld>
            <a:endParaRPr lang="es-ES"/>
          </a:p>
        </p:txBody>
      </p:sp>
    </p:spTree>
    <p:extLst>
      <p:ext uri="{BB962C8B-B14F-4D97-AF65-F5344CB8AC3E}">
        <p14:creationId xmlns:p14="http://schemas.microsoft.com/office/powerpoint/2010/main" val="1187426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3840480" y="8947789"/>
            <a:ext cx="43525440" cy="6174106"/>
          </a:xfrm>
        </p:spPr>
        <p:txBody>
          <a:bodyPr/>
          <a:lstStyle/>
          <a:p>
            <a:r>
              <a:rPr lang="es-ES"/>
              <a:t>Haga clic para modificar el estilo de título del patrón</a:t>
            </a:r>
          </a:p>
        </p:txBody>
      </p:sp>
      <p:sp>
        <p:nvSpPr>
          <p:cNvPr id="3" name="2 Subtítulo"/>
          <p:cNvSpPr>
            <a:spLocks noGrp="1"/>
          </p:cNvSpPr>
          <p:nvPr>
            <p:ph type="subTitle" idx="1"/>
          </p:nvPr>
        </p:nvSpPr>
        <p:spPr>
          <a:xfrm>
            <a:off x="7680960" y="16322040"/>
            <a:ext cx="35844480" cy="7360920"/>
          </a:xfrm>
        </p:spPr>
        <p:txBody>
          <a:bodyPr/>
          <a:lstStyle>
            <a:lvl1pPr marL="0" indent="0" algn="ctr">
              <a:buNone/>
              <a:defRPr>
                <a:solidFill>
                  <a:schemeClr val="tx1">
                    <a:tint val="75000"/>
                  </a:schemeClr>
                </a:solidFill>
              </a:defRPr>
            </a:lvl1pPr>
            <a:lvl2pPr marL="1405174" indent="0" algn="ctr">
              <a:buNone/>
              <a:defRPr>
                <a:solidFill>
                  <a:schemeClr val="tx1">
                    <a:tint val="75000"/>
                  </a:schemeClr>
                </a:solidFill>
              </a:defRPr>
            </a:lvl2pPr>
            <a:lvl3pPr marL="2810354" indent="0" algn="ctr">
              <a:buNone/>
              <a:defRPr>
                <a:solidFill>
                  <a:schemeClr val="tx1">
                    <a:tint val="75000"/>
                  </a:schemeClr>
                </a:solidFill>
              </a:defRPr>
            </a:lvl3pPr>
            <a:lvl4pPr marL="4215529" indent="0" algn="ctr">
              <a:buNone/>
              <a:defRPr>
                <a:solidFill>
                  <a:schemeClr val="tx1">
                    <a:tint val="75000"/>
                  </a:schemeClr>
                </a:solidFill>
              </a:defRPr>
            </a:lvl4pPr>
            <a:lvl5pPr marL="5620703" indent="0" algn="ctr">
              <a:buNone/>
              <a:defRPr>
                <a:solidFill>
                  <a:schemeClr val="tx1">
                    <a:tint val="75000"/>
                  </a:schemeClr>
                </a:solidFill>
              </a:defRPr>
            </a:lvl5pPr>
            <a:lvl6pPr marL="7025878" indent="0" algn="ctr">
              <a:buNone/>
              <a:defRPr>
                <a:solidFill>
                  <a:schemeClr val="tx1">
                    <a:tint val="75000"/>
                  </a:schemeClr>
                </a:solidFill>
              </a:defRPr>
            </a:lvl6pPr>
            <a:lvl7pPr marL="8431058" indent="0" algn="ctr">
              <a:buNone/>
              <a:defRPr>
                <a:solidFill>
                  <a:schemeClr val="tx1">
                    <a:tint val="75000"/>
                  </a:schemeClr>
                </a:solidFill>
              </a:defRPr>
            </a:lvl7pPr>
            <a:lvl8pPr marL="9836232" indent="0" algn="ctr">
              <a:buNone/>
              <a:defRPr>
                <a:solidFill>
                  <a:schemeClr val="tx1">
                    <a:tint val="75000"/>
                  </a:schemeClr>
                </a:solidFill>
              </a:defRPr>
            </a:lvl8pPr>
            <a:lvl9pPr marL="11241406"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4044953" y="18508985"/>
            <a:ext cx="43525440" cy="5720714"/>
          </a:xfrm>
        </p:spPr>
        <p:txBody>
          <a:bodyPr anchor="t"/>
          <a:lstStyle>
            <a:lvl1pPr algn="l">
              <a:defRPr sz="12314" b="1" cap="all"/>
            </a:lvl1pPr>
          </a:lstStyle>
          <a:p>
            <a:r>
              <a:rPr lang="es-ES"/>
              <a:t>Haga clic para modificar el estilo de título del patrón</a:t>
            </a:r>
          </a:p>
        </p:txBody>
      </p:sp>
      <p:sp>
        <p:nvSpPr>
          <p:cNvPr id="3" name="2 Marcador de texto"/>
          <p:cNvSpPr>
            <a:spLocks noGrp="1"/>
          </p:cNvSpPr>
          <p:nvPr>
            <p:ph type="body" idx="1"/>
          </p:nvPr>
        </p:nvSpPr>
        <p:spPr>
          <a:xfrm>
            <a:off x="4044953" y="12208196"/>
            <a:ext cx="43525440" cy="6300784"/>
          </a:xfrm>
        </p:spPr>
        <p:txBody>
          <a:bodyPr anchor="b"/>
          <a:lstStyle>
            <a:lvl1pPr marL="0" indent="0">
              <a:buNone/>
              <a:defRPr sz="6121">
                <a:solidFill>
                  <a:schemeClr val="tx1">
                    <a:tint val="75000"/>
                  </a:schemeClr>
                </a:solidFill>
              </a:defRPr>
            </a:lvl1pPr>
            <a:lvl2pPr marL="1405174" indent="0">
              <a:buNone/>
              <a:defRPr sz="5516">
                <a:solidFill>
                  <a:schemeClr val="tx1">
                    <a:tint val="75000"/>
                  </a:schemeClr>
                </a:solidFill>
              </a:defRPr>
            </a:lvl2pPr>
            <a:lvl3pPr marL="2810354" indent="0">
              <a:buNone/>
              <a:defRPr sz="4911">
                <a:solidFill>
                  <a:schemeClr val="tx1">
                    <a:tint val="75000"/>
                  </a:schemeClr>
                </a:solidFill>
              </a:defRPr>
            </a:lvl3pPr>
            <a:lvl4pPr marL="4215529" indent="0">
              <a:buNone/>
              <a:defRPr sz="4306">
                <a:solidFill>
                  <a:schemeClr val="tx1">
                    <a:tint val="75000"/>
                  </a:schemeClr>
                </a:solidFill>
              </a:defRPr>
            </a:lvl4pPr>
            <a:lvl5pPr marL="5620703" indent="0">
              <a:buNone/>
              <a:defRPr sz="4306">
                <a:solidFill>
                  <a:schemeClr val="tx1">
                    <a:tint val="75000"/>
                  </a:schemeClr>
                </a:solidFill>
              </a:defRPr>
            </a:lvl5pPr>
            <a:lvl6pPr marL="7025878" indent="0">
              <a:buNone/>
              <a:defRPr sz="4306">
                <a:solidFill>
                  <a:schemeClr val="tx1">
                    <a:tint val="75000"/>
                  </a:schemeClr>
                </a:solidFill>
              </a:defRPr>
            </a:lvl6pPr>
            <a:lvl7pPr marL="8431058" indent="0">
              <a:buNone/>
              <a:defRPr sz="4306">
                <a:solidFill>
                  <a:schemeClr val="tx1">
                    <a:tint val="75000"/>
                  </a:schemeClr>
                </a:solidFill>
              </a:defRPr>
            </a:lvl7pPr>
            <a:lvl8pPr marL="9836232" indent="0">
              <a:buNone/>
              <a:defRPr sz="4306">
                <a:solidFill>
                  <a:schemeClr val="tx1">
                    <a:tint val="75000"/>
                  </a:schemeClr>
                </a:solidFill>
              </a:defRPr>
            </a:lvl8pPr>
            <a:lvl9pPr marL="11241406" indent="0">
              <a:buNone/>
              <a:defRPr sz="4306">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2560320" y="6720846"/>
            <a:ext cx="22616160" cy="19009043"/>
          </a:xfrm>
        </p:spPr>
        <p:txBody>
          <a:bodyPr/>
          <a:lstStyle>
            <a:lvl1pPr>
              <a:defRPr sz="8613"/>
            </a:lvl1pPr>
            <a:lvl2pPr>
              <a:defRPr sz="7403"/>
            </a:lvl2pPr>
            <a:lvl3pPr>
              <a:defRPr sz="6121"/>
            </a:lvl3pPr>
            <a:lvl4pPr>
              <a:defRPr sz="5516"/>
            </a:lvl4pPr>
            <a:lvl5pPr>
              <a:defRPr sz="5516"/>
            </a:lvl5pPr>
            <a:lvl6pPr>
              <a:defRPr sz="5516"/>
            </a:lvl6pPr>
            <a:lvl7pPr>
              <a:defRPr sz="5516"/>
            </a:lvl7pPr>
            <a:lvl8pPr>
              <a:defRPr sz="5516"/>
            </a:lvl8pPr>
            <a:lvl9pPr>
              <a:defRPr sz="551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26029920" y="6720846"/>
            <a:ext cx="22616160" cy="19009043"/>
          </a:xfrm>
        </p:spPr>
        <p:txBody>
          <a:bodyPr/>
          <a:lstStyle>
            <a:lvl1pPr>
              <a:defRPr sz="8613"/>
            </a:lvl1pPr>
            <a:lvl2pPr>
              <a:defRPr sz="7403"/>
            </a:lvl2pPr>
            <a:lvl3pPr>
              <a:defRPr sz="6121"/>
            </a:lvl3pPr>
            <a:lvl4pPr>
              <a:defRPr sz="5516"/>
            </a:lvl4pPr>
            <a:lvl5pPr>
              <a:defRPr sz="5516"/>
            </a:lvl5pPr>
            <a:lvl6pPr>
              <a:defRPr sz="5516"/>
            </a:lvl6pPr>
            <a:lvl7pPr>
              <a:defRPr sz="5516"/>
            </a:lvl7pPr>
            <a:lvl8pPr>
              <a:defRPr sz="5516"/>
            </a:lvl8pPr>
            <a:lvl9pPr>
              <a:defRPr sz="551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2560320" y="6447479"/>
            <a:ext cx="22625053" cy="2686998"/>
          </a:xfrm>
        </p:spPr>
        <p:txBody>
          <a:bodyPr anchor="b"/>
          <a:lstStyle>
            <a:lvl1pPr marL="0" indent="0">
              <a:buNone/>
              <a:defRPr sz="7403" b="1"/>
            </a:lvl1pPr>
            <a:lvl2pPr marL="1405174" indent="0">
              <a:buNone/>
              <a:defRPr sz="6121" b="1"/>
            </a:lvl2pPr>
            <a:lvl3pPr marL="2810354" indent="0">
              <a:buNone/>
              <a:defRPr sz="5516" b="1"/>
            </a:lvl3pPr>
            <a:lvl4pPr marL="4215529" indent="0">
              <a:buNone/>
              <a:defRPr sz="4911" b="1"/>
            </a:lvl4pPr>
            <a:lvl5pPr marL="5620703" indent="0">
              <a:buNone/>
              <a:defRPr sz="4911" b="1"/>
            </a:lvl5pPr>
            <a:lvl6pPr marL="7025878" indent="0">
              <a:buNone/>
              <a:defRPr sz="4911" b="1"/>
            </a:lvl6pPr>
            <a:lvl7pPr marL="8431058" indent="0">
              <a:buNone/>
              <a:defRPr sz="4911" b="1"/>
            </a:lvl7pPr>
            <a:lvl8pPr marL="9836232" indent="0">
              <a:buNone/>
              <a:defRPr sz="4911" b="1"/>
            </a:lvl8pPr>
            <a:lvl9pPr marL="11241406" indent="0">
              <a:buNone/>
              <a:defRPr sz="4911" b="1"/>
            </a:lvl9pPr>
          </a:lstStyle>
          <a:p>
            <a:pPr lvl="0"/>
            <a:r>
              <a:rPr lang="es-ES"/>
              <a:t>Haga clic para modificar el estilo de texto del patrón</a:t>
            </a:r>
          </a:p>
        </p:txBody>
      </p:sp>
      <p:sp>
        <p:nvSpPr>
          <p:cNvPr id="4" name="3 Marcador de contenido"/>
          <p:cNvSpPr>
            <a:spLocks noGrp="1"/>
          </p:cNvSpPr>
          <p:nvPr>
            <p:ph sz="half" idx="2"/>
          </p:nvPr>
        </p:nvSpPr>
        <p:spPr>
          <a:xfrm>
            <a:off x="2560320" y="9134473"/>
            <a:ext cx="22625053" cy="16595410"/>
          </a:xfrm>
        </p:spPr>
        <p:txBody>
          <a:bodyPr/>
          <a:lstStyle>
            <a:lvl1pPr>
              <a:defRPr sz="7403"/>
            </a:lvl1pPr>
            <a:lvl2pPr>
              <a:defRPr sz="6121"/>
            </a:lvl2pPr>
            <a:lvl3pPr>
              <a:defRPr sz="5516"/>
            </a:lvl3pPr>
            <a:lvl4pPr>
              <a:defRPr sz="4911"/>
            </a:lvl4pPr>
            <a:lvl5pPr>
              <a:defRPr sz="4911"/>
            </a:lvl5pPr>
            <a:lvl6pPr>
              <a:defRPr sz="4911"/>
            </a:lvl6pPr>
            <a:lvl7pPr>
              <a:defRPr sz="4911"/>
            </a:lvl7pPr>
            <a:lvl8pPr>
              <a:defRPr sz="4911"/>
            </a:lvl8pPr>
            <a:lvl9pPr>
              <a:defRPr sz="4911"/>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26012148" y="6447479"/>
            <a:ext cx="22633940" cy="2686998"/>
          </a:xfrm>
        </p:spPr>
        <p:txBody>
          <a:bodyPr anchor="b"/>
          <a:lstStyle>
            <a:lvl1pPr marL="0" indent="0">
              <a:buNone/>
              <a:defRPr sz="7403" b="1"/>
            </a:lvl1pPr>
            <a:lvl2pPr marL="1405174" indent="0">
              <a:buNone/>
              <a:defRPr sz="6121" b="1"/>
            </a:lvl2pPr>
            <a:lvl3pPr marL="2810354" indent="0">
              <a:buNone/>
              <a:defRPr sz="5516" b="1"/>
            </a:lvl3pPr>
            <a:lvl4pPr marL="4215529" indent="0">
              <a:buNone/>
              <a:defRPr sz="4911" b="1"/>
            </a:lvl4pPr>
            <a:lvl5pPr marL="5620703" indent="0">
              <a:buNone/>
              <a:defRPr sz="4911" b="1"/>
            </a:lvl5pPr>
            <a:lvl6pPr marL="7025878" indent="0">
              <a:buNone/>
              <a:defRPr sz="4911" b="1"/>
            </a:lvl6pPr>
            <a:lvl7pPr marL="8431058" indent="0">
              <a:buNone/>
              <a:defRPr sz="4911" b="1"/>
            </a:lvl7pPr>
            <a:lvl8pPr marL="9836232" indent="0">
              <a:buNone/>
              <a:defRPr sz="4911" b="1"/>
            </a:lvl8pPr>
            <a:lvl9pPr marL="11241406" indent="0">
              <a:buNone/>
              <a:defRPr sz="4911" b="1"/>
            </a:lvl9pPr>
          </a:lstStyle>
          <a:p>
            <a:pPr lvl="0"/>
            <a:r>
              <a:rPr lang="es-ES"/>
              <a:t>Haga clic para modificar el estilo de texto del patrón</a:t>
            </a:r>
          </a:p>
        </p:txBody>
      </p:sp>
      <p:sp>
        <p:nvSpPr>
          <p:cNvPr id="6" name="5 Marcador de contenido"/>
          <p:cNvSpPr>
            <a:spLocks noGrp="1"/>
          </p:cNvSpPr>
          <p:nvPr>
            <p:ph sz="quarter" idx="4"/>
          </p:nvPr>
        </p:nvSpPr>
        <p:spPr>
          <a:xfrm>
            <a:off x="26012148" y="9134473"/>
            <a:ext cx="22633940" cy="16595410"/>
          </a:xfrm>
        </p:spPr>
        <p:txBody>
          <a:bodyPr/>
          <a:lstStyle>
            <a:lvl1pPr>
              <a:defRPr sz="7403"/>
            </a:lvl1pPr>
            <a:lvl2pPr>
              <a:defRPr sz="6121"/>
            </a:lvl2pPr>
            <a:lvl3pPr>
              <a:defRPr sz="5516"/>
            </a:lvl3pPr>
            <a:lvl4pPr>
              <a:defRPr sz="4911"/>
            </a:lvl4pPr>
            <a:lvl5pPr>
              <a:defRPr sz="4911"/>
            </a:lvl5pPr>
            <a:lvl6pPr>
              <a:defRPr sz="4911"/>
            </a:lvl6pPr>
            <a:lvl7pPr>
              <a:defRPr sz="4911"/>
            </a:lvl7pPr>
            <a:lvl8pPr>
              <a:defRPr sz="4911"/>
            </a:lvl8pPr>
            <a:lvl9pPr>
              <a:defRPr sz="4911"/>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560328" y="1146807"/>
            <a:ext cx="16846553" cy="4880613"/>
          </a:xfrm>
        </p:spPr>
        <p:txBody>
          <a:bodyPr anchor="b"/>
          <a:lstStyle>
            <a:lvl1pPr algn="l">
              <a:defRPr sz="6121" b="1"/>
            </a:lvl1pPr>
          </a:lstStyle>
          <a:p>
            <a:r>
              <a:rPr lang="es-ES"/>
              <a:t>Haga clic para modificar el estilo de título del patrón</a:t>
            </a:r>
          </a:p>
        </p:txBody>
      </p:sp>
      <p:sp>
        <p:nvSpPr>
          <p:cNvPr id="3" name="2 Marcador de contenido"/>
          <p:cNvSpPr>
            <a:spLocks noGrp="1"/>
          </p:cNvSpPr>
          <p:nvPr>
            <p:ph idx="1"/>
          </p:nvPr>
        </p:nvSpPr>
        <p:spPr>
          <a:xfrm>
            <a:off x="20020280" y="1146816"/>
            <a:ext cx="28625800" cy="24583076"/>
          </a:xfrm>
        </p:spPr>
        <p:txBody>
          <a:bodyPr/>
          <a:lstStyle>
            <a:lvl1pPr>
              <a:defRPr sz="9822"/>
            </a:lvl1pPr>
            <a:lvl2pPr>
              <a:defRPr sz="8613"/>
            </a:lvl2pPr>
            <a:lvl3pPr>
              <a:defRPr sz="7403"/>
            </a:lvl3pPr>
            <a:lvl4pPr>
              <a:defRPr sz="6121"/>
            </a:lvl4pPr>
            <a:lvl5pPr>
              <a:defRPr sz="6121"/>
            </a:lvl5pPr>
            <a:lvl6pPr>
              <a:defRPr sz="6121"/>
            </a:lvl6pPr>
            <a:lvl7pPr>
              <a:defRPr sz="6121"/>
            </a:lvl7pPr>
            <a:lvl8pPr>
              <a:defRPr sz="6121"/>
            </a:lvl8pPr>
            <a:lvl9pPr>
              <a:defRPr sz="6121"/>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2560328" y="6027429"/>
            <a:ext cx="16846553" cy="19702463"/>
          </a:xfrm>
        </p:spPr>
        <p:txBody>
          <a:bodyPr/>
          <a:lstStyle>
            <a:lvl1pPr marL="0" indent="0">
              <a:buNone/>
              <a:defRPr sz="4306"/>
            </a:lvl1pPr>
            <a:lvl2pPr marL="1405174" indent="0">
              <a:buNone/>
              <a:defRPr sz="3702"/>
            </a:lvl2pPr>
            <a:lvl3pPr marL="2810354" indent="0">
              <a:buNone/>
              <a:defRPr sz="3097"/>
            </a:lvl3pPr>
            <a:lvl4pPr marL="4215529" indent="0">
              <a:buNone/>
              <a:defRPr sz="2761"/>
            </a:lvl4pPr>
            <a:lvl5pPr marL="5620703" indent="0">
              <a:buNone/>
              <a:defRPr sz="2761"/>
            </a:lvl5pPr>
            <a:lvl6pPr marL="7025878" indent="0">
              <a:buNone/>
              <a:defRPr sz="2761"/>
            </a:lvl6pPr>
            <a:lvl7pPr marL="8431058" indent="0">
              <a:buNone/>
              <a:defRPr sz="2761"/>
            </a:lvl7pPr>
            <a:lvl8pPr marL="9836232" indent="0">
              <a:buNone/>
              <a:defRPr sz="2761"/>
            </a:lvl8pPr>
            <a:lvl9pPr marL="11241406" indent="0">
              <a:buNone/>
              <a:defRPr sz="276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0036813" y="20162520"/>
            <a:ext cx="30723840" cy="2380302"/>
          </a:xfrm>
        </p:spPr>
        <p:txBody>
          <a:bodyPr anchor="b"/>
          <a:lstStyle>
            <a:lvl1pPr algn="l">
              <a:defRPr sz="6121" b="1"/>
            </a:lvl1pPr>
          </a:lstStyle>
          <a:p>
            <a:r>
              <a:rPr lang="es-ES"/>
              <a:t>Haga clic para modificar el estilo de título del patrón</a:t>
            </a:r>
          </a:p>
        </p:txBody>
      </p:sp>
      <p:sp>
        <p:nvSpPr>
          <p:cNvPr id="3" name="2 Marcador de posición de imagen"/>
          <p:cNvSpPr>
            <a:spLocks noGrp="1"/>
          </p:cNvSpPr>
          <p:nvPr>
            <p:ph type="pic" idx="1"/>
          </p:nvPr>
        </p:nvSpPr>
        <p:spPr>
          <a:xfrm>
            <a:off x="10036813" y="2573654"/>
            <a:ext cx="30723840" cy="17282160"/>
          </a:xfrm>
        </p:spPr>
        <p:txBody>
          <a:bodyPr/>
          <a:lstStyle>
            <a:lvl1pPr marL="0" indent="0">
              <a:buNone/>
              <a:defRPr sz="9822"/>
            </a:lvl1pPr>
            <a:lvl2pPr marL="1405174" indent="0">
              <a:buNone/>
              <a:defRPr sz="8613"/>
            </a:lvl2pPr>
            <a:lvl3pPr marL="2810354" indent="0">
              <a:buNone/>
              <a:defRPr sz="7403"/>
            </a:lvl3pPr>
            <a:lvl4pPr marL="4215529" indent="0">
              <a:buNone/>
              <a:defRPr sz="6121"/>
            </a:lvl4pPr>
            <a:lvl5pPr marL="5620703" indent="0">
              <a:buNone/>
              <a:defRPr sz="6121"/>
            </a:lvl5pPr>
            <a:lvl6pPr marL="7025878" indent="0">
              <a:buNone/>
              <a:defRPr sz="6121"/>
            </a:lvl6pPr>
            <a:lvl7pPr marL="8431058" indent="0">
              <a:buNone/>
              <a:defRPr sz="6121"/>
            </a:lvl7pPr>
            <a:lvl8pPr marL="9836232" indent="0">
              <a:buNone/>
              <a:defRPr sz="6121"/>
            </a:lvl8pPr>
            <a:lvl9pPr marL="11241406" indent="0">
              <a:buNone/>
              <a:defRPr sz="6121"/>
            </a:lvl9pPr>
          </a:lstStyle>
          <a:p>
            <a:endParaRPr lang="es-ES"/>
          </a:p>
        </p:txBody>
      </p:sp>
      <p:sp>
        <p:nvSpPr>
          <p:cNvPr id="4" name="3 Marcador de texto"/>
          <p:cNvSpPr>
            <a:spLocks noGrp="1"/>
          </p:cNvSpPr>
          <p:nvPr>
            <p:ph type="body" sz="half" idx="2"/>
          </p:nvPr>
        </p:nvSpPr>
        <p:spPr>
          <a:xfrm>
            <a:off x="10036813" y="22542822"/>
            <a:ext cx="30723840" cy="3380418"/>
          </a:xfrm>
        </p:spPr>
        <p:txBody>
          <a:bodyPr/>
          <a:lstStyle>
            <a:lvl1pPr marL="0" indent="0">
              <a:buNone/>
              <a:defRPr sz="4306"/>
            </a:lvl1pPr>
            <a:lvl2pPr marL="1405174" indent="0">
              <a:buNone/>
              <a:defRPr sz="3702"/>
            </a:lvl2pPr>
            <a:lvl3pPr marL="2810354" indent="0">
              <a:buNone/>
              <a:defRPr sz="3097"/>
            </a:lvl3pPr>
            <a:lvl4pPr marL="4215529" indent="0">
              <a:buNone/>
              <a:defRPr sz="2761"/>
            </a:lvl4pPr>
            <a:lvl5pPr marL="5620703" indent="0">
              <a:buNone/>
              <a:defRPr sz="2761"/>
            </a:lvl5pPr>
            <a:lvl6pPr marL="7025878" indent="0">
              <a:buNone/>
              <a:defRPr sz="2761"/>
            </a:lvl6pPr>
            <a:lvl7pPr marL="8431058" indent="0">
              <a:buNone/>
              <a:defRPr sz="2761"/>
            </a:lvl7pPr>
            <a:lvl8pPr marL="9836232" indent="0">
              <a:buNone/>
              <a:defRPr sz="2761"/>
            </a:lvl8pPr>
            <a:lvl9pPr marL="11241406" indent="0">
              <a:buNone/>
              <a:defRPr sz="2761"/>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37124640" y="1153483"/>
            <a:ext cx="11521440" cy="24576406"/>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2560320" y="1153483"/>
            <a:ext cx="33710880" cy="24576406"/>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07/03/2019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2560320" y="1153482"/>
            <a:ext cx="46085760" cy="4800600"/>
          </a:xfrm>
          <a:prstGeom prst="rect">
            <a:avLst/>
          </a:prstGeom>
        </p:spPr>
        <p:txBody>
          <a:bodyPr vert="horz" lIns="417643" tIns="208822" rIns="417643" bIns="208822"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2560320" y="6720846"/>
            <a:ext cx="46085760" cy="19009043"/>
          </a:xfrm>
          <a:prstGeom prst="rect">
            <a:avLst/>
          </a:prstGeom>
        </p:spPr>
        <p:txBody>
          <a:bodyPr vert="horz" lIns="417643" tIns="208822" rIns="417643" bIns="208822"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2560320" y="26696673"/>
            <a:ext cx="11948160" cy="1533526"/>
          </a:xfrm>
          <a:prstGeom prst="rect">
            <a:avLst/>
          </a:prstGeom>
        </p:spPr>
        <p:txBody>
          <a:bodyPr vert="horz" lIns="417643" tIns="208822" rIns="417643" bIns="208822" rtlCol="0" anchor="ctr"/>
          <a:lstStyle>
            <a:lvl1pPr algn="l">
              <a:defRPr sz="3702">
                <a:solidFill>
                  <a:schemeClr val="tx1">
                    <a:tint val="75000"/>
                  </a:schemeClr>
                </a:solidFill>
              </a:defRPr>
            </a:lvl1pPr>
          </a:lstStyle>
          <a:p>
            <a:fld id="{7A847CFC-816F-41D0-AAC0-9BF4FEBC753E}" type="datetimeFigureOut">
              <a:rPr lang="es-ES" smtClean="0"/>
              <a:t>07/03/2019</a:t>
            </a:fld>
            <a:endParaRPr lang="es-ES"/>
          </a:p>
        </p:txBody>
      </p:sp>
      <p:sp>
        <p:nvSpPr>
          <p:cNvPr id="5" name="4 Marcador de pie de página"/>
          <p:cNvSpPr>
            <a:spLocks noGrp="1"/>
          </p:cNvSpPr>
          <p:nvPr>
            <p:ph type="ftr" sz="quarter" idx="3"/>
          </p:nvPr>
        </p:nvSpPr>
        <p:spPr>
          <a:xfrm>
            <a:off x="17495520" y="26696673"/>
            <a:ext cx="16215360" cy="1533526"/>
          </a:xfrm>
          <a:prstGeom prst="rect">
            <a:avLst/>
          </a:prstGeom>
        </p:spPr>
        <p:txBody>
          <a:bodyPr vert="horz" lIns="417643" tIns="208822" rIns="417643" bIns="208822" rtlCol="0" anchor="ctr"/>
          <a:lstStyle>
            <a:lvl1pPr algn="ctr">
              <a:defRPr sz="3702">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36697920" y="26696673"/>
            <a:ext cx="11948160" cy="1533526"/>
          </a:xfrm>
          <a:prstGeom prst="rect">
            <a:avLst/>
          </a:prstGeom>
        </p:spPr>
        <p:txBody>
          <a:bodyPr vert="horz" lIns="417643" tIns="208822" rIns="417643" bIns="208822" rtlCol="0" anchor="ctr"/>
          <a:lstStyle>
            <a:lvl1pPr algn="r">
              <a:defRPr sz="3702">
                <a:solidFill>
                  <a:schemeClr val="tx1">
                    <a:tint val="75000"/>
                  </a:schemeClr>
                </a:solidFill>
              </a:defRPr>
            </a:lvl1pPr>
          </a:lstStyle>
          <a:p>
            <a:fld id="{132FADFE-3B8F-471C-ABF0-DBC7717ECBBC}" type="slidenum">
              <a:rPr lang="es-ES" smtClean="0"/>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810354" rtl="0" eaLnBrk="1" latinLnBrk="0" hangingPunct="1">
        <a:spcBef>
          <a:spcPct val="0"/>
        </a:spcBef>
        <a:buNone/>
        <a:defRPr sz="13524" kern="1200">
          <a:solidFill>
            <a:schemeClr val="tx1"/>
          </a:solidFill>
          <a:latin typeface="+mj-lt"/>
          <a:ea typeface="+mj-ea"/>
          <a:cs typeface="+mj-cs"/>
        </a:defRPr>
      </a:lvl1pPr>
    </p:titleStyle>
    <p:bodyStyle>
      <a:lvl1pPr marL="1053881" indent="-1053881" algn="l" defTabSz="2810354" rtl="0" eaLnBrk="1" latinLnBrk="0" hangingPunct="1">
        <a:spcBef>
          <a:spcPct val="20000"/>
        </a:spcBef>
        <a:buFont typeface="Arial" pitchFamily="34" charset="0"/>
        <a:buChar char="•"/>
        <a:defRPr sz="9822" kern="1200">
          <a:solidFill>
            <a:schemeClr val="tx1"/>
          </a:solidFill>
          <a:latin typeface="+mn-lt"/>
          <a:ea typeface="+mn-ea"/>
          <a:cs typeface="+mn-cs"/>
        </a:defRPr>
      </a:lvl1pPr>
      <a:lvl2pPr marL="2283411" indent="-878237" algn="l" defTabSz="2810354" rtl="0" eaLnBrk="1" latinLnBrk="0" hangingPunct="1">
        <a:spcBef>
          <a:spcPct val="20000"/>
        </a:spcBef>
        <a:buFont typeface="Arial" pitchFamily="34" charset="0"/>
        <a:buChar char="–"/>
        <a:defRPr sz="8613" kern="1200">
          <a:solidFill>
            <a:schemeClr val="tx1"/>
          </a:solidFill>
          <a:latin typeface="+mn-lt"/>
          <a:ea typeface="+mn-ea"/>
          <a:cs typeface="+mn-cs"/>
        </a:defRPr>
      </a:lvl2pPr>
      <a:lvl3pPr marL="3512942" indent="-702587" algn="l" defTabSz="2810354" rtl="0" eaLnBrk="1" latinLnBrk="0" hangingPunct="1">
        <a:spcBef>
          <a:spcPct val="20000"/>
        </a:spcBef>
        <a:buFont typeface="Arial" pitchFamily="34" charset="0"/>
        <a:buChar char="•"/>
        <a:defRPr sz="7403" kern="1200">
          <a:solidFill>
            <a:schemeClr val="tx1"/>
          </a:solidFill>
          <a:latin typeface="+mn-lt"/>
          <a:ea typeface="+mn-ea"/>
          <a:cs typeface="+mn-cs"/>
        </a:defRPr>
      </a:lvl3pPr>
      <a:lvl4pPr marL="4918116" indent="-702587" algn="l" defTabSz="2810354" rtl="0" eaLnBrk="1" latinLnBrk="0" hangingPunct="1">
        <a:spcBef>
          <a:spcPct val="20000"/>
        </a:spcBef>
        <a:buFont typeface="Arial" pitchFamily="34" charset="0"/>
        <a:buChar char="–"/>
        <a:defRPr sz="6121" kern="1200">
          <a:solidFill>
            <a:schemeClr val="tx1"/>
          </a:solidFill>
          <a:latin typeface="+mn-lt"/>
          <a:ea typeface="+mn-ea"/>
          <a:cs typeface="+mn-cs"/>
        </a:defRPr>
      </a:lvl4pPr>
      <a:lvl5pPr marL="6323290" indent="-702587" algn="l" defTabSz="2810354" rtl="0" eaLnBrk="1" latinLnBrk="0" hangingPunct="1">
        <a:spcBef>
          <a:spcPct val="20000"/>
        </a:spcBef>
        <a:buFont typeface="Arial" pitchFamily="34" charset="0"/>
        <a:buChar char="»"/>
        <a:defRPr sz="6121" kern="1200">
          <a:solidFill>
            <a:schemeClr val="tx1"/>
          </a:solidFill>
          <a:latin typeface="+mn-lt"/>
          <a:ea typeface="+mn-ea"/>
          <a:cs typeface="+mn-cs"/>
        </a:defRPr>
      </a:lvl5pPr>
      <a:lvl6pPr marL="7728470" indent="-702587" algn="l" defTabSz="2810354" rtl="0" eaLnBrk="1" latinLnBrk="0" hangingPunct="1">
        <a:spcBef>
          <a:spcPct val="20000"/>
        </a:spcBef>
        <a:buFont typeface="Arial" pitchFamily="34" charset="0"/>
        <a:buChar char="•"/>
        <a:defRPr sz="6121" kern="1200">
          <a:solidFill>
            <a:schemeClr val="tx1"/>
          </a:solidFill>
          <a:latin typeface="+mn-lt"/>
          <a:ea typeface="+mn-ea"/>
          <a:cs typeface="+mn-cs"/>
        </a:defRPr>
      </a:lvl6pPr>
      <a:lvl7pPr marL="9133645" indent="-702587" algn="l" defTabSz="2810354" rtl="0" eaLnBrk="1" latinLnBrk="0" hangingPunct="1">
        <a:spcBef>
          <a:spcPct val="20000"/>
        </a:spcBef>
        <a:buFont typeface="Arial" pitchFamily="34" charset="0"/>
        <a:buChar char="•"/>
        <a:defRPr sz="6121" kern="1200">
          <a:solidFill>
            <a:schemeClr val="tx1"/>
          </a:solidFill>
          <a:latin typeface="+mn-lt"/>
          <a:ea typeface="+mn-ea"/>
          <a:cs typeface="+mn-cs"/>
        </a:defRPr>
      </a:lvl7pPr>
      <a:lvl8pPr marL="10538819" indent="-702587" algn="l" defTabSz="2810354" rtl="0" eaLnBrk="1" latinLnBrk="0" hangingPunct="1">
        <a:spcBef>
          <a:spcPct val="20000"/>
        </a:spcBef>
        <a:buFont typeface="Arial" pitchFamily="34" charset="0"/>
        <a:buChar char="•"/>
        <a:defRPr sz="6121" kern="1200">
          <a:solidFill>
            <a:schemeClr val="tx1"/>
          </a:solidFill>
          <a:latin typeface="+mn-lt"/>
          <a:ea typeface="+mn-ea"/>
          <a:cs typeface="+mn-cs"/>
        </a:defRPr>
      </a:lvl8pPr>
      <a:lvl9pPr marL="11943999" indent="-702587" algn="l" defTabSz="2810354" rtl="0" eaLnBrk="1" latinLnBrk="0" hangingPunct="1">
        <a:spcBef>
          <a:spcPct val="20000"/>
        </a:spcBef>
        <a:buFont typeface="Arial" pitchFamily="34" charset="0"/>
        <a:buChar char="•"/>
        <a:defRPr sz="6121" kern="1200">
          <a:solidFill>
            <a:schemeClr val="tx1"/>
          </a:solidFill>
          <a:latin typeface="+mn-lt"/>
          <a:ea typeface="+mn-ea"/>
          <a:cs typeface="+mn-cs"/>
        </a:defRPr>
      </a:lvl9pPr>
    </p:bodyStyle>
    <p:otherStyle>
      <a:defPPr>
        <a:defRPr lang="es-ES"/>
      </a:defPPr>
      <a:lvl1pPr marL="0" algn="l" defTabSz="2810354" rtl="0" eaLnBrk="1" latinLnBrk="0" hangingPunct="1">
        <a:defRPr sz="5516" kern="1200">
          <a:solidFill>
            <a:schemeClr val="tx1"/>
          </a:solidFill>
          <a:latin typeface="+mn-lt"/>
          <a:ea typeface="+mn-ea"/>
          <a:cs typeface="+mn-cs"/>
        </a:defRPr>
      </a:lvl1pPr>
      <a:lvl2pPr marL="1405174" algn="l" defTabSz="2810354" rtl="0" eaLnBrk="1" latinLnBrk="0" hangingPunct="1">
        <a:defRPr sz="5516" kern="1200">
          <a:solidFill>
            <a:schemeClr val="tx1"/>
          </a:solidFill>
          <a:latin typeface="+mn-lt"/>
          <a:ea typeface="+mn-ea"/>
          <a:cs typeface="+mn-cs"/>
        </a:defRPr>
      </a:lvl2pPr>
      <a:lvl3pPr marL="2810354" algn="l" defTabSz="2810354" rtl="0" eaLnBrk="1" latinLnBrk="0" hangingPunct="1">
        <a:defRPr sz="5516" kern="1200">
          <a:solidFill>
            <a:schemeClr val="tx1"/>
          </a:solidFill>
          <a:latin typeface="+mn-lt"/>
          <a:ea typeface="+mn-ea"/>
          <a:cs typeface="+mn-cs"/>
        </a:defRPr>
      </a:lvl3pPr>
      <a:lvl4pPr marL="4215529" algn="l" defTabSz="2810354" rtl="0" eaLnBrk="1" latinLnBrk="0" hangingPunct="1">
        <a:defRPr sz="5516" kern="1200">
          <a:solidFill>
            <a:schemeClr val="tx1"/>
          </a:solidFill>
          <a:latin typeface="+mn-lt"/>
          <a:ea typeface="+mn-ea"/>
          <a:cs typeface="+mn-cs"/>
        </a:defRPr>
      </a:lvl4pPr>
      <a:lvl5pPr marL="5620703" algn="l" defTabSz="2810354" rtl="0" eaLnBrk="1" latinLnBrk="0" hangingPunct="1">
        <a:defRPr sz="5516" kern="1200">
          <a:solidFill>
            <a:schemeClr val="tx1"/>
          </a:solidFill>
          <a:latin typeface="+mn-lt"/>
          <a:ea typeface="+mn-ea"/>
          <a:cs typeface="+mn-cs"/>
        </a:defRPr>
      </a:lvl5pPr>
      <a:lvl6pPr marL="7025878" algn="l" defTabSz="2810354" rtl="0" eaLnBrk="1" latinLnBrk="0" hangingPunct="1">
        <a:defRPr sz="5516" kern="1200">
          <a:solidFill>
            <a:schemeClr val="tx1"/>
          </a:solidFill>
          <a:latin typeface="+mn-lt"/>
          <a:ea typeface="+mn-ea"/>
          <a:cs typeface="+mn-cs"/>
        </a:defRPr>
      </a:lvl6pPr>
      <a:lvl7pPr marL="8431058" algn="l" defTabSz="2810354" rtl="0" eaLnBrk="1" latinLnBrk="0" hangingPunct="1">
        <a:defRPr sz="5516" kern="1200">
          <a:solidFill>
            <a:schemeClr val="tx1"/>
          </a:solidFill>
          <a:latin typeface="+mn-lt"/>
          <a:ea typeface="+mn-ea"/>
          <a:cs typeface="+mn-cs"/>
        </a:defRPr>
      </a:lvl7pPr>
      <a:lvl8pPr marL="9836232" algn="l" defTabSz="2810354" rtl="0" eaLnBrk="1" latinLnBrk="0" hangingPunct="1">
        <a:defRPr sz="5516" kern="1200">
          <a:solidFill>
            <a:schemeClr val="tx1"/>
          </a:solidFill>
          <a:latin typeface="+mn-lt"/>
          <a:ea typeface="+mn-ea"/>
          <a:cs typeface="+mn-cs"/>
        </a:defRPr>
      </a:lvl8pPr>
      <a:lvl9pPr marL="11241406" algn="l" defTabSz="2810354" rtl="0" eaLnBrk="1" latinLnBrk="0" hangingPunct="1">
        <a:defRPr sz="55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2.jpeg"/><Relationship Id="rId7" Type="http://schemas.openxmlformats.org/officeDocument/2006/relationships/chart" Target="../charts/chart8.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9"/>
          <p:cNvSpPr>
            <a:spLocks noChangeArrowheads="1"/>
          </p:cNvSpPr>
          <p:nvPr/>
        </p:nvSpPr>
        <p:spPr bwMode="auto">
          <a:xfrm>
            <a:off x="832448" y="285155"/>
            <a:ext cx="49397488"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ctr">
              <a:spcBef>
                <a:spcPts val="403"/>
              </a:spcBef>
              <a:buNone/>
            </a:pPr>
            <a:r>
              <a:rPr lang="en-US" sz="6000" b="1" dirty="0">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rPr>
              <a:t>HEMOPTISIS MODERADAS-GRAVES EN PACIENTES CON FIBROSIS QUÍSTICA: CARACTERIZACIÓN CLÍNICA Y </a:t>
            </a:r>
            <a:r>
              <a:rPr lang="en-US" sz="6600" b="1" dirty="0">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rPr>
              <a:t>FUNCIONAL</a:t>
            </a:r>
            <a:endParaRPr lang="es-ES" sz="6000" b="1" dirty="0">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endParaRPr>
          </a:p>
        </p:txBody>
      </p:sp>
      <p:sp>
        <p:nvSpPr>
          <p:cNvPr id="5" name="Text Box 5"/>
          <p:cNvSpPr txBox="1">
            <a:spLocks noChangeArrowheads="1"/>
          </p:cNvSpPr>
          <p:nvPr/>
        </p:nvSpPr>
        <p:spPr bwMode="auto">
          <a:xfrm>
            <a:off x="8194412" y="2089236"/>
            <a:ext cx="31856777"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ctr">
              <a:spcBef>
                <a:spcPts val="1210"/>
              </a:spcBef>
              <a:buNone/>
            </a:pPr>
            <a:r>
              <a:rPr lang="es-ES" sz="3200" dirty="0">
                <a:latin typeface="Arial" panose="020B0604020202020204" pitchFamily="34" charset="0"/>
                <a:cs typeface="Arial" panose="020B0604020202020204" pitchFamily="34" charset="0"/>
              </a:rPr>
              <a:t>L. Román Rodríguez</a:t>
            </a:r>
            <a:r>
              <a:rPr lang="es-ES" sz="3200" baseline="30000" dirty="0">
                <a:latin typeface="Arial" panose="020B0604020202020204" pitchFamily="34" charset="0"/>
                <a:cs typeface="Arial" panose="020B0604020202020204" pitchFamily="34" charset="0"/>
              </a:rPr>
              <a:t>1</a:t>
            </a:r>
            <a:r>
              <a:rPr lang="es-ES" sz="3200" dirty="0">
                <a:latin typeface="Arial" panose="020B0604020202020204" pitchFamily="34" charset="0"/>
                <a:cs typeface="Arial" panose="020B0604020202020204" pitchFamily="34" charset="0"/>
              </a:rPr>
              <a:t>, L. Carrasco Hernández</a:t>
            </a:r>
            <a:r>
              <a:rPr lang="es-ES" sz="3200" baseline="30000" dirty="0">
                <a:latin typeface="Arial" panose="020B0604020202020204" pitchFamily="34" charset="0"/>
                <a:cs typeface="Arial" panose="020B0604020202020204" pitchFamily="34" charset="0"/>
              </a:rPr>
              <a:t>1,2</a:t>
            </a:r>
            <a:r>
              <a:rPr lang="es-ES" sz="3200" dirty="0">
                <a:latin typeface="Arial" panose="020B0604020202020204" pitchFamily="34" charset="0"/>
                <a:cs typeface="Arial" panose="020B0604020202020204" pitchFamily="34" charset="0"/>
              </a:rPr>
              <a:t>, I. Delgado Pecellín</a:t>
            </a:r>
            <a:r>
              <a:rPr lang="es-ES" sz="3200" baseline="30000" dirty="0">
                <a:latin typeface="Arial" panose="020B0604020202020204" pitchFamily="34" charset="0"/>
                <a:cs typeface="Arial" panose="020B0604020202020204" pitchFamily="34" charset="0"/>
              </a:rPr>
              <a:t>2,3</a:t>
            </a:r>
            <a:r>
              <a:rPr lang="es-ES" sz="3200" dirty="0">
                <a:latin typeface="Arial" panose="020B0604020202020204" pitchFamily="34" charset="0"/>
                <a:cs typeface="Arial" panose="020B0604020202020204" pitchFamily="34" charset="0"/>
              </a:rPr>
              <a:t>, M. Moreno Ortega </a:t>
            </a:r>
            <a:r>
              <a:rPr lang="es-ES" sz="3200" baseline="30000" dirty="0">
                <a:latin typeface="Arial" panose="020B0604020202020204" pitchFamily="34" charset="0"/>
                <a:cs typeface="Arial" panose="020B0604020202020204" pitchFamily="34" charset="0"/>
              </a:rPr>
              <a:t>2,3 , </a:t>
            </a:r>
            <a:r>
              <a:rPr lang="es-ES" sz="3200" dirty="0">
                <a:latin typeface="Arial" panose="020B0604020202020204" pitchFamily="34" charset="0"/>
                <a:cs typeface="Arial" panose="020B0604020202020204" pitchFamily="34" charset="0"/>
              </a:rPr>
              <a:t>V. Muñoz Ruiz</a:t>
            </a:r>
            <a:r>
              <a:rPr lang="es-ES" sz="3200" baseline="30000" dirty="0">
                <a:latin typeface="Arial" panose="020B0604020202020204" pitchFamily="34" charset="0"/>
                <a:cs typeface="Arial" panose="020B0604020202020204" pitchFamily="34" charset="0"/>
              </a:rPr>
              <a:t>3</a:t>
            </a:r>
            <a:r>
              <a:rPr lang="es-ES" sz="3200" dirty="0">
                <a:latin typeface="Arial" panose="020B0604020202020204" pitchFamily="34" charset="0"/>
                <a:cs typeface="Arial" panose="020B0604020202020204" pitchFamily="34" charset="0"/>
              </a:rPr>
              <a:t>, E. Quintana Gallego</a:t>
            </a:r>
            <a:r>
              <a:rPr lang="es-ES" sz="3200" baseline="30000" dirty="0">
                <a:latin typeface="Arial" panose="020B0604020202020204" pitchFamily="34" charset="0"/>
                <a:cs typeface="Arial" panose="020B0604020202020204" pitchFamily="34" charset="0"/>
              </a:rPr>
              <a:t>1,2</a:t>
            </a:r>
            <a:r>
              <a:rPr lang="es-ES" sz="3200" dirty="0">
                <a:latin typeface="Arial" panose="020B0604020202020204" pitchFamily="34" charset="0"/>
                <a:cs typeface="Arial" panose="020B0604020202020204" pitchFamily="34" charset="0"/>
              </a:rPr>
              <a:t>.</a:t>
            </a:r>
            <a:endParaRPr lang="es-ES" sz="3200" baseline="30000" dirty="0">
              <a:solidFill>
                <a:schemeClr val="tx2">
                  <a:lumMod val="50000"/>
                </a:schemeClr>
              </a:solidFill>
              <a:latin typeface="Arial" panose="020B0604020202020204" pitchFamily="34" charset="0"/>
              <a:ea typeface="Yu Gothic UI" panose="020B0500000000000000" pitchFamily="34" charset="-128"/>
              <a:cs typeface="Arial" panose="020B0604020202020204" pitchFamily="34" charset="0"/>
            </a:endParaRPr>
          </a:p>
          <a:p>
            <a:pPr algn="ctr">
              <a:spcBef>
                <a:spcPts val="1210"/>
              </a:spcBef>
              <a:buNone/>
            </a:pPr>
            <a:r>
              <a:rPr lang="es-ES" sz="3200" dirty="0">
                <a:latin typeface="Arial" panose="020B0604020202020204" pitchFamily="34" charset="0"/>
                <a:cs typeface="Arial" panose="020B0604020202020204" pitchFamily="34" charset="0"/>
              </a:rPr>
              <a:t>1.Unidad Médico-Quirúrgica de Enfermedades Respiratorias. Hospital Universitario Virgen del Rocío. Sevilla. 2.CIBER de Enfermedades Respiratorias (CIBERES), Instituto de Salud Carlos III, Madrid, España. 3.Unidad de Neumología y Alergias del Hospital Infantil Virgen del Rocío.  Sevilla</a:t>
            </a:r>
          </a:p>
        </p:txBody>
      </p:sp>
      <p:sp>
        <p:nvSpPr>
          <p:cNvPr id="6" name="Text Box 5"/>
          <p:cNvSpPr txBox="1">
            <a:spLocks noChangeArrowheads="1"/>
          </p:cNvSpPr>
          <p:nvPr/>
        </p:nvSpPr>
        <p:spPr bwMode="auto">
          <a:xfrm>
            <a:off x="16016179" y="9992817"/>
            <a:ext cx="6161512" cy="547009"/>
          </a:xfrm>
          <a:prstGeom prst="rect">
            <a:avLst/>
          </a:prstGeom>
          <a:ln cap="rnd" cmpd="sng">
            <a:noFill/>
            <a:bevel/>
          </a:ln>
          <a:extLst/>
        </p:spPr>
        <p:style>
          <a:lnRef idx="2">
            <a:schemeClr val="dk1"/>
          </a:lnRef>
          <a:fillRef idx="1">
            <a:schemeClr val="lt1"/>
          </a:fillRef>
          <a:effectRef idx="0">
            <a:schemeClr val="dk1"/>
          </a:effectRef>
          <a:fontRef idx="minor">
            <a:schemeClr val="dk1"/>
          </a:fontRef>
        </p:style>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marL="499934" lvl="1" indent="-192282" defTabSz="615306" eaLnBrk="1" hangingPunct="1">
              <a:buFont typeface="Arial" panose="020B0604020202020204" pitchFamily="34" charset="0"/>
              <a:buChar char="–"/>
            </a:pPr>
            <a:endParaRPr lang="en-US" sz="739" dirty="0">
              <a:solidFill>
                <a:sysClr val="windowText" lastClr="000000"/>
              </a:solidFill>
            </a:endParaRPr>
          </a:p>
          <a:p>
            <a:pPr algn="just">
              <a:spcBef>
                <a:spcPts val="403"/>
              </a:spcBef>
              <a:spcAft>
                <a:spcPts val="403"/>
              </a:spcAft>
              <a:buNone/>
            </a:pPr>
            <a:endParaRPr lang="es-ES" sz="1882" dirty="0">
              <a:solidFill>
                <a:sysClr val="windowText" lastClr="000000"/>
              </a:solidFill>
            </a:endParaRPr>
          </a:p>
        </p:txBody>
      </p:sp>
      <p:sp>
        <p:nvSpPr>
          <p:cNvPr id="40" name="AutoShape 16"/>
          <p:cNvSpPr>
            <a:spLocks noChangeArrowheads="1"/>
          </p:cNvSpPr>
          <p:nvPr/>
        </p:nvSpPr>
        <p:spPr bwMode="auto">
          <a:xfrm>
            <a:off x="820181" y="4434883"/>
            <a:ext cx="49485577" cy="2396652"/>
          </a:xfrm>
          <a:prstGeom prst="roundRect">
            <a:avLst>
              <a:gd name="adj" fmla="val 14111"/>
            </a:avLst>
          </a:prstGeom>
          <a:solidFill>
            <a:schemeClr val="bg1"/>
          </a:solidFill>
          <a:ln w="76200">
            <a:solidFill>
              <a:schemeClr val="accent3">
                <a:lumMod val="75000"/>
              </a:schemeClr>
            </a:solidFill>
            <a:round/>
            <a:headEnd/>
            <a:tailEnd/>
          </a:ln>
          <a:effectLst/>
          <a:extLst/>
        </p:spPr>
        <p:txBody>
          <a:bodyPr lIns="121111" rIns="121111"/>
          <a:lstStyle>
            <a:lvl1pPr marL="342900" indent="-342900" defTabSz="4114800" eaLnBrk="0" hangingPunct="0">
              <a:spcBef>
                <a:spcPct val="20000"/>
              </a:spcBef>
              <a:buChar char="•"/>
              <a:defRPr sz="14400">
                <a:solidFill>
                  <a:schemeClr val="tx1"/>
                </a:solidFill>
                <a:latin typeface="Arial" charset="0"/>
              </a:defRPr>
            </a:lvl1pPr>
            <a:lvl2pPr marL="800100" indent="-342900" defTabSz="4114800" eaLnBrk="0" hangingPunct="0">
              <a:spcBef>
                <a:spcPct val="20000"/>
              </a:spcBef>
              <a:buChar char="–"/>
              <a:defRPr sz="12600">
                <a:solidFill>
                  <a:schemeClr val="tx1"/>
                </a:solidFill>
                <a:latin typeface="Arial" charset="0"/>
              </a:defRPr>
            </a:lvl2pPr>
            <a:lvl3pPr marL="1257300" indent="-342900" defTabSz="4114800" eaLnBrk="0" hangingPunct="0">
              <a:spcBef>
                <a:spcPct val="20000"/>
              </a:spcBef>
              <a:buChar char="•"/>
              <a:defRPr sz="10800">
                <a:solidFill>
                  <a:schemeClr val="tx1"/>
                </a:solidFill>
                <a:latin typeface="Arial" charset="0"/>
              </a:defRPr>
            </a:lvl3pPr>
            <a:lvl4pPr marL="1714500" indent="-342900" defTabSz="4114800" eaLnBrk="0" hangingPunct="0">
              <a:spcBef>
                <a:spcPct val="20000"/>
              </a:spcBef>
              <a:buChar char="–"/>
              <a:defRPr sz="9000">
                <a:solidFill>
                  <a:schemeClr val="tx1"/>
                </a:solidFill>
                <a:latin typeface="Arial" charset="0"/>
              </a:defRPr>
            </a:lvl4pPr>
            <a:lvl5pPr marL="2171700" indent="-342900" defTabSz="4114800" eaLnBrk="0" hangingPunct="0">
              <a:spcBef>
                <a:spcPct val="20000"/>
              </a:spcBef>
              <a:buChar char="»"/>
              <a:defRPr sz="9000">
                <a:solidFill>
                  <a:schemeClr val="tx1"/>
                </a:solidFill>
                <a:latin typeface="Arial" charset="0"/>
              </a:defRPr>
            </a:lvl5pPr>
            <a:lvl6pPr marL="2628900" indent="-342900" defTabSz="4114800" eaLnBrk="0" fontAlgn="base" hangingPunct="0">
              <a:spcBef>
                <a:spcPct val="20000"/>
              </a:spcBef>
              <a:spcAft>
                <a:spcPct val="0"/>
              </a:spcAft>
              <a:buChar char="»"/>
              <a:defRPr sz="9000">
                <a:solidFill>
                  <a:schemeClr val="tx1"/>
                </a:solidFill>
                <a:latin typeface="Arial" charset="0"/>
              </a:defRPr>
            </a:lvl6pPr>
            <a:lvl7pPr marL="3086100" indent="-342900" defTabSz="4114800" eaLnBrk="0" fontAlgn="base" hangingPunct="0">
              <a:spcBef>
                <a:spcPct val="20000"/>
              </a:spcBef>
              <a:spcAft>
                <a:spcPct val="0"/>
              </a:spcAft>
              <a:buChar char="»"/>
              <a:defRPr sz="9000">
                <a:solidFill>
                  <a:schemeClr val="tx1"/>
                </a:solidFill>
                <a:latin typeface="Arial" charset="0"/>
              </a:defRPr>
            </a:lvl7pPr>
            <a:lvl8pPr marL="3543300" indent="-342900" defTabSz="4114800" eaLnBrk="0" fontAlgn="base" hangingPunct="0">
              <a:spcBef>
                <a:spcPct val="20000"/>
              </a:spcBef>
              <a:spcAft>
                <a:spcPct val="0"/>
              </a:spcAft>
              <a:buChar char="»"/>
              <a:defRPr sz="9000">
                <a:solidFill>
                  <a:schemeClr val="tx1"/>
                </a:solidFill>
                <a:latin typeface="Arial" charset="0"/>
              </a:defRPr>
            </a:lvl8pPr>
            <a:lvl9pPr marL="4000500" indent="-342900" defTabSz="4114800" eaLnBrk="0" fontAlgn="base" hangingPunct="0">
              <a:spcBef>
                <a:spcPct val="20000"/>
              </a:spcBef>
              <a:spcAft>
                <a:spcPct val="0"/>
              </a:spcAft>
              <a:buChar char="»"/>
              <a:defRPr sz="9000">
                <a:solidFill>
                  <a:schemeClr val="tx1"/>
                </a:solidFill>
                <a:latin typeface="Arial" charset="0"/>
              </a:defRPr>
            </a:lvl9pPr>
          </a:lstStyle>
          <a:p>
            <a:pPr algn="just" eaLnBrk="1" hangingPunct="1">
              <a:spcBef>
                <a:spcPct val="0"/>
              </a:spcBef>
              <a:buFontTx/>
              <a:buNone/>
            </a:pPr>
            <a:endParaRPr lang="en-GB" altLang="es-ES" sz="1613" smtClean="0">
              <a:solidFill>
                <a:sysClr val="windowText" lastClr="000000"/>
              </a:solidFill>
            </a:endParaRPr>
          </a:p>
          <a:p>
            <a:pPr algn="just" eaLnBrk="1" hangingPunct="1">
              <a:spcBef>
                <a:spcPct val="0"/>
              </a:spcBef>
              <a:buClr>
                <a:schemeClr val="hlink"/>
              </a:buClr>
              <a:buFontTx/>
              <a:buAutoNum type="arabicPeriod" startAt="2"/>
            </a:pPr>
            <a:endParaRPr lang="en-US" altLang="es-ES" sz="1613">
              <a:solidFill>
                <a:sysClr val="windowText" lastClr="000000"/>
              </a:solidFill>
            </a:endParaRPr>
          </a:p>
        </p:txBody>
      </p:sp>
      <p:sp>
        <p:nvSpPr>
          <p:cNvPr id="37" name="Text Box 17"/>
          <p:cNvSpPr txBox="1">
            <a:spLocks noChangeArrowheads="1"/>
          </p:cNvSpPr>
          <p:nvPr/>
        </p:nvSpPr>
        <p:spPr bwMode="auto">
          <a:xfrm>
            <a:off x="2305351" y="4017904"/>
            <a:ext cx="8856984" cy="769441"/>
          </a:xfrm>
          <a:prstGeom prst="rect">
            <a:avLst/>
          </a:prstGeom>
          <a:solidFill>
            <a:schemeClr val="bg1"/>
          </a:solidFill>
          <a:ln w="9525">
            <a:noFill/>
            <a:miter lim="800000"/>
            <a:headEnd/>
            <a:tailEnd/>
          </a:ln>
          <a:effectLs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ctr" eaLnBrk="1" hangingPunct="1">
              <a:spcBef>
                <a:spcPct val="0"/>
              </a:spcBef>
              <a:buFontTx/>
              <a:buNone/>
            </a:pPr>
            <a:r>
              <a:rPr lang="en-GB" altLang="es-ES" sz="4400" b="1" dirty="0" smtClean="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rPr>
              <a:t>INTRODUCCIÓN Y OBJETIVOS</a:t>
            </a:r>
            <a:endParaRPr lang="en-GB" altLang="es-ES" sz="4400" b="1" dirty="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endParaRPr>
          </a:p>
        </p:txBody>
      </p:sp>
      <p:sp>
        <p:nvSpPr>
          <p:cNvPr id="42" name="AutoShape 20"/>
          <p:cNvSpPr>
            <a:spLocks noChangeArrowheads="1"/>
          </p:cNvSpPr>
          <p:nvPr/>
        </p:nvSpPr>
        <p:spPr bwMode="auto">
          <a:xfrm>
            <a:off x="832448" y="10855837"/>
            <a:ext cx="49422581" cy="17531489"/>
          </a:xfrm>
          <a:prstGeom prst="roundRect">
            <a:avLst>
              <a:gd name="adj" fmla="val 1097"/>
            </a:avLst>
          </a:prstGeom>
          <a:noFill/>
          <a:ln w="76200">
            <a:solidFill>
              <a:schemeClr val="accent3">
                <a:lumMod val="7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defTabSz="4114800" eaLnBrk="0" hangingPunct="0">
              <a:spcBef>
                <a:spcPct val="20000"/>
              </a:spcBef>
              <a:buChar char="»"/>
              <a:defRPr sz="9000">
                <a:solidFill>
                  <a:schemeClr val="tx1"/>
                </a:solidFill>
                <a:latin typeface="Arial" charset="0"/>
              </a:defRPr>
            </a:lvl5pPr>
            <a:lvl6pPr defTabSz="4114800" eaLnBrk="0" fontAlgn="base" hangingPunct="0">
              <a:spcBef>
                <a:spcPct val="20000"/>
              </a:spcBef>
              <a:spcAft>
                <a:spcPct val="0"/>
              </a:spcAft>
              <a:buChar char="»"/>
              <a:defRPr sz="9000">
                <a:solidFill>
                  <a:schemeClr val="tx1"/>
                </a:solidFill>
                <a:latin typeface="Arial" charset="0"/>
              </a:defRPr>
            </a:lvl6pPr>
            <a:lvl7pPr defTabSz="4114800" eaLnBrk="0" fontAlgn="base" hangingPunct="0">
              <a:spcBef>
                <a:spcPct val="20000"/>
              </a:spcBef>
              <a:spcAft>
                <a:spcPct val="0"/>
              </a:spcAft>
              <a:buChar char="»"/>
              <a:defRPr sz="9000">
                <a:solidFill>
                  <a:schemeClr val="tx1"/>
                </a:solidFill>
                <a:latin typeface="Arial" charset="0"/>
              </a:defRPr>
            </a:lvl7pPr>
            <a:lvl8pPr defTabSz="4114800" eaLnBrk="0" fontAlgn="base" hangingPunct="0">
              <a:spcBef>
                <a:spcPct val="20000"/>
              </a:spcBef>
              <a:spcAft>
                <a:spcPct val="0"/>
              </a:spcAft>
              <a:buChar char="»"/>
              <a:defRPr sz="9000">
                <a:solidFill>
                  <a:schemeClr val="tx1"/>
                </a:solidFill>
                <a:latin typeface="Arial" charset="0"/>
              </a:defRPr>
            </a:lvl8pPr>
            <a:lvl9pPr defTabSz="4114800" eaLnBrk="0" fontAlgn="base" hangingPunct="0">
              <a:spcBef>
                <a:spcPct val="20000"/>
              </a:spcBef>
              <a:spcAft>
                <a:spcPct val="0"/>
              </a:spcAft>
              <a:buChar char="»"/>
              <a:defRPr sz="9000">
                <a:solidFill>
                  <a:schemeClr val="tx1"/>
                </a:solidFill>
                <a:latin typeface="Arial" charset="0"/>
              </a:defRPr>
            </a:lvl9pPr>
          </a:lstStyle>
          <a:p>
            <a:pPr algn="just" eaLnBrk="1" hangingPunct="1">
              <a:spcBef>
                <a:spcPct val="0"/>
              </a:spcBef>
              <a:buFontTx/>
              <a:buNone/>
            </a:pPr>
            <a:endParaRPr lang="en-US" altLang="es-ES" sz="1613" dirty="0"/>
          </a:p>
          <a:p>
            <a:pPr lvl="4" algn="just" eaLnBrk="1" hangingPunct="1">
              <a:spcBef>
                <a:spcPct val="0"/>
              </a:spcBef>
              <a:buFontTx/>
              <a:buChar char="•"/>
            </a:pPr>
            <a:endParaRPr lang="en-GB" altLang="es-ES" sz="2962" dirty="0"/>
          </a:p>
        </p:txBody>
      </p:sp>
      <p:sp>
        <p:nvSpPr>
          <p:cNvPr id="8" name="AutoShape 10"/>
          <p:cNvSpPr>
            <a:spLocks noChangeArrowheads="1"/>
          </p:cNvSpPr>
          <p:nvPr/>
        </p:nvSpPr>
        <p:spPr bwMode="auto">
          <a:xfrm>
            <a:off x="832448" y="7520737"/>
            <a:ext cx="49362319" cy="2815347"/>
          </a:xfrm>
          <a:prstGeom prst="roundRect">
            <a:avLst>
              <a:gd name="adj" fmla="val 7514"/>
            </a:avLst>
          </a:prstGeom>
          <a:noFill/>
          <a:ln w="76200">
            <a:solidFill>
              <a:schemeClr val="accent3">
                <a:lumMod val="7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just" eaLnBrk="1" hangingPunct="1">
              <a:spcBef>
                <a:spcPct val="0"/>
              </a:spcBef>
              <a:buFontTx/>
              <a:buNone/>
            </a:pPr>
            <a:endParaRPr lang="en-US" altLang="es-ES" sz="1613">
              <a:solidFill>
                <a:schemeClr val="bg1"/>
              </a:solidFill>
            </a:endParaRPr>
          </a:p>
        </p:txBody>
      </p:sp>
      <p:sp>
        <p:nvSpPr>
          <p:cNvPr id="14" name="Text Box 5"/>
          <p:cNvSpPr txBox="1">
            <a:spLocks noChangeArrowheads="1"/>
          </p:cNvSpPr>
          <p:nvPr/>
        </p:nvSpPr>
        <p:spPr bwMode="auto">
          <a:xfrm>
            <a:off x="1344004" y="4972147"/>
            <a:ext cx="48991226" cy="1774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buNone/>
            </a:pPr>
            <a:r>
              <a:rPr lang="es-ES" sz="4400" dirty="0" smtClean="0"/>
              <a:t>La hemoptisis es una complicación común en los pacientes con fibrosis quística (FQ). Su intensidad varía desde episodios leves </a:t>
            </a:r>
            <a:r>
              <a:rPr lang="es-ES" sz="4400" dirty="0" err="1" smtClean="0"/>
              <a:t>autolimitados</a:t>
            </a:r>
            <a:r>
              <a:rPr lang="es-ES" sz="4400" dirty="0" smtClean="0"/>
              <a:t>, hasta cuadros masivos que comprometen la vida del paciente. El objetivo de nuestro estudio es analizar las características clínicas, radiológicas, funcionales y terapéuticas de pacientes con hemoptisis moderada-grave.</a:t>
            </a:r>
            <a:endParaRPr lang="es-ES" sz="4400" dirty="0"/>
          </a:p>
          <a:p>
            <a:pPr algn="just">
              <a:lnSpc>
                <a:spcPct val="120000"/>
              </a:lnSpc>
              <a:buNone/>
            </a:pPr>
            <a:endParaRPr lang="en-US" sz="1613" dirty="0">
              <a:solidFill>
                <a:schemeClr val="tx2">
                  <a:lumMod val="50000"/>
                </a:schemeClr>
              </a:solidFill>
              <a:latin typeface="Palatino Linotype" panose="02040502050505030304" pitchFamily="18" charset="0"/>
              <a:ea typeface="Yu Gothic UI" panose="020B0500000000000000" pitchFamily="34" charset="-128"/>
              <a:cs typeface="Segoe UI Semilight" panose="020B0402040204020203" pitchFamily="34" charset="0"/>
            </a:endParaRPr>
          </a:p>
        </p:txBody>
      </p:sp>
      <p:sp>
        <p:nvSpPr>
          <p:cNvPr id="108" name="TextBox 107"/>
          <p:cNvSpPr txBox="1"/>
          <p:nvPr/>
        </p:nvSpPr>
        <p:spPr>
          <a:xfrm>
            <a:off x="34098617" y="10401013"/>
            <a:ext cx="3199969" cy="461665"/>
          </a:xfrm>
          <a:prstGeom prst="rect">
            <a:avLst/>
          </a:prstGeom>
          <a:noFill/>
        </p:spPr>
        <p:txBody>
          <a:bodyPr wrap="square" rtlCol="0">
            <a:spAutoFit/>
          </a:bodyPr>
          <a:lstStyle/>
          <a:p>
            <a:r>
              <a:rPr lang="es-ES" sz="2400" dirty="0" smtClean="0">
                <a:solidFill>
                  <a:schemeClr val="bg1"/>
                </a:solidFill>
              </a:rPr>
              <a:t>66%</a:t>
            </a:r>
            <a:endParaRPr lang="es-ES" sz="2400" dirty="0">
              <a:solidFill>
                <a:schemeClr val="bg1"/>
              </a:solidFill>
            </a:endParaRPr>
          </a:p>
        </p:txBody>
      </p:sp>
      <p:sp>
        <p:nvSpPr>
          <p:cNvPr id="110" name="TextBox 109"/>
          <p:cNvSpPr txBox="1"/>
          <p:nvPr/>
        </p:nvSpPr>
        <p:spPr>
          <a:xfrm>
            <a:off x="35669594" y="9924399"/>
            <a:ext cx="3199969" cy="461665"/>
          </a:xfrm>
          <a:prstGeom prst="rect">
            <a:avLst/>
          </a:prstGeom>
          <a:noFill/>
        </p:spPr>
        <p:txBody>
          <a:bodyPr wrap="square" rtlCol="0">
            <a:spAutoFit/>
          </a:bodyPr>
          <a:lstStyle/>
          <a:p>
            <a:r>
              <a:rPr lang="es-ES" sz="2400" dirty="0" smtClean="0">
                <a:solidFill>
                  <a:schemeClr val="bg1"/>
                </a:solidFill>
              </a:rPr>
              <a:t>34%</a:t>
            </a:r>
            <a:endParaRPr lang="es-ES" sz="2400" dirty="0">
              <a:solidFill>
                <a:schemeClr val="bg1"/>
              </a:solidFill>
            </a:endParaRPr>
          </a:p>
        </p:txBody>
      </p:sp>
      <p:sp>
        <p:nvSpPr>
          <p:cNvPr id="52" name="Text Box 17"/>
          <p:cNvSpPr txBox="1">
            <a:spLocks noChangeArrowheads="1"/>
          </p:cNvSpPr>
          <p:nvPr/>
        </p:nvSpPr>
        <p:spPr bwMode="auto">
          <a:xfrm>
            <a:off x="2004528" y="7210328"/>
            <a:ext cx="8856984" cy="769441"/>
          </a:xfrm>
          <a:prstGeom prst="rect">
            <a:avLst/>
          </a:prstGeom>
          <a:solidFill>
            <a:schemeClr val="bg1"/>
          </a:solidFill>
          <a:ln w="9525">
            <a:noFill/>
            <a:miter lim="800000"/>
            <a:headEnd/>
            <a:tailEnd/>
          </a:ln>
          <a:effectLs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ctr" eaLnBrk="1" hangingPunct="1">
              <a:spcBef>
                <a:spcPct val="0"/>
              </a:spcBef>
              <a:buFontTx/>
              <a:buNone/>
            </a:pPr>
            <a:r>
              <a:rPr lang="en-GB" altLang="es-ES" sz="4400" b="1" dirty="0" smtClean="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rPr>
              <a:t>MATERIAL Y MÉTODO</a:t>
            </a:r>
            <a:endParaRPr lang="en-GB" altLang="es-ES" sz="4400" b="1" dirty="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endParaRPr>
          </a:p>
        </p:txBody>
      </p:sp>
      <p:sp>
        <p:nvSpPr>
          <p:cNvPr id="3" name="TextBox 2"/>
          <p:cNvSpPr txBox="1"/>
          <p:nvPr/>
        </p:nvSpPr>
        <p:spPr>
          <a:xfrm>
            <a:off x="1154626" y="7967274"/>
            <a:ext cx="48991226" cy="1446550"/>
          </a:xfrm>
          <a:prstGeom prst="rect">
            <a:avLst/>
          </a:prstGeom>
          <a:noFill/>
        </p:spPr>
        <p:txBody>
          <a:bodyPr wrap="square" rtlCol="0">
            <a:spAutoFit/>
          </a:bodyPr>
          <a:lstStyle/>
          <a:p>
            <a:pPr marL="571500" indent="-571500">
              <a:buFont typeface="Arial" panose="020B0604020202020204" pitchFamily="34" charset="0"/>
              <a:buChar char="•"/>
            </a:pPr>
            <a:r>
              <a:rPr lang="es-ES" sz="4400" dirty="0" smtClean="0">
                <a:latin typeface="Arial" panose="020B0604020202020204" pitchFamily="34" charset="0"/>
                <a:cs typeface="Arial" panose="020B0604020202020204" pitchFamily="34" charset="0"/>
              </a:rPr>
              <a:t>Estudio observacional transversal retrospectivo </a:t>
            </a:r>
            <a:r>
              <a:rPr lang="es-ES" sz="4400" dirty="0">
                <a:latin typeface="Arial" panose="020B0604020202020204" pitchFamily="34" charset="0"/>
                <a:cs typeface="Arial" panose="020B0604020202020204" pitchFamily="34" charset="0"/>
              </a:rPr>
              <a:t>de pacientes tratados de hemoptisis moderada-grave en la Unidad de FQ de nuestro hospital. </a:t>
            </a:r>
            <a:endParaRPr lang="es-ES" sz="4400" dirty="0" smtClean="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s-ES" sz="4400" dirty="0" smtClean="0">
                <a:latin typeface="Arial" panose="020B0604020202020204" pitchFamily="34" charset="0"/>
                <a:cs typeface="Arial" panose="020B0604020202020204" pitchFamily="34" charset="0"/>
              </a:rPr>
              <a:t>Variables </a:t>
            </a:r>
            <a:r>
              <a:rPr lang="es-ES" sz="4400" dirty="0" smtClean="0">
                <a:latin typeface="Arial" panose="020B0604020202020204" pitchFamily="34" charset="0"/>
                <a:cs typeface="Arial" panose="020B0604020202020204" pitchFamily="34" charset="0"/>
              </a:rPr>
              <a:t>analizadas:</a:t>
            </a:r>
            <a:endParaRPr lang="es-ES" sz="8800" dirty="0"/>
          </a:p>
        </p:txBody>
      </p:sp>
      <p:sp>
        <p:nvSpPr>
          <p:cNvPr id="53" name="Text Box 17"/>
          <p:cNvSpPr txBox="1">
            <a:spLocks noChangeArrowheads="1"/>
          </p:cNvSpPr>
          <p:nvPr/>
        </p:nvSpPr>
        <p:spPr bwMode="auto">
          <a:xfrm>
            <a:off x="1002790" y="10512541"/>
            <a:ext cx="7390498" cy="769441"/>
          </a:xfrm>
          <a:prstGeom prst="rect">
            <a:avLst/>
          </a:prstGeom>
          <a:solidFill>
            <a:schemeClr val="bg1"/>
          </a:solidFill>
          <a:ln w="9525">
            <a:noFill/>
            <a:miter lim="800000"/>
            <a:headEnd/>
            <a:tailEnd/>
          </a:ln>
          <a:effectLs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ctr" eaLnBrk="1" hangingPunct="1">
              <a:spcBef>
                <a:spcPct val="0"/>
              </a:spcBef>
              <a:buFontTx/>
              <a:buNone/>
            </a:pPr>
            <a:r>
              <a:rPr lang="en-GB" altLang="es-ES" sz="4400" b="1" dirty="0" smtClean="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rPr>
              <a:t>RESULTADOS</a:t>
            </a:r>
            <a:endParaRPr lang="en-GB" altLang="es-ES" sz="4400" b="1" dirty="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endParaRPr>
          </a:p>
        </p:txBody>
      </p:sp>
      <p:sp>
        <p:nvSpPr>
          <p:cNvPr id="93" name="73 CuadroTexto"/>
          <p:cNvSpPr txBox="1"/>
          <p:nvPr/>
        </p:nvSpPr>
        <p:spPr>
          <a:xfrm>
            <a:off x="1234240" y="19706596"/>
            <a:ext cx="16083080" cy="769441"/>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40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COMORBILIDADES ASOCIADAS A LA </a:t>
            </a:r>
            <a:r>
              <a:rPr lang="es-ES" sz="44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FIBROSIS</a:t>
            </a:r>
            <a:r>
              <a:rPr lang="es-ES" sz="40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 QUÍSTICA</a:t>
            </a:r>
            <a:endParaRPr lang="en-US" sz="4000" b="1" dirty="0">
              <a:solidFill>
                <a:schemeClr val="bg1"/>
              </a:solidFill>
              <a:latin typeface="Arial" panose="020B0604020202020204" pitchFamily="34" charset="0"/>
              <a:ea typeface="Yu Gothic UI" panose="020B0500000000000000" pitchFamily="34" charset="-128"/>
              <a:cs typeface="Arial" panose="020B0604020202020204" pitchFamily="34" charset="0"/>
            </a:endParaRPr>
          </a:p>
        </p:txBody>
      </p:sp>
      <p:sp>
        <p:nvSpPr>
          <p:cNvPr id="94" name="68 CuadroTexto"/>
          <p:cNvSpPr txBox="1"/>
          <p:nvPr/>
        </p:nvSpPr>
        <p:spPr>
          <a:xfrm>
            <a:off x="1234240" y="11274356"/>
            <a:ext cx="9710586" cy="769441"/>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4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SEXO</a:t>
            </a:r>
            <a:endParaRPr lang="en-US" sz="4400" b="1" dirty="0">
              <a:solidFill>
                <a:schemeClr val="bg1"/>
              </a:solidFill>
              <a:latin typeface="Arial" panose="020B0604020202020204" pitchFamily="34" charset="0"/>
              <a:ea typeface="Yu Gothic UI" panose="020B0500000000000000" pitchFamily="34" charset="-128"/>
              <a:cs typeface="Arial" panose="020B0604020202020204" pitchFamily="34" charset="0"/>
            </a:endParaRPr>
          </a:p>
        </p:txBody>
      </p:sp>
      <p:graphicFrame>
        <p:nvGraphicFramePr>
          <p:cNvPr id="95" name="Chart 94"/>
          <p:cNvGraphicFramePr/>
          <p:nvPr>
            <p:extLst>
              <p:ext uri="{D42A27DB-BD31-4B8C-83A1-F6EECF244321}">
                <p14:modId xmlns:p14="http://schemas.microsoft.com/office/powerpoint/2010/main" val="2412086357"/>
              </p:ext>
            </p:extLst>
          </p:nvPr>
        </p:nvGraphicFramePr>
        <p:xfrm>
          <a:off x="13767149" y="12535735"/>
          <a:ext cx="17734049" cy="6831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7" name="Chart 96"/>
          <p:cNvGraphicFramePr/>
          <p:nvPr>
            <p:extLst>
              <p:ext uri="{D42A27DB-BD31-4B8C-83A1-F6EECF244321}">
                <p14:modId xmlns:p14="http://schemas.microsoft.com/office/powerpoint/2010/main" val="2834945045"/>
              </p:ext>
            </p:extLst>
          </p:nvPr>
        </p:nvGraphicFramePr>
        <p:xfrm>
          <a:off x="2106984" y="11906203"/>
          <a:ext cx="12174856" cy="73190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1" name="Chart 100"/>
          <p:cNvGraphicFramePr/>
          <p:nvPr>
            <p:extLst>
              <p:ext uri="{D42A27DB-BD31-4B8C-83A1-F6EECF244321}">
                <p14:modId xmlns:p14="http://schemas.microsoft.com/office/powerpoint/2010/main" val="3835423119"/>
              </p:ext>
            </p:extLst>
          </p:nvPr>
        </p:nvGraphicFramePr>
        <p:xfrm>
          <a:off x="1154626" y="20794498"/>
          <a:ext cx="16058328" cy="75928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4" name="Chart 103"/>
          <p:cNvGraphicFramePr/>
          <p:nvPr>
            <p:extLst>
              <p:ext uri="{D42A27DB-BD31-4B8C-83A1-F6EECF244321}">
                <p14:modId xmlns:p14="http://schemas.microsoft.com/office/powerpoint/2010/main" val="3398549595"/>
              </p:ext>
            </p:extLst>
          </p:nvPr>
        </p:nvGraphicFramePr>
        <p:xfrm>
          <a:off x="17529983" y="19938330"/>
          <a:ext cx="18075563" cy="959080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6" name="Chart 105"/>
          <p:cNvGraphicFramePr/>
          <p:nvPr>
            <p:extLst>
              <p:ext uri="{D42A27DB-BD31-4B8C-83A1-F6EECF244321}">
                <p14:modId xmlns:p14="http://schemas.microsoft.com/office/powerpoint/2010/main" val="4155496284"/>
              </p:ext>
            </p:extLst>
          </p:nvPr>
        </p:nvGraphicFramePr>
        <p:xfrm>
          <a:off x="36620423" y="21006521"/>
          <a:ext cx="13443247" cy="6932784"/>
        </p:xfrm>
        <a:graphic>
          <a:graphicData uri="http://schemas.openxmlformats.org/drawingml/2006/chart">
            <c:chart xmlns:c="http://schemas.openxmlformats.org/drawingml/2006/chart" xmlns:r="http://schemas.openxmlformats.org/officeDocument/2006/relationships" r:id="rId7"/>
          </a:graphicData>
        </a:graphic>
      </p:graphicFrame>
      <p:sp>
        <p:nvSpPr>
          <p:cNvPr id="107" name="TextBox 1"/>
          <p:cNvSpPr txBox="1"/>
          <p:nvPr/>
        </p:nvSpPr>
        <p:spPr>
          <a:xfrm>
            <a:off x="29697021" y="22748691"/>
            <a:ext cx="1227039" cy="1195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2400" b="1" dirty="0" smtClean="0">
                <a:solidFill>
                  <a:schemeClr val="bg1"/>
                </a:solidFill>
              </a:rPr>
              <a:t>62.7%</a:t>
            </a:r>
            <a:endParaRPr lang="es-ES" sz="2400" b="1" dirty="0">
              <a:solidFill>
                <a:schemeClr val="bg1"/>
              </a:solidFill>
            </a:endParaRPr>
          </a:p>
        </p:txBody>
      </p:sp>
      <p:sp>
        <p:nvSpPr>
          <p:cNvPr id="120" name="TextBox 119"/>
          <p:cNvSpPr txBox="1"/>
          <p:nvPr/>
        </p:nvSpPr>
        <p:spPr>
          <a:xfrm rot="16200000">
            <a:off x="35052976" y="23132456"/>
            <a:ext cx="2262418" cy="523220"/>
          </a:xfrm>
          <a:prstGeom prst="rect">
            <a:avLst/>
          </a:prstGeom>
          <a:noFill/>
        </p:spPr>
        <p:txBody>
          <a:bodyPr wrap="square" rtlCol="0">
            <a:spAutoFit/>
          </a:bodyPr>
          <a:lstStyle/>
          <a:p>
            <a:r>
              <a:rPr lang="es-ES" sz="2800" dirty="0" smtClean="0"/>
              <a:t>FEV1 (%)</a:t>
            </a:r>
            <a:endParaRPr lang="es-ES" sz="2800" dirty="0"/>
          </a:p>
        </p:txBody>
      </p:sp>
      <p:graphicFrame>
        <p:nvGraphicFramePr>
          <p:cNvPr id="122" name="Chart 121"/>
          <p:cNvGraphicFramePr/>
          <p:nvPr>
            <p:extLst>
              <p:ext uri="{D42A27DB-BD31-4B8C-83A1-F6EECF244321}">
                <p14:modId xmlns:p14="http://schemas.microsoft.com/office/powerpoint/2010/main" val="179301256"/>
              </p:ext>
            </p:extLst>
          </p:nvPr>
        </p:nvGraphicFramePr>
        <p:xfrm>
          <a:off x="33020024" y="9738025"/>
          <a:ext cx="16979165" cy="9607402"/>
        </p:xfrm>
        <a:graphic>
          <a:graphicData uri="http://schemas.openxmlformats.org/drawingml/2006/chart">
            <c:chart xmlns:c="http://schemas.openxmlformats.org/drawingml/2006/chart" xmlns:r="http://schemas.openxmlformats.org/officeDocument/2006/relationships" r:id="rId8"/>
          </a:graphicData>
        </a:graphic>
      </p:graphicFrame>
      <p:sp>
        <p:nvSpPr>
          <p:cNvPr id="123" name="68 CuadroTexto"/>
          <p:cNvSpPr txBox="1"/>
          <p:nvPr/>
        </p:nvSpPr>
        <p:spPr>
          <a:xfrm>
            <a:off x="17743863" y="19706594"/>
            <a:ext cx="18013117" cy="769441"/>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TRATAMIENTO HABITUAL AL </a:t>
            </a:r>
            <a:r>
              <a:rPr lang="en-US" sz="44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MOMENTO</a:t>
            </a:r>
            <a:r>
              <a:rPr lang="en-US" sz="40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 DEL PRIMER EPISODIO</a:t>
            </a:r>
            <a:endParaRPr lang="en-US" sz="4000" b="1" dirty="0">
              <a:solidFill>
                <a:schemeClr val="bg1"/>
              </a:solidFill>
              <a:latin typeface="Arial" panose="020B0604020202020204" pitchFamily="34" charset="0"/>
              <a:ea typeface="Yu Gothic UI" panose="020B0500000000000000" pitchFamily="34" charset="-128"/>
              <a:cs typeface="Arial" panose="020B0604020202020204" pitchFamily="34" charset="0"/>
            </a:endParaRPr>
          </a:p>
        </p:txBody>
      </p:sp>
      <p:sp>
        <p:nvSpPr>
          <p:cNvPr id="124" name="68 CuadroTexto"/>
          <p:cNvSpPr txBox="1"/>
          <p:nvPr/>
        </p:nvSpPr>
        <p:spPr>
          <a:xfrm>
            <a:off x="36057676" y="19339786"/>
            <a:ext cx="13941513" cy="1323439"/>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CAÍDA DE LA FUNCIÓN PULMONAR TRAS EL PRIMER EPISODIO</a:t>
            </a:r>
            <a:endParaRPr lang="en-US" sz="4000" b="1" dirty="0">
              <a:solidFill>
                <a:schemeClr val="bg1"/>
              </a:solidFill>
              <a:latin typeface="Arial" panose="020B0604020202020204" pitchFamily="34" charset="0"/>
              <a:ea typeface="Yu Gothic UI" panose="020B0500000000000000" pitchFamily="34" charset="-128"/>
              <a:cs typeface="Arial" panose="020B0604020202020204" pitchFamily="34" charset="0"/>
            </a:endParaRPr>
          </a:p>
        </p:txBody>
      </p:sp>
      <p:sp>
        <p:nvSpPr>
          <p:cNvPr id="125" name="68 CuadroTexto"/>
          <p:cNvSpPr txBox="1"/>
          <p:nvPr/>
        </p:nvSpPr>
        <p:spPr>
          <a:xfrm>
            <a:off x="11966511" y="11172861"/>
            <a:ext cx="20063315" cy="769441"/>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4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MUTACIONES</a:t>
            </a:r>
            <a:endParaRPr lang="en-US" sz="4000" b="1" dirty="0">
              <a:solidFill>
                <a:schemeClr val="bg1"/>
              </a:solidFill>
              <a:latin typeface="Arial" panose="020B0604020202020204" pitchFamily="34" charset="0"/>
              <a:ea typeface="Yu Gothic UI" panose="020B0500000000000000" pitchFamily="34" charset="-128"/>
              <a:cs typeface="Arial" panose="020B0604020202020204" pitchFamily="34" charset="0"/>
            </a:endParaRPr>
          </a:p>
        </p:txBody>
      </p:sp>
      <p:sp>
        <p:nvSpPr>
          <p:cNvPr id="126" name="68 CuadroTexto"/>
          <p:cNvSpPr txBox="1"/>
          <p:nvPr/>
        </p:nvSpPr>
        <p:spPr>
          <a:xfrm>
            <a:off x="33020024" y="10963847"/>
            <a:ext cx="16979166" cy="769441"/>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4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INFECCIÓN</a:t>
            </a:r>
            <a:r>
              <a:rPr lang="en-US" sz="4000" b="1"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 BRONQUIAL CRÓNICA</a:t>
            </a:r>
            <a:endParaRPr lang="en-US" sz="4000" b="1" dirty="0">
              <a:solidFill>
                <a:schemeClr val="bg1"/>
              </a:solidFill>
              <a:latin typeface="Arial" panose="020B0604020202020204" pitchFamily="34" charset="0"/>
              <a:ea typeface="Yu Gothic UI" panose="020B0500000000000000" pitchFamily="34" charset="-128"/>
              <a:cs typeface="Arial" panose="020B0604020202020204" pitchFamily="34" charset="0"/>
            </a:endParaRPr>
          </a:p>
        </p:txBody>
      </p:sp>
      <p:sp>
        <p:nvSpPr>
          <p:cNvPr id="7" name="TextBox 6"/>
          <p:cNvSpPr txBox="1"/>
          <p:nvPr/>
        </p:nvSpPr>
        <p:spPr>
          <a:xfrm>
            <a:off x="2697828" y="15922186"/>
            <a:ext cx="4507417" cy="830997"/>
          </a:xfrm>
          <a:prstGeom prst="rect">
            <a:avLst/>
          </a:prstGeom>
          <a:noFill/>
        </p:spPr>
        <p:txBody>
          <a:bodyPr wrap="square" rtlCol="0">
            <a:spAutoFit/>
          </a:bodyPr>
          <a:lstStyle/>
          <a:p>
            <a:r>
              <a:rPr lang="es-ES" sz="4800" dirty="0" smtClean="0">
                <a:solidFill>
                  <a:schemeClr val="bg1"/>
                </a:solidFill>
                <a:latin typeface="Arial" panose="020B0604020202020204" pitchFamily="34" charset="0"/>
                <a:cs typeface="Arial" panose="020B0604020202020204" pitchFamily="34" charset="0"/>
              </a:rPr>
              <a:t>66%</a:t>
            </a:r>
            <a:endParaRPr lang="es-ES" sz="4800" dirty="0">
              <a:solidFill>
                <a:schemeClr val="bg1"/>
              </a:solidFill>
              <a:latin typeface="Arial" panose="020B0604020202020204" pitchFamily="34" charset="0"/>
              <a:cs typeface="Arial" panose="020B0604020202020204" pitchFamily="34" charset="0"/>
            </a:endParaRPr>
          </a:p>
        </p:txBody>
      </p:sp>
      <p:sp>
        <p:nvSpPr>
          <p:cNvPr id="127" name="TextBox 126"/>
          <p:cNvSpPr txBox="1"/>
          <p:nvPr/>
        </p:nvSpPr>
        <p:spPr>
          <a:xfrm>
            <a:off x="7205245" y="13780245"/>
            <a:ext cx="3957090" cy="830997"/>
          </a:xfrm>
          <a:prstGeom prst="rect">
            <a:avLst/>
          </a:prstGeom>
          <a:noFill/>
        </p:spPr>
        <p:txBody>
          <a:bodyPr wrap="square" rtlCol="0">
            <a:spAutoFit/>
          </a:bodyPr>
          <a:lstStyle/>
          <a:p>
            <a:r>
              <a:rPr lang="es-ES" sz="4800" dirty="0" smtClean="0">
                <a:solidFill>
                  <a:schemeClr val="bg1"/>
                </a:solidFill>
                <a:latin typeface="Arial" panose="020B0604020202020204" pitchFamily="34" charset="0"/>
                <a:cs typeface="Arial" panose="020B0604020202020204" pitchFamily="34" charset="0"/>
              </a:rPr>
              <a:t>33%</a:t>
            </a:r>
            <a:endParaRPr lang="es-ES" sz="4800" dirty="0">
              <a:solidFill>
                <a:schemeClr val="bg1"/>
              </a:solidFill>
              <a:latin typeface="Arial" panose="020B0604020202020204" pitchFamily="34" charset="0"/>
              <a:cs typeface="Arial" panose="020B0604020202020204" pitchFamily="34" charset="0"/>
            </a:endParaRPr>
          </a:p>
        </p:txBody>
      </p:sp>
      <p:sp>
        <p:nvSpPr>
          <p:cNvPr id="56" name="TextBox 1"/>
          <p:cNvSpPr txBox="1"/>
          <p:nvPr/>
        </p:nvSpPr>
        <p:spPr>
          <a:xfrm>
            <a:off x="44435899" y="13196775"/>
            <a:ext cx="1394854" cy="7809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4800" dirty="0" smtClean="0"/>
              <a:t>45 %</a:t>
            </a:r>
            <a:endParaRPr lang="es-ES" sz="4800" dirty="0"/>
          </a:p>
        </p:txBody>
      </p:sp>
      <p:sp>
        <p:nvSpPr>
          <p:cNvPr id="48" name="TextBox 1"/>
          <p:cNvSpPr txBox="1"/>
          <p:nvPr/>
        </p:nvSpPr>
        <p:spPr>
          <a:xfrm>
            <a:off x="43548454" y="16066099"/>
            <a:ext cx="1932979" cy="92972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4800" dirty="0" smtClean="0">
                <a:solidFill>
                  <a:schemeClr val="bg1"/>
                </a:solidFill>
              </a:rPr>
              <a:t>44.4%</a:t>
            </a:r>
            <a:endParaRPr lang="es-ES" sz="4800" dirty="0">
              <a:solidFill>
                <a:schemeClr val="bg1"/>
              </a:solidFill>
            </a:endParaRPr>
          </a:p>
        </p:txBody>
      </p:sp>
      <p:sp>
        <p:nvSpPr>
          <p:cNvPr id="58" name="TextBox 1"/>
          <p:cNvSpPr txBox="1"/>
          <p:nvPr/>
        </p:nvSpPr>
        <p:spPr>
          <a:xfrm>
            <a:off x="43803381" y="25279132"/>
            <a:ext cx="3541836" cy="172931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4800" b="1" dirty="0" smtClean="0">
                <a:solidFill>
                  <a:schemeClr val="bg1"/>
                </a:solidFill>
              </a:rPr>
              <a:t>62.7%</a:t>
            </a:r>
            <a:endParaRPr lang="es-ES" sz="4800" b="1" dirty="0">
              <a:solidFill>
                <a:schemeClr val="bg1"/>
              </a:solidFill>
            </a:endParaRPr>
          </a:p>
        </p:txBody>
      </p:sp>
      <p:sp>
        <p:nvSpPr>
          <p:cNvPr id="4" name="TextBox 3"/>
          <p:cNvSpPr txBox="1"/>
          <p:nvPr/>
        </p:nvSpPr>
        <p:spPr>
          <a:xfrm>
            <a:off x="8194412" y="8831792"/>
            <a:ext cx="2967923" cy="1446550"/>
          </a:xfrm>
          <a:prstGeom prst="rect">
            <a:avLst/>
          </a:prstGeom>
          <a:noFill/>
        </p:spPr>
        <p:txBody>
          <a:bodyPr wrap="square" rtlCol="0">
            <a:spAutoFit/>
          </a:bodyPr>
          <a:lstStyle/>
          <a:p>
            <a:pPr marL="571500" indent="-571500">
              <a:buFont typeface="Wingdings" panose="05000000000000000000" pitchFamily="2" charset="2"/>
              <a:buChar char="v"/>
            </a:pPr>
            <a:r>
              <a:rPr lang="es-ES" sz="4400" dirty="0" smtClean="0">
                <a:latin typeface="Arial" panose="020B0604020202020204" pitchFamily="34" charset="0"/>
                <a:cs typeface="Arial" panose="020B0604020202020204" pitchFamily="34" charset="0"/>
              </a:rPr>
              <a:t>Sexo</a:t>
            </a:r>
          </a:p>
          <a:p>
            <a:pPr marL="571500" indent="-571500">
              <a:buFont typeface="Wingdings" panose="05000000000000000000" pitchFamily="2" charset="2"/>
              <a:buChar char="v"/>
            </a:pPr>
            <a:r>
              <a:rPr lang="es-ES" sz="4400" dirty="0" smtClean="0">
                <a:latin typeface="Arial" panose="020B0604020202020204" pitchFamily="34" charset="0"/>
                <a:cs typeface="Arial" panose="020B0604020202020204" pitchFamily="34" charset="0"/>
              </a:rPr>
              <a:t>Edad</a:t>
            </a:r>
            <a:endParaRPr lang="es-ES" sz="4400" dirty="0">
              <a:latin typeface="Arial" panose="020B0604020202020204" pitchFamily="34" charset="0"/>
              <a:cs typeface="Arial" panose="020B0604020202020204" pitchFamily="34" charset="0"/>
            </a:endParaRPr>
          </a:p>
        </p:txBody>
      </p:sp>
      <p:sp>
        <p:nvSpPr>
          <p:cNvPr id="35" name="TextBox 34"/>
          <p:cNvSpPr txBox="1"/>
          <p:nvPr/>
        </p:nvSpPr>
        <p:spPr>
          <a:xfrm>
            <a:off x="11617496" y="8792755"/>
            <a:ext cx="9305184" cy="1446550"/>
          </a:xfrm>
          <a:prstGeom prst="rect">
            <a:avLst/>
          </a:prstGeom>
          <a:noFill/>
        </p:spPr>
        <p:txBody>
          <a:bodyPr wrap="square" rtlCol="0">
            <a:spAutoFit/>
          </a:bodyPr>
          <a:lstStyle/>
          <a:p>
            <a:pPr marL="571500" indent="-571500">
              <a:buFont typeface="Wingdings" panose="05000000000000000000" pitchFamily="2" charset="2"/>
              <a:buChar char="v"/>
            </a:pPr>
            <a:r>
              <a:rPr lang="es-ES" sz="4400" dirty="0" smtClean="0">
                <a:latin typeface="Arial" panose="020B0604020202020204" pitchFamily="34" charset="0"/>
                <a:cs typeface="Arial" panose="020B0604020202020204" pitchFamily="34" charset="0"/>
              </a:rPr>
              <a:t>Mutaciones</a:t>
            </a:r>
          </a:p>
          <a:p>
            <a:pPr marL="571500" indent="-571500">
              <a:buFont typeface="Wingdings" panose="05000000000000000000" pitchFamily="2" charset="2"/>
              <a:buChar char="v"/>
            </a:pPr>
            <a:r>
              <a:rPr lang="es-ES" sz="4400" dirty="0" smtClean="0">
                <a:latin typeface="Arial" panose="020B0604020202020204" pitchFamily="34" charset="0"/>
                <a:cs typeface="Arial" panose="020B0604020202020204" pitchFamily="34" charset="0"/>
              </a:rPr>
              <a:t>Infecciones bronquiales crónicas</a:t>
            </a:r>
            <a:endParaRPr lang="es-ES" sz="4400" dirty="0">
              <a:latin typeface="Arial" panose="020B0604020202020204" pitchFamily="34" charset="0"/>
              <a:cs typeface="Arial" panose="020B0604020202020204" pitchFamily="34" charset="0"/>
            </a:endParaRPr>
          </a:p>
        </p:txBody>
      </p:sp>
      <p:sp>
        <p:nvSpPr>
          <p:cNvPr id="36" name="TextBox 35"/>
          <p:cNvSpPr txBox="1"/>
          <p:nvPr/>
        </p:nvSpPr>
        <p:spPr>
          <a:xfrm>
            <a:off x="20641599" y="8802022"/>
            <a:ext cx="8701925" cy="1323439"/>
          </a:xfrm>
          <a:prstGeom prst="rect">
            <a:avLst/>
          </a:prstGeom>
          <a:noFill/>
        </p:spPr>
        <p:txBody>
          <a:bodyPr wrap="square" rtlCol="0">
            <a:spAutoFit/>
          </a:bodyPr>
          <a:lstStyle/>
          <a:p>
            <a:pPr marL="571500" indent="-571500">
              <a:buFont typeface="Wingdings" panose="05000000000000000000" pitchFamily="2" charset="2"/>
              <a:buChar char="v"/>
            </a:pPr>
            <a:r>
              <a:rPr lang="es-ES" sz="4000" dirty="0" smtClean="0">
                <a:latin typeface="Arial" panose="020B0604020202020204" pitchFamily="34" charset="0"/>
                <a:cs typeface="Arial" panose="020B0604020202020204" pitchFamily="34" charset="0"/>
              </a:rPr>
              <a:t>Comorbilidades asociadas a la FQ</a:t>
            </a:r>
          </a:p>
          <a:p>
            <a:pPr marL="571500" indent="-571500">
              <a:buFont typeface="Wingdings" panose="05000000000000000000" pitchFamily="2" charset="2"/>
              <a:buChar char="v"/>
            </a:pPr>
            <a:r>
              <a:rPr lang="es-ES" sz="4000" dirty="0" smtClean="0">
                <a:latin typeface="Arial" panose="020B0604020202020204" pitchFamily="34" charset="0"/>
                <a:cs typeface="Arial" panose="020B0604020202020204" pitchFamily="34" charset="0"/>
              </a:rPr>
              <a:t>Afectación radiológica (</a:t>
            </a:r>
            <a:r>
              <a:rPr lang="es-ES" sz="4000" dirty="0" err="1" smtClean="0">
                <a:latin typeface="Arial" panose="020B0604020202020204" pitchFamily="34" charset="0"/>
                <a:cs typeface="Arial" panose="020B0604020202020204" pitchFamily="34" charset="0"/>
              </a:rPr>
              <a:t>Bhalla</a:t>
            </a:r>
            <a:r>
              <a:rPr lang="es-ES" sz="4000" dirty="0" smtClean="0">
                <a:latin typeface="Arial" panose="020B0604020202020204" pitchFamily="34" charset="0"/>
                <a:cs typeface="Arial" panose="020B0604020202020204" pitchFamily="34" charset="0"/>
              </a:rPr>
              <a:t>)</a:t>
            </a:r>
            <a:endParaRPr lang="es-ES" sz="4000" dirty="0">
              <a:latin typeface="Arial" panose="020B0604020202020204" pitchFamily="34" charset="0"/>
              <a:cs typeface="Arial" panose="020B0604020202020204" pitchFamily="34" charset="0"/>
            </a:endParaRPr>
          </a:p>
        </p:txBody>
      </p:sp>
      <p:sp>
        <p:nvSpPr>
          <p:cNvPr id="38" name="TextBox 37"/>
          <p:cNvSpPr txBox="1"/>
          <p:nvPr/>
        </p:nvSpPr>
        <p:spPr>
          <a:xfrm>
            <a:off x="30782291" y="8763666"/>
            <a:ext cx="12105361" cy="1446550"/>
          </a:xfrm>
          <a:prstGeom prst="rect">
            <a:avLst/>
          </a:prstGeom>
          <a:noFill/>
        </p:spPr>
        <p:txBody>
          <a:bodyPr wrap="square" rtlCol="0">
            <a:spAutoFit/>
          </a:bodyPr>
          <a:lstStyle/>
          <a:p>
            <a:pPr marL="571500" indent="-571500">
              <a:buFont typeface="Wingdings" panose="05000000000000000000" pitchFamily="2" charset="2"/>
              <a:buChar char="v"/>
            </a:pPr>
            <a:r>
              <a:rPr lang="es-ES" sz="4400" dirty="0" smtClean="0">
                <a:latin typeface="Arial" panose="020B0604020202020204" pitchFamily="34" charset="0"/>
                <a:cs typeface="Arial" panose="020B0604020202020204" pitchFamily="34" charset="0"/>
              </a:rPr>
              <a:t>Clínica respiratoria</a:t>
            </a:r>
          </a:p>
          <a:p>
            <a:pPr marL="571500" indent="-571500">
              <a:buFont typeface="Wingdings" panose="05000000000000000000" pitchFamily="2" charset="2"/>
              <a:buChar char="v"/>
            </a:pPr>
            <a:r>
              <a:rPr lang="es-ES" sz="4400" dirty="0" smtClean="0">
                <a:latin typeface="Arial" panose="020B0604020202020204" pitchFamily="34" charset="0"/>
                <a:cs typeface="Arial" panose="020B0604020202020204" pitchFamily="34" charset="0"/>
              </a:rPr>
              <a:t>Función pulmonar previa y posterior al evento</a:t>
            </a:r>
            <a:endParaRPr lang="es-ES" sz="4400" dirty="0">
              <a:latin typeface="Arial" panose="020B0604020202020204" pitchFamily="34" charset="0"/>
              <a:cs typeface="Arial" panose="020B0604020202020204" pitchFamily="34" charset="0"/>
            </a:endParaRPr>
          </a:p>
        </p:txBody>
      </p:sp>
      <p:sp>
        <p:nvSpPr>
          <p:cNvPr id="39" name="TextBox 38"/>
          <p:cNvSpPr txBox="1"/>
          <p:nvPr/>
        </p:nvSpPr>
        <p:spPr>
          <a:xfrm>
            <a:off x="43083230" y="8768343"/>
            <a:ext cx="11310741" cy="769441"/>
          </a:xfrm>
          <a:prstGeom prst="rect">
            <a:avLst/>
          </a:prstGeom>
          <a:noFill/>
        </p:spPr>
        <p:txBody>
          <a:bodyPr wrap="square" rtlCol="0">
            <a:spAutoFit/>
          </a:bodyPr>
          <a:lstStyle/>
          <a:p>
            <a:pPr marL="571500" indent="-571500">
              <a:buFont typeface="Wingdings" panose="05000000000000000000" pitchFamily="2" charset="2"/>
              <a:buChar char="v"/>
            </a:pPr>
            <a:r>
              <a:rPr lang="es-ES" sz="4400" dirty="0" smtClean="0">
                <a:latin typeface="Arial" panose="020B0604020202020204" pitchFamily="34" charset="0"/>
                <a:cs typeface="Arial" panose="020B0604020202020204" pitchFamily="34" charset="0"/>
              </a:rPr>
              <a:t>Tratamientos empleados</a:t>
            </a:r>
            <a:endParaRPr lang="es-E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5475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34"/>
          <p:cNvSpPr>
            <a:spLocks noChangeArrowheads="1"/>
          </p:cNvSpPr>
          <p:nvPr/>
        </p:nvSpPr>
        <p:spPr bwMode="auto">
          <a:xfrm>
            <a:off x="832448" y="25362050"/>
            <a:ext cx="41496062" cy="3187266"/>
          </a:xfrm>
          <a:prstGeom prst="roundRect">
            <a:avLst>
              <a:gd name="adj" fmla="val 5060"/>
            </a:avLst>
          </a:prstGeom>
          <a:noFill/>
          <a:ln w="76200">
            <a:solidFill>
              <a:schemeClr val="accent3">
                <a:lumMod val="7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111" rIns="121111"/>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eaLnBrk="1" hangingPunct="1">
              <a:spcBef>
                <a:spcPct val="0"/>
              </a:spcBef>
              <a:buFontTx/>
              <a:buNone/>
            </a:pPr>
            <a:endParaRPr lang="en-GB" altLang="es-ES" sz="1210" dirty="0">
              <a:ea typeface="SimSun" pitchFamily="2" charset="-122"/>
            </a:endParaRPr>
          </a:p>
          <a:p>
            <a:pPr algn="just" eaLnBrk="1" hangingPunct="1">
              <a:spcBef>
                <a:spcPct val="0"/>
              </a:spcBef>
              <a:buClr>
                <a:srgbClr val="000099"/>
              </a:buClr>
              <a:buSzPct val="120000"/>
              <a:buFont typeface="Wingdings" pitchFamily="2" charset="2"/>
              <a:buChar char="Ø"/>
            </a:pPr>
            <a:endParaRPr lang="en-GB" altLang="es-ES" sz="1882" dirty="0">
              <a:ea typeface="SimSun" pitchFamily="2" charset="-122"/>
            </a:endParaRPr>
          </a:p>
          <a:p>
            <a:pPr algn="just" eaLnBrk="1" hangingPunct="1">
              <a:spcBef>
                <a:spcPct val="0"/>
              </a:spcBef>
              <a:buFontTx/>
              <a:buNone/>
            </a:pPr>
            <a:endParaRPr lang="en-GB" altLang="es-ES" sz="1882" dirty="0">
              <a:ea typeface="SimSun" pitchFamily="2" charset="-122"/>
            </a:endParaRPr>
          </a:p>
          <a:p>
            <a:pPr algn="just" eaLnBrk="1" hangingPunct="1">
              <a:spcBef>
                <a:spcPct val="0"/>
              </a:spcBef>
              <a:buFontTx/>
              <a:buNone/>
            </a:pPr>
            <a:r>
              <a:rPr lang="en-GB" altLang="es-ES" sz="2694" dirty="0"/>
              <a:t>	</a:t>
            </a:r>
          </a:p>
          <a:p>
            <a:pPr algn="just" eaLnBrk="1" hangingPunct="1">
              <a:spcBef>
                <a:spcPct val="0"/>
              </a:spcBef>
            </a:pPr>
            <a:endParaRPr lang="en-US" altLang="es-ES" sz="2694" dirty="0"/>
          </a:p>
        </p:txBody>
      </p:sp>
      <p:sp>
        <p:nvSpPr>
          <p:cNvPr id="3" name="Text Box 5"/>
          <p:cNvSpPr txBox="1">
            <a:spLocks noChangeArrowheads="1"/>
          </p:cNvSpPr>
          <p:nvPr/>
        </p:nvSpPr>
        <p:spPr bwMode="auto">
          <a:xfrm>
            <a:off x="1066157" y="26031964"/>
            <a:ext cx="40400113"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buNone/>
            </a:pPr>
            <a:r>
              <a:rPr lang="es-ES" sz="4400" dirty="0"/>
              <a:t>La hemoptisis moderada-grave en pacientes con FQ fue más prevalente en mujeres y pacientes con al menos una mutación F508del. En nuestra muestra, supuso un deterioro de la función pulmonar. El manejo conservador del primer episodio permitió controlar el cuadro en su gran mayoría, aunque más del 50% de los pacientes experimentaron alguna recidiva. La hemoptisis recurrente condicionó la indicación de trasplante pulmonar en el 25%.</a:t>
            </a:r>
          </a:p>
        </p:txBody>
      </p:sp>
      <p:pic>
        <p:nvPicPr>
          <p:cNvPr id="4" name="Picture 2" descr="Resultado de imagen de cibe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41579" y="26127435"/>
            <a:ext cx="2417533" cy="8698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sultado de imagen de hospital virgen del rocio simbol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42500" y="25570738"/>
            <a:ext cx="2466755" cy="19462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64761" y="25570737"/>
            <a:ext cx="3271741" cy="938727"/>
          </a:xfrm>
          <a:prstGeom prst="rect">
            <a:avLst/>
          </a:prstGeom>
        </p:spPr>
      </p:pic>
      <p:pic>
        <p:nvPicPr>
          <p:cNvPr id="7" name="Imagen 3">
            <a:extLst>
              <a:ext uri="{FF2B5EF4-FFF2-40B4-BE49-F238E27FC236}">
                <a16:creationId xmlns:a16="http://schemas.microsoft.com/office/drawing/2014/main" id="{D10BFDFB-A2FF-47A0-A972-497EF22DDF68}"/>
              </a:ext>
            </a:extLst>
          </p:cNvPr>
          <p:cNvPicPr>
            <a:picLocks noChangeAspect="1"/>
          </p:cNvPicPr>
          <p:nvPr/>
        </p:nvPicPr>
        <p:blipFill>
          <a:blip r:embed="rId5"/>
          <a:stretch>
            <a:fillRect/>
          </a:stretch>
        </p:blipFill>
        <p:spPr>
          <a:xfrm>
            <a:off x="44913822" y="26858918"/>
            <a:ext cx="3271738" cy="1052448"/>
          </a:xfrm>
          <a:prstGeom prst="rect">
            <a:avLst/>
          </a:prstGeom>
        </p:spPr>
      </p:pic>
      <p:sp>
        <p:nvSpPr>
          <p:cNvPr id="8" name="Text Box 17"/>
          <p:cNvSpPr txBox="1">
            <a:spLocks noChangeArrowheads="1"/>
          </p:cNvSpPr>
          <p:nvPr/>
        </p:nvSpPr>
        <p:spPr bwMode="auto">
          <a:xfrm>
            <a:off x="1066157" y="25007601"/>
            <a:ext cx="6579497" cy="923330"/>
          </a:xfrm>
          <a:prstGeom prst="rect">
            <a:avLst/>
          </a:prstGeom>
          <a:solidFill>
            <a:schemeClr val="bg1"/>
          </a:solidFill>
          <a:ln w="9525">
            <a:noFill/>
            <a:miter lim="800000"/>
            <a:headEnd/>
            <a:tailEnd/>
          </a:ln>
          <a:effectLs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ctr" eaLnBrk="1" hangingPunct="1">
              <a:spcBef>
                <a:spcPct val="0"/>
              </a:spcBef>
              <a:buFontTx/>
              <a:buNone/>
            </a:pPr>
            <a:r>
              <a:rPr lang="en-GB" altLang="es-ES" sz="5400" b="1" dirty="0" smtClean="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rPr>
              <a:t>CONCLUSIONES</a:t>
            </a:r>
            <a:endParaRPr lang="en-GB" altLang="es-ES" sz="4400" b="1" dirty="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endParaRPr>
          </a:p>
        </p:txBody>
      </p:sp>
      <p:sp>
        <p:nvSpPr>
          <p:cNvPr id="9" name="73 CuadroTexto"/>
          <p:cNvSpPr txBox="1"/>
          <p:nvPr/>
        </p:nvSpPr>
        <p:spPr>
          <a:xfrm>
            <a:off x="28192145" y="2454004"/>
            <a:ext cx="18208486" cy="1446550"/>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4400"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TRATAMIENTO DE LA HEMOPTISIS</a:t>
            </a:r>
          </a:p>
          <a:p>
            <a:pPr algn="ctr"/>
            <a:endParaRPr lang="en-US" sz="4400" b="1" dirty="0">
              <a:solidFill>
                <a:schemeClr val="bg1"/>
              </a:solidFill>
              <a:latin typeface="Gotham" panose="02000504050000020004" pitchFamily="2" charset="0"/>
              <a:ea typeface="Yu Gothic UI" panose="020B0500000000000000" pitchFamily="34" charset="-128"/>
            </a:endParaRPr>
          </a:p>
        </p:txBody>
      </p:sp>
      <p:graphicFrame>
        <p:nvGraphicFramePr>
          <p:cNvPr id="10" name="Chart 9"/>
          <p:cNvGraphicFramePr/>
          <p:nvPr>
            <p:extLst>
              <p:ext uri="{D42A27DB-BD31-4B8C-83A1-F6EECF244321}">
                <p14:modId xmlns:p14="http://schemas.microsoft.com/office/powerpoint/2010/main" val="3685293883"/>
              </p:ext>
            </p:extLst>
          </p:nvPr>
        </p:nvGraphicFramePr>
        <p:xfrm>
          <a:off x="27912783" y="4601720"/>
          <a:ext cx="18003842" cy="8896093"/>
        </p:xfrm>
        <a:graphic>
          <a:graphicData uri="http://schemas.openxmlformats.org/drawingml/2006/chart">
            <c:chart xmlns:c="http://schemas.openxmlformats.org/drawingml/2006/chart" xmlns:r="http://schemas.openxmlformats.org/officeDocument/2006/relationships" r:id="rId6"/>
          </a:graphicData>
        </a:graphic>
      </p:graphicFrame>
      <p:sp>
        <p:nvSpPr>
          <p:cNvPr id="11" name="73 CuadroTexto"/>
          <p:cNvSpPr txBox="1"/>
          <p:nvPr/>
        </p:nvSpPr>
        <p:spPr>
          <a:xfrm>
            <a:off x="3341699" y="14786597"/>
            <a:ext cx="20636906" cy="1137959"/>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4400"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RECIDIVAS</a:t>
            </a:r>
          </a:p>
          <a:p>
            <a:pPr algn="ctr"/>
            <a:endParaRPr lang="en-US" sz="2400" b="1" dirty="0">
              <a:solidFill>
                <a:schemeClr val="bg1"/>
              </a:solidFill>
              <a:latin typeface="Gotham" panose="02000504050000020004" pitchFamily="2" charset="0"/>
              <a:ea typeface="Yu Gothic UI" panose="020B0500000000000000" pitchFamily="34" charset="-128"/>
            </a:endParaRPr>
          </a:p>
        </p:txBody>
      </p:sp>
      <p:sp>
        <p:nvSpPr>
          <p:cNvPr id="12" name="73 CuadroTexto"/>
          <p:cNvSpPr txBox="1"/>
          <p:nvPr/>
        </p:nvSpPr>
        <p:spPr>
          <a:xfrm>
            <a:off x="26600592" y="14491261"/>
            <a:ext cx="21162589" cy="1138773"/>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4400"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TRASPLANTE PULMONAR SECUNDARIO A HEMOPTISIS</a:t>
            </a:r>
          </a:p>
          <a:p>
            <a:pPr algn="ctr"/>
            <a:endParaRPr lang="en-US" sz="2400" b="1" dirty="0">
              <a:solidFill>
                <a:schemeClr val="bg1"/>
              </a:solidFill>
              <a:latin typeface="Gotham" panose="02000504050000020004" pitchFamily="2" charset="0"/>
              <a:ea typeface="Yu Gothic UI" panose="020B0500000000000000" pitchFamily="34" charset="-128"/>
            </a:endParaRPr>
          </a:p>
        </p:txBody>
      </p:sp>
      <p:graphicFrame>
        <p:nvGraphicFramePr>
          <p:cNvPr id="13" name="Chart 12"/>
          <p:cNvGraphicFramePr/>
          <p:nvPr>
            <p:extLst>
              <p:ext uri="{D42A27DB-BD31-4B8C-83A1-F6EECF244321}">
                <p14:modId xmlns:p14="http://schemas.microsoft.com/office/powerpoint/2010/main" val="12984076"/>
              </p:ext>
            </p:extLst>
          </p:nvPr>
        </p:nvGraphicFramePr>
        <p:xfrm>
          <a:off x="26600592" y="15924556"/>
          <a:ext cx="20316976" cy="779492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973617604"/>
              </p:ext>
            </p:extLst>
          </p:nvPr>
        </p:nvGraphicFramePr>
        <p:xfrm>
          <a:off x="5277961" y="17967975"/>
          <a:ext cx="16764382" cy="5015693"/>
        </p:xfrm>
        <a:graphic>
          <a:graphicData uri="http://schemas.openxmlformats.org/drawingml/2006/table">
            <a:tbl>
              <a:tblPr firstRow="1" firstCol="1" bandRow="1">
                <a:tableStyleId>{775DCB02-9BB8-47FD-8907-85C794F793BA}</a:tableStyleId>
              </a:tblPr>
              <a:tblGrid>
                <a:gridCol w="8382191">
                  <a:extLst>
                    <a:ext uri="{9D8B030D-6E8A-4147-A177-3AD203B41FA5}">
                      <a16:colId xmlns:a16="http://schemas.microsoft.com/office/drawing/2014/main" val="404824139"/>
                    </a:ext>
                  </a:extLst>
                </a:gridCol>
                <a:gridCol w="8382191">
                  <a:extLst>
                    <a:ext uri="{9D8B030D-6E8A-4147-A177-3AD203B41FA5}">
                      <a16:colId xmlns:a16="http://schemas.microsoft.com/office/drawing/2014/main" val="3738297735"/>
                    </a:ext>
                  </a:extLst>
                </a:gridCol>
              </a:tblGrid>
              <a:tr h="3155176">
                <a:tc>
                  <a:txBody>
                    <a:bodyPr/>
                    <a:lstStyle/>
                    <a:p>
                      <a:pPr algn="ctr">
                        <a:lnSpc>
                          <a:spcPct val="107000"/>
                        </a:lnSpc>
                        <a:spcAft>
                          <a:spcPts val="0"/>
                        </a:spcAft>
                      </a:pPr>
                      <a:r>
                        <a:rPr lang="es-ES" sz="6000" dirty="0" smtClean="0">
                          <a:effectLst/>
                        </a:rPr>
                        <a:t>PACIENTES QUE</a:t>
                      </a:r>
                      <a:r>
                        <a:rPr lang="es-ES" sz="6000" baseline="0" dirty="0" smtClean="0">
                          <a:effectLst/>
                        </a:rPr>
                        <a:t> EXPERIMENTARON UNA RECIDIVA</a:t>
                      </a:r>
                      <a:endParaRPr lang="es-ES" sz="60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S" sz="6000" dirty="0" smtClean="0">
                          <a:effectLst/>
                        </a:rPr>
                        <a:t> MEDIA DE EPISODIOS RECIDIVANTES</a:t>
                      </a:r>
                      <a:endParaRPr lang="es-ES" sz="6000" dirty="0">
                        <a:solidFill>
                          <a:srgbClr val="C4591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0515913"/>
                  </a:ext>
                </a:extLst>
              </a:tr>
              <a:tr h="1860517">
                <a:tc>
                  <a:txBody>
                    <a:bodyPr/>
                    <a:lstStyle/>
                    <a:p>
                      <a:pPr algn="ctr">
                        <a:lnSpc>
                          <a:spcPct val="107000"/>
                        </a:lnSpc>
                        <a:spcAft>
                          <a:spcPts val="0"/>
                        </a:spcAft>
                      </a:pPr>
                      <a:r>
                        <a:rPr lang="es-ES" sz="11500" dirty="0">
                          <a:solidFill>
                            <a:schemeClr val="bg1"/>
                          </a:solidFill>
                          <a:effectLst/>
                        </a:rPr>
                        <a:t> </a:t>
                      </a:r>
                      <a:r>
                        <a:rPr lang="es-ES" sz="11500" dirty="0" smtClean="0">
                          <a:solidFill>
                            <a:schemeClr val="bg1"/>
                          </a:solidFill>
                          <a:effectLst/>
                        </a:rPr>
                        <a:t>66.7%</a:t>
                      </a:r>
                      <a:endParaRPr lang="es-ES" sz="11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2810354" rtl="0" eaLnBrk="1" fontAlgn="auto" latinLnBrk="0" hangingPunct="1">
                        <a:lnSpc>
                          <a:spcPct val="107000"/>
                        </a:lnSpc>
                        <a:spcBef>
                          <a:spcPts val="0"/>
                        </a:spcBef>
                        <a:spcAft>
                          <a:spcPts val="0"/>
                        </a:spcAft>
                        <a:buClrTx/>
                        <a:buSzTx/>
                        <a:buFontTx/>
                        <a:buNone/>
                        <a:tabLst/>
                        <a:defRPr/>
                      </a:pPr>
                      <a:r>
                        <a:rPr lang="es-ES" sz="11500" dirty="0" smtClean="0">
                          <a:solidFill>
                            <a:schemeClr val="bg1"/>
                          </a:solidFill>
                          <a:effectLst/>
                        </a:rPr>
                        <a:t> 4</a:t>
                      </a:r>
                      <a:endParaRPr lang="es-ES" sz="115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0361739"/>
                  </a:ext>
                </a:extLst>
              </a:tr>
            </a:tbl>
          </a:graphicData>
        </a:graphic>
      </p:graphicFrame>
      <p:sp>
        <p:nvSpPr>
          <p:cNvPr id="15" name="73 CuadroTexto"/>
          <p:cNvSpPr txBox="1"/>
          <p:nvPr/>
        </p:nvSpPr>
        <p:spPr>
          <a:xfrm>
            <a:off x="3065789" y="2489989"/>
            <a:ext cx="20912816" cy="1200329"/>
          </a:xfrm>
          <a:prstGeom prst="rect">
            <a:avLst/>
          </a:prstGeom>
          <a:solidFill>
            <a:schemeClr val="accent5">
              <a:lumMod val="50000"/>
            </a:schemeClr>
          </a:solid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4400" dirty="0" smtClean="0">
                <a:solidFill>
                  <a:schemeClr val="bg1"/>
                </a:solidFill>
                <a:latin typeface="Arial" panose="020B0604020202020204" pitchFamily="34" charset="0"/>
                <a:ea typeface="Yu Gothic UI" panose="020B0500000000000000" pitchFamily="34" charset="-128"/>
                <a:cs typeface="Arial" panose="020B0604020202020204" pitchFamily="34" charset="0"/>
              </a:rPr>
              <a:t>SÍNTOMAS ASOCIADOS A LA HEMOPTISIS</a:t>
            </a:r>
          </a:p>
          <a:p>
            <a:pPr algn="ctr"/>
            <a:endParaRPr lang="en-US" sz="2800" b="1" dirty="0">
              <a:solidFill>
                <a:schemeClr val="bg1"/>
              </a:solidFill>
              <a:latin typeface="Gotham" panose="02000504050000020004" pitchFamily="2" charset="0"/>
              <a:ea typeface="Yu Gothic UI" panose="020B0500000000000000" pitchFamily="34" charset="-128"/>
            </a:endParaRPr>
          </a:p>
        </p:txBody>
      </p:sp>
      <p:graphicFrame>
        <p:nvGraphicFramePr>
          <p:cNvPr id="16" name="Chart 15"/>
          <p:cNvGraphicFramePr/>
          <p:nvPr>
            <p:extLst>
              <p:ext uri="{D42A27DB-BD31-4B8C-83A1-F6EECF244321}">
                <p14:modId xmlns:p14="http://schemas.microsoft.com/office/powerpoint/2010/main" val="3554727018"/>
              </p:ext>
            </p:extLst>
          </p:nvPr>
        </p:nvGraphicFramePr>
        <p:xfrm>
          <a:off x="2862906" y="4445380"/>
          <a:ext cx="21115699" cy="9975566"/>
        </p:xfrm>
        <a:graphic>
          <a:graphicData uri="http://schemas.openxmlformats.org/drawingml/2006/chart">
            <c:chart xmlns:c="http://schemas.openxmlformats.org/drawingml/2006/chart" xmlns:r="http://schemas.openxmlformats.org/officeDocument/2006/relationships" r:id="rId8"/>
          </a:graphicData>
        </a:graphic>
      </p:graphicFrame>
      <p:sp>
        <p:nvSpPr>
          <p:cNvPr id="17" name="TextBox 16"/>
          <p:cNvSpPr txBox="1"/>
          <p:nvPr/>
        </p:nvSpPr>
        <p:spPr>
          <a:xfrm rot="16200000">
            <a:off x="1321494" y="7582575"/>
            <a:ext cx="4809852" cy="769441"/>
          </a:xfrm>
          <a:prstGeom prst="rect">
            <a:avLst/>
          </a:prstGeom>
          <a:noFill/>
        </p:spPr>
        <p:txBody>
          <a:bodyPr wrap="square" rtlCol="0">
            <a:spAutoFit/>
          </a:bodyPr>
          <a:lstStyle/>
          <a:p>
            <a:r>
              <a:rPr lang="es-ES" sz="4400" dirty="0" smtClean="0"/>
              <a:t>Pacientes (%)</a:t>
            </a:r>
            <a:endParaRPr lang="es-ES" sz="4400" dirty="0"/>
          </a:p>
        </p:txBody>
      </p:sp>
      <p:sp>
        <p:nvSpPr>
          <p:cNvPr id="18" name="AutoShape 20"/>
          <p:cNvSpPr>
            <a:spLocks noChangeArrowheads="1"/>
          </p:cNvSpPr>
          <p:nvPr/>
        </p:nvSpPr>
        <p:spPr bwMode="auto">
          <a:xfrm>
            <a:off x="670323" y="1296344"/>
            <a:ext cx="49422581" cy="22872061"/>
          </a:xfrm>
          <a:prstGeom prst="roundRect">
            <a:avLst>
              <a:gd name="adj" fmla="val 1097"/>
            </a:avLst>
          </a:prstGeom>
          <a:noFill/>
          <a:ln w="76200">
            <a:solidFill>
              <a:schemeClr val="accent3">
                <a:lumMod val="7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defTabSz="4114800" eaLnBrk="0" hangingPunct="0">
              <a:spcBef>
                <a:spcPct val="20000"/>
              </a:spcBef>
              <a:buChar char="»"/>
              <a:defRPr sz="9000">
                <a:solidFill>
                  <a:schemeClr val="tx1"/>
                </a:solidFill>
                <a:latin typeface="Arial" charset="0"/>
              </a:defRPr>
            </a:lvl5pPr>
            <a:lvl6pPr defTabSz="4114800" eaLnBrk="0" fontAlgn="base" hangingPunct="0">
              <a:spcBef>
                <a:spcPct val="20000"/>
              </a:spcBef>
              <a:spcAft>
                <a:spcPct val="0"/>
              </a:spcAft>
              <a:buChar char="»"/>
              <a:defRPr sz="9000">
                <a:solidFill>
                  <a:schemeClr val="tx1"/>
                </a:solidFill>
                <a:latin typeface="Arial" charset="0"/>
              </a:defRPr>
            </a:lvl6pPr>
            <a:lvl7pPr defTabSz="4114800" eaLnBrk="0" fontAlgn="base" hangingPunct="0">
              <a:spcBef>
                <a:spcPct val="20000"/>
              </a:spcBef>
              <a:spcAft>
                <a:spcPct val="0"/>
              </a:spcAft>
              <a:buChar char="»"/>
              <a:defRPr sz="9000">
                <a:solidFill>
                  <a:schemeClr val="tx1"/>
                </a:solidFill>
                <a:latin typeface="Arial" charset="0"/>
              </a:defRPr>
            </a:lvl7pPr>
            <a:lvl8pPr defTabSz="4114800" eaLnBrk="0" fontAlgn="base" hangingPunct="0">
              <a:spcBef>
                <a:spcPct val="20000"/>
              </a:spcBef>
              <a:spcAft>
                <a:spcPct val="0"/>
              </a:spcAft>
              <a:buChar char="»"/>
              <a:defRPr sz="9000">
                <a:solidFill>
                  <a:schemeClr val="tx1"/>
                </a:solidFill>
                <a:latin typeface="Arial" charset="0"/>
              </a:defRPr>
            </a:lvl8pPr>
            <a:lvl9pPr defTabSz="4114800" eaLnBrk="0" fontAlgn="base" hangingPunct="0">
              <a:spcBef>
                <a:spcPct val="20000"/>
              </a:spcBef>
              <a:spcAft>
                <a:spcPct val="0"/>
              </a:spcAft>
              <a:buChar char="»"/>
              <a:defRPr sz="9000">
                <a:solidFill>
                  <a:schemeClr val="tx1"/>
                </a:solidFill>
                <a:latin typeface="Arial" charset="0"/>
              </a:defRPr>
            </a:lvl9pPr>
          </a:lstStyle>
          <a:p>
            <a:pPr algn="just" eaLnBrk="1" hangingPunct="1">
              <a:spcBef>
                <a:spcPct val="0"/>
              </a:spcBef>
              <a:buFontTx/>
              <a:buNone/>
            </a:pPr>
            <a:endParaRPr lang="en-US" altLang="es-ES" sz="1613" dirty="0"/>
          </a:p>
          <a:p>
            <a:pPr lvl="4" algn="just" eaLnBrk="1" hangingPunct="1">
              <a:spcBef>
                <a:spcPct val="0"/>
              </a:spcBef>
              <a:buFontTx/>
              <a:buChar char="•"/>
            </a:pPr>
            <a:endParaRPr lang="en-GB" altLang="es-ES" sz="2962" dirty="0"/>
          </a:p>
        </p:txBody>
      </p:sp>
      <p:sp>
        <p:nvSpPr>
          <p:cNvPr id="19" name="Text Box 17"/>
          <p:cNvSpPr txBox="1">
            <a:spLocks noChangeArrowheads="1"/>
          </p:cNvSpPr>
          <p:nvPr/>
        </p:nvSpPr>
        <p:spPr bwMode="auto">
          <a:xfrm>
            <a:off x="1392535" y="727463"/>
            <a:ext cx="7390498" cy="923330"/>
          </a:xfrm>
          <a:prstGeom prst="rect">
            <a:avLst/>
          </a:prstGeom>
          <a:solidFill>
            <a:schemeClr val="bg1"/>
          </a:solidFill>
          <a:ln w="9525">
            <a:noFill/>
            <a:miter lim="800000"/>
            <a:headEnd/>
            <a:tailEnd/>
          </a:ln>
          <a:effectLst/>
          <a:extLst/>
        </p:spPr>
        <p:txBody>
          <a:bodyPr wrap="square">
            <a:spAutoFit/>
          </a:bodyPr>
          <a:lstStyle>
            <a:lvl1pPr defTabSz="4114800" eaLnBrk="0" hangingPunct="0">
              <a:spcBef>
                <a:spcPct val="20000"/>
              </a:spcBef>
              <a:buChar char="•"/>
              <a:defRPr sz="14400">
                <a:solidFill>
                  <a:schemeClr val="tx1"/>
                </a:solidFill>
                <a:latin typeface="Arial" charset="0"/>
              </a:defRPr>
            </a:lvl1pPr>
            <a:lvl2pPr marL="3343275" indent="-1285875" defTabSz="4114800" eaLnBrk="0" hangingPunct="0">
              <a:spcBef>
                <a:spcPct val="20000"/>
              </a:spcBef>
              <a:buChar char="–"/>
              <a:defRPr sz="12600">
                <a:solidFill>
                  <a:schemeClr val="tx1"/>
                </a:solidFill>
                <a:latin typeface="Arial" charset="0"/>
              </a:defRPr>
            </a:lvl2pPr>
            <a:lvl3pPr marL="5143500" indent="-1028700" defTabSz="4114800" eaLnBrk="0" hangingPunct="0">
              <a:spcBef>
                <a:spcPct val="20000"/>
              </a:spcBef>
              <a:buChar char="•"/>
              <a:defRPr sz="10800">
                <a:solidFill>
                  <a:schemeClr val="tx1"/>
                </a:solidFill>
                <a:latin typeface="Arial" charset="0"/>
              </a:defRPr>
            </a:lvl3pPr>
            <a:lvl4pPr marL="7200900" indent="-1028700" defTabSz="4114800" eaLnBrk="0" hangingPunct="0">
              <a:spcBef>
                <a:spcPct val="20000"/>
              </a:spcBef>
              <a:buChar char="–"/>
              <a:defRPr sz="9000">
                <a:solidFill>
                  <a:schemeClr val="tx1"/>
                </a:solidFill>
                <a:latin typeface="Arial" charset="0"/>
              </a:defRPr>
            </a:lvl4pPr>
            <a:lvl5pPr marL="9258300" indent="-1028700" defTabSz="4114800" eaLnBrk="0" hangingPunct="0">
              <a:spcBef>
                <a:spcPct val="20000"/>
              </a:spcBef>
              <a:buChar char="»"/>
              <a:defRPr sz="9000">
                <a:solidFill>
                  <a:schemeClr val="tx1"/>
                </a:solidFill>
                <a:latin typeface="Arial" charset="0"/>
              </a:defRPr>
            </a:lvl5pPr>
            <a:lvl6pPr marL="9715500" indent="-1028700" defTabSz="4114800" eaLnBrk="0" fontAlgn="base" hangingPunct="0">
              <a:spcBef>
                <a:spcPct val="20000"/>
              </a:spcBef>
              <a:spcAft>
                <a:spcPct val="0"/>
              </a:spcAft>
              <a:buChar char="»"/>
              <a:defRPr sz="9000">
                <a:solidFill>
                  <a:schemeClr val="tx1"/>
                </a:solidFill>
                <a:latin typeface="Arial" charset="0"/>
              </a:defRPr>
            </a:lvl6pPr>
            <a:lvl7pPr marL="10172700" indent="-1028700" defTabSz="4114800" eaLnBrk="0" fontAlgn="base" hangingPunct="0">
              <a:spcBef>
                <a:spcPct val="20000"/>
              </a:spcBef>
              <a:spcAft>
                <a:spcPct val="0"/>
              </a:spcAft>
              <a:buChar char="»"/>
              <a:defRPr sz="9000">
                <a:solidFill>
                  <a:schemeClr val="tx1"/>
                </a:solidFill>
                <a:latin typeface="Arial" charset="0"/>
              </a:defRPr>
            </a:lvl7pPr>
            <a:lvl8pPr marL="10629900" indent="-1028700" defTabSz="4114800" eaLnBrk="0" fontAlgn="base" hangingPunct="0">
              <a:spcBef>
                <a:spcPct val="20000"/>
              </a:spcBef>
              <a:spcAft>
                <a:spcPct val="0"/>
              </a:spcAft>
              <a:buChar char="»"/>
              <a:defRPr sz="9000">
                <a:solidFill>
                  <a:schemeClr val="tx1"/>
                </a:solidFill>
                <a:latin typeface="Arial" charset="0"/>
              </a:defRPr>
            </a:lvl8pPr>
            <a:lvl9pPr marL="11087100" indent="-1028700" defTabSz="4114800" eaLnBrk="0" fontAlgn="base" hangingPunct="0">
              <a:spcBef>
                <a:spcPct val="20000"/>
              </a:spcBef>
              <a:spcAft>
                <a:spcPct val="0"/>
              </a:spcAft>
              <a:buChar char="»"/>
              <a:defRPr sz="9000">
                <a:solidFill>
                  <a:schemeClr val="tx1"/>
                </a:solidFill>
                <a:latin typeface="Arial" charset="0"/>
              </a:defRPr>
            </a:lvl9pPr>
          </a:lstStyle>
          <a:p>
            <a:pPr algn="ctr" eaLnBrk="1" hangingPunct="1">
              <a:spcBef>
                <a:spcPct val="0"/>
              </a:spcBef>
              <a:buFontTx/>
              <a:buNone/>
            </a:pPr>
            <a:r>
              <a:rPr lang="en-GB" altLang="es-ES" sz="5400" b="1" dirty="0" smtClean="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rPr>
              <a:t>RESULTADOS</a:t>
            </a:r>
            <a:endParaRPr lang="en-GB" altLang="es-ES" sz="5400" b="1" dirty="0">
              <a:ln w="19050">
                <a:solidFill>
                  <a:schemeClr val="accent3">
                    <a:lumMod val="75000"/>
                  </a:schemeClr>
                </a:solidFill>
              </a:ln>
              <a:solidFill>
                <a:schemeClr val="accent5">
                  <a:lumMod val="50000"/>
                </a:schemeClr>
              </a:solidFill>
              <a:latin typeface="Arial" panose="020B0604020202020204" pitchFamily="34" charset="0"/>
              <a:ea typeface="Segoe UI Black" panose="020B0A02040204020203" pitchFamily="34" charset="0"/>
              <a:cs typeface="Arial" panose="020B0604020202020204" pitchFamily="34" charset="0"/>
            </a:endParaRPr>
          </a:p>
        </p:txBody>
      </p:sp>
    </p:spTree>
    <p:extLst>
      <p:ext uri="{BB962C8B-B14F-4D97-AF65-F5344CB8AC3E}">
        <p14:creationId xmlns:p14="http://schemas.microsoft.com/office/powerpoint/2010/main" val="1732705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1906</TotalTime>
  <Words>246</Words>
  <Application>Microsoft Office PowerPoint</Application>
  <PresentationFormat>Custom</PresentationFormat>
  <Paragraphs>78</Paragraphs>
  <Slides>2</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vt:i4>
      </vt:variant>
    </vt:vector>
  </HeadingPairs>
  <TitlesOfParts>
    <vt:vector size="13" baseType="lpstr">
      <vt:lpstr>SimSun</vt:lpstr>
      <vt:lpstr>Yu Gothic UI</vt:lpstr>
      <vt:lpstr>Arial</vt:lpstr>
      <vt:lpstr>Calibri</vt:lpstr>
      <vt:lpstr>Gotham</vt:lpstr>
      <vt:lpstr>Palatino Linotype</vt:lpstr>
      <vt:lpstr>Segoe UI Black</vt:lpstr>
      <vt:lpstr>Segoe UI Semilight</vt:lpstr>
      <vt:lpstr>Times New Roman</vt:lpstr>
      <vt:lpstr>Wingdings</vt:lpstr>
      <vt:lpstr>Tema de Office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Roman Rodriguez, Francisco Jose</dc:creator>
  <cp:lastModifiedBy>Lucas Román</cp:lastModifiedBy>
  <cp:revision>207</cp:revision>
  <cp:lastPrinted>2018-10-10T14:02:15Z</cp:lastPrinted>
  <dcterms:created xsi:type="dcterms:W3CDTF">2018-09-21T08:50:45Z</dcterms:created>
  <dcterms:modified xsi:type="dcterms:W3CDTF">2019-03-07T00:14:36Z</dcterms:modified>
</cp:coreProperties>
</file>