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Estilo medio 2 - Énfasis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792" y="72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05/03/2019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05/03/2019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05/03/2019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05/03/2019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05/03/2019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05/03/2019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05/03/2019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05/03/2019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05/03/2019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05/03/2019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05/03/2019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847CFC-816F-41D0-AAC0-9BF4FEBC753E}" type="datetimeFigureOut">
              <a:rPr lang="es-ES" smtClean="0"/>
              <a:t>05/03/2019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png"/><Relationship Id="rId7" Type="http://schemas.openxmlformats.org/officeDocument/2006/relationships/image" Target="../media/image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206EE662-0F2A-4CAD-BC20-62F1B72803F4}"/>
              </a:ext>
            </a:extLst>
          </p:cNvPr>
          <p:cNvSpPr txBox="1">
            <a:spLocks/>
          </p:cNvSpPr>
          <p:nvPr/>
        </p:nvSpPr>
        <p:spPr>
          <a:xfrm>
            <a:off x="92383" y="950864"/>
            <a:ext cx="11962731" cy="807709"/>
          </a:xfrm>
          <a:prstGeom prst="rect">
            <a:avLst/>
          </a:prstGeom>
          <a:solidFill>
            <a:schemeClr val="accent5">
              <a:lumMod val="50000"/>
            </a:schemeClr>
          </a:solidFill>
          <a:ln w="73025">
            <a:solidFill>
              <a:srgbClr val="FFC000"/>
            </a:solidFill>
          </a:ln>
          <a:effectLst>
            <a:outerShdw blurRad="101600" dist="76200" dir="5400000" algn="ctr" rotWithShape="0">
              <a:schemeClr val="bg1"/>
            </a:outerShdw>
          </a:effectLst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22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 IDENTIFICACION DE BIOMARCADORES EN LÍQUIDO PLEURAL PARA EL DIAGNÓSTICO PRECOZ DEL MESOTELIOMA PLEURAL MALIGNO (MPM)</a:t>
            </a: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F97B3BC8-0567-48B1-8CCD-5445DA052604}"/>
              </a:ext>
            </a:extLst>
          </p:cNvPr>
          <p:cNvSpPr/>
          <p:nvPr/>
        </p:nvSpPr>
        <p:spPr>
          <a:xfrm>
            <a:off x="1029818" y="1859620"/>
            <a:ext cx="10297144" cy="8874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1350"/>
              </a:lnSpc>
              <a:spcAft>
                <a:spcPts val="150"/>
              </a:spcAft>
            </a:pPr>
            <a:r>
              <a:rPr lang="es-ES_tradnl" sz="1200" dirty="0">
                <a:solidFill>
                  <a:schemeClr val="tx2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S. Marín Romero </a:t>
            </a:r>
            <a:r>
              <a:rPr lang="es-ES_tradnl" sz="1200" baseline="30000" dirty="0">
                <a:solidFill>
                  <a:schemeClr val="tx2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1</a:t>
            </a:r>
            <a:r>
              <a:rPr lang="es-ES_tradnl" sz="1200" dirty="0">
                <a:solidFill>
                  <a:schemeClr val="tx2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</a:t>
            </a:r>
            <a:r>
              <a:rPr lang="en-GB" sz="1200" dirty="0">
                <a:solidFill>
                  <a:schemeClr val="tx2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Arellano-Orden E ², Sánchez-López V ², Márquez-Martín E ¹, Martín-Juan J ¹, Romero-Romero B ¹</a:t>
            </a:r>
          </a:p>
          <a:p>
            <a:pPr algn="ctr">
              <a:lnSpc>
                <a:spcPts val="1350"/>
              </a:lnSpc>
              <a:spcAft>
                <a:spcPts val="150"/>
              </a:spcAft>
            </a:pPr>
            <a:r>
              <a:rPr lang="en-GB" sz="1200" dirty="0">
                <a:solidFill>
                  <a:schemeClr val="tx2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</a:p>
          <a:p>
            <a:pPr algn="ctr">
              <a:lnSpc>
                <a:spcPts val="1350"/>
              </a:lnSpc>
              <a:spcAft>
                <a:spcPts val="150"/>
              </a:spcAft>
            </a:pPr>
            <a:r>
              <a:rPr lang="es-ES_tradnl" sz="1200" dirty="0">
                <a:solidFill>
                  <a:schemeClr val="tx2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1. Neumología. Unidad Médico Quirúrgica de Enfermedades Respiratorias (UMQER). Hospital Universitario Virgen del Rocío. Sevilla</a:t>
            </a:r>
            <a:r>
              <a:rPr lang="de-DE" sz="1200" dirty="0">
                <a:solidFill>
                  <a:schemeClr val="tx2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  <a:r>
              <a:rPr lang="de-DE" sz="1200">
                <a:solidFill>
                  <a:schemeClr val="tx2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España.</a:t>
            </a:r>
            <a:endParaRPr lang="en-GB" sz="1200" dirty="0">
              <a:solidFill>
                <a:schemeClr val="tx2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ctr">
              <a:lnSpc>
                <a:spcPts val="1350"/>
              </a:lnSpc>
              <a:spcAft>
                <a:spcPts val="150"/>
              </a:spcAft>
            </a:pPr>
            <a:r>
              <a:rPr lang="en-GB" sz="1200" dirty="0">
                <a:solidFill>
                  <a:schemeClr val="tx2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2. Instituto de </a:t>
            </a:r>
            <a:r>
              <a:rPr lang="en-GB" sz="1200" dirty="0" err="1">
                <a:solidFill>
                  <a:schemeClr val="tx2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Biomedicina</a:t>
            </a:r>
            <a:r>
              <a:rPr lang="en-GB" sz="1200" dirty="0">
                <a:solidFill>
                  <a:schemeClr val="tx2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de Sevilla (IBiS). Hospital </a:t>
            </a:r>
            <a:r>
              <a:rPr lang="en-GB" sz="1200" dirty="0" err="1">
                <a:solidFill>
                  <a:schemeClr val="tx2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Universitario</a:t>
            </a:r>
            <a:r>
              <a:rPr lang="en-GB" sz="1200" dirty="0">
                <a:solidFill>
                  <a:schemeClr val="tx2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Virgen del Rocio/CSIC/Universidad de Sevilla. Sevilla. </a:t>
            </a:r>
            <a:r>
              <a:rPr lang="en-GB" sz="1200" dirty="0" err="1">
                <a:solidFill>
                  <a:schemeClr val="tx2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España</a:t>
            </a:r>
            <a:r>
              <a:rPr lang="en-GB" sz="1200" dirty="0">
                <a:solidFill>
                  <a:schemeClr val="tx2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 </a:t>
            </a:r>
            <a:endParaRPr lang="es-ES" sz="1200" dirty="0">
              <a:solidFill>
                <a:schemeClr val="tx2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9" name="Rectángulo: esquinas redondeadas 8">
            <a:extLst>
              <a:ext uri="{FF2B5EF4-FFF2-40B4-BE49-F238E27FC236}">
                <a16:creationId xmlns:a16="http://schemas.microsoft.com/office/drawing/2014/main" id="{111B8DB5-8FCB-412F-AA86-8390B43091FF}"/>
              </a:ext>
            </a:extLst>
          </p:cNvPr>
          <p:cNvSpPr/>
          <p:nvPr/>
        </p:nvSpPr>
        <p:spPr>
          <a:xfrm>
            <a:off x="92383" y="3045299"/>
            <a:ext cx="5868887" cy="352390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508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000" dirty="0"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INTRODUCCIÓN</a:t>
            </a:r>
          </a:p>
        </p:txBody>
      </p:sp>
      <p:sp>
        <p:nvSpPr>
          <p:cNvPr id="10" name="Rectángulo: esquinas redondeadas 9">
            <a:extLst>
              <a:ext uri="{FF2B5EF4-FFF2-40B4-BE49-F238E27FC236}">
                <a16:creationId xmlns:a16="http://schemas.microsoft.com/office/drawing/2014/main" id="{F5B2F2E5-62DF-4211-B112-6E2427F1B500}"/>
              </a:ext>
            </a:extLst>
          </p:cNvPr>
          <p:cNvSpPr/>
          <p:nvPr/>
        </p:nvSpPr>
        <p:spPr>
          <a:xfrm>
            <a:off x="104955" y="4677389"/>
            <a:ext cx="5823662" cy="352390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508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METODOLOGÍA</a:t>
            </a: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2E2709CF-BCE3-417A-9D49-29C2771E712F}"/>
              </a:ext>
            </a:extLst>
          </p:cNvPr>
          <p:cNvSpPr/>
          <p:nvPr/>
        </p:nvSpPr>
        <p:spPr>
          <a:xfrm>
            <a:off x="120373" y="3509383"/>
            <a:ext cx="11917349" cy="999737"/>
          </a:xfrm>
          <a:prstGeom prst="rect">
            <a:avLst/>
          </a:prstGeom>
          <a:ln w="444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ES" sz="14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En la práctica diaria existen muchos problemas para identificar de forma precoz los derrames pleurales malignos (DPM), y dentro de éstos, fundamentalmente los derrames pleurales (DP) secundarios a mesotelioma. A menudo hay que recurrir a pruebas muy invasivas para el diagnóstico. Sería de interés disponer de biomarcadores en líquido pleural para la identificación PRECOZ de los DPM secundarios a mesotelioma y así poder orientar mejor la realización de técnicas invasivas.</a:t>
            </a:r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A5FA36B1-900E-4375-8594-8002025884A3}"/>
              </a:ext>
            </a:extLst>
          </p:cNvPr>
          <p:cNvSpPr/>
          <p:nvPr/>
        </p:nvSpPr>
        <p:spPr>
          <a:xfrm>
            <a:off x="127588" y="5148499"/>
            <a:ext cx="11927525" cy="1599598"/>
          </a:xfrm>
          <a:prstGeom prst="rect">
            <a:avLst/>
          </a:prstGeom>
          <a:ln w="444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Tx/>
              <a:buChar char="-"/>
            </a:pPr>
            <a:r>
              <a:rPr lang="es-ES" sz="1400" dirty="0">
                <a:latin typeface="Arial" panose="020B0604020202020204" pitchFamily="34" charset="0"/>
                <a:cs typeface="Arial" panose="020B0604020202020204" pitchFamily="34" charset="0"/>
              </a:rPr>
              <a:t>Se recogieron líquidos pleurales de 60 pacientes con derrame pleural, diferenciados en tres grupos: 1) Derrames pleurales secundarios a mesotelioma pleural maligno (N=20); 2) Derrames pleurales secundarios a adenocarcinoma de pulmón (N=20); 3) Derrames pleurales benignos (N=20 ) de los cuales 10 fueron insuficiencias cardíacas, 5 hepatopatías y 5 derrames </a:t>
            </a:r>
            <a:r>
              <a:rPr lang="es-ES" sz="1400" dirty="0" err="1">
                <a:latin typeface="Arial" panose="020B0604020202020204" pitchFamily="34" charset="0"/>
                <a:cs typeface="Arial" panose="020B0604020202020204" pitchFamily="34" charset="0"/>
              </a:rPr>
              <a:t>pleruales</a:t>
            </a:r>
            <a:r>
              <a:rPr lang="es-E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1400" dirty="0" err="1">
                <a:latin typeface="Arial" panose="020B0604020202020204" pitchFamily="34" charset="0"/>
                <a:cs typeface="Arial" panose="020B0604020202020204" pitchFamily="34" charset="0"/>
              </a:rPr>
              <a:t>paraneumónicos</a:t>
            </a:r>
            <a:r>
              <a:rPr lang="es-ES" sz="1400" dirty="0">
                <a:latin typeface="Arial" panose="020B0604020202020204" pitchFamily="34" charset="0"/>
                <a:cs typeface="Arial" panose="020B0604020202020204" pitchFamily="34" charset="0"/>
              </a:rPr>
              <a:t> no complicados.</a:t>
            </a:r>
          </a:p>
          <a:p>
            <a:pPr marL="285750" indent="-285750">
              <a:buFontTx/>
              <a:buChar char="-"/>
            </a:pPr>
            <a:r>
              <a:rPr lang="es-ES" sz="1400" dirty="0">
                <a:latin typeface="Arial" panose="020B0604020202020204" pitchFamily="34" charset="0"/>
                <a:cs typeface="Arial" panose="020B0604020202020204" pitchFamily="34" charset="0"/>
              </a:rPr>
              <a:t>Se realizó un análisis de proteómica diferencial con </a:t>
            </a:r>
            <a:r>
              <a:rPr lang="es-ES" sz="1400" dirty="0" err="1">
                <a:latin typeface="Arial" panose="020B0604020202020204" pitchFamily="34" charset="0"/>
                <a:cs typeface="Arial" panose="020B0604020202020204" pitchFamily="34" charset="0"/>
              </a:rPr>
              <a:t>iTRAQ</a:t>
            </a:r>
            <a:r>
              <a:rPr lang="es-ES" sz="1400" dirty="0">
                <a:latin typeface="Arial" panose="020B0604020202020204" pitchFamily="34" charset="0"/>
                <a:cs typeface="Arial" panose="020B0604020202020204" pitchFamily="34" charset="0"/>
              </a:rPr>
              <a:t> 4 </a:t>
            </a:r>
            <a:r>
              <a:rPr lang="es-ES" sz="1400" dirty="0" err="1">
                <a:latin typeface="Arial" panose="020B0604020202020204" pitchFamily="34" charset="0"/>
                <a:cs typeface="Arial" panose="020B0604020202020204" pitchFamily="34" charset="0"/>
              </a:rPr>
              <a:t>plex</a:t>
            </a:r>
            <a:r>
              <a:rPr lang="es-ES" sz="1400" dirty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s-ES" sz="1400" dirty="0" err="1">
                <a:latin typeface="Arial" panose="020B0604020202020204" pitchFamily="34" charset="0"/>
                <a:cs typeface="Arial" panose="020B0604020202020204" pitchFamily="34" charset="0"/>
              </a:rPr>
              <a:t>Applied</a:t>
            </a:r>
            <a:r>
              <a:rPr lang="es-E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1400" dirty="0" err="1">
                <a:latin typeface="Arial" panose="020B0604020202020204" pitchFamily="34" charset="0"/>
                <a:cs typeface="Arial" panose="020B0604020202020204" pitchFamily="34" charset="0"/>
              </a:rPr>
              <a:t>Biosystem</a:t>
            </a:r>
            <a:r>
              <a:rPr lang="es-ES" sz="1400" dirty="0">
                <a:latin typeface="Arial" panose="020B0604020202020204" pitchFamily="34" charset="0"/>
                <a:cs typeface="Arial" panose="020B0604020202020204" pitchFamily="34" charset="0"/>
              </a:rPr>
              <a:t>). La identificación y cuantificación relativa de las proteínas se realizó con el programa </a:t>
            </a:r>
            <a:r>
              <a:rPr lang="es-ES" sz="1400" dirty="0" err="1">
                <a:latin typeface="Arial" panose="020B0604020202020204" pitchFamily="34" charset="0"/>
                <a:cs typeface="Arial" panose="020B0604020202020204" pitchFamily="34" charset="0"/>
              </a:rPr>
              <a:t>Proteome</a:t>
            </a:r>
            <a:r>
              <a:rPr lang="es-E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1400" dirty="0" err="1">
                <a:latin typeface="Arial" panose="020B0604020202020204" pitchFamily="34" charset="0"/>
                <a:cs typeface="Arial" panose="020B0604020202020204" pitchFamily="34" charset="0"/>
              </a:rPr>
              <a:t>Discoverer</a:t>
            </a:r>
            <a:r>
              <a:rPr lang="es-ES" sz="1400" dirty="0">
                <a:latin typeface="Arial" panose="020B0604020202020204" pitchFamily="34" charset="0"/>
                <a:cs typeface="Arial" panose="020B0604020202020204" pitchFamily="34" charset="0"/>
              </a:rPr>
              <a:t> 1.4 (</a:t>
            </a:r>
            <a:r>
              <a:rPr lang="es-ES" sz="1400" dirty="0" err="1">
                <a:latin typeface="Arial" panose="020B0604020202020204" pitchFamily="34" charset="0"/>
                <a:cs typeface="Arial" panose="020B0604020202020204" pitchFamily="34" charset="0"/>
              </a:rPr>
              <a:t>Thermofisher</a:t>
            </a:r>
            <a:r>
              <a:rPr lang="es-E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1400" dirty="0" err="1">
                <a:latin typeface="Arial" panose="020B0604020202020204" pitchFamily="34" charset="0"/>
                <a:cs typeface="Arial" panose="020B0604020202020204" pitchFamily="34" charset="0"/>
              </a:rPr>
              <a:t>Scientific</a:t>
            </a:r>
            <a:r>
              <a:rPr lang="es-ES" sz="1400" dirty="0">
                <a:latin typeface="Arial" panose="020B0604020202020204" pitchFamily="34" charset="0"/>
                <a:cs typeface="Arial" panose="020B0604020202020204" pitchFamily="34" charset="0"/>
              </a:rPr>
              <a:t>). Mediante el programa de VENNY se obtuvieron diagramas de </a:t>
            </a:r>
            <a:r>
              <a:rPr lang="es-ES" sz="1400" dirty="0" err="1">
                <a:latin typeface="Arial" panose="020B0604020202020204" pitchFamily="34" charset="0"/>
                <a:cs typeface="Arial" panose="020B0604020202020204" pitchFamily="34" charset="0"/>
              </a:rPr>
              <a:t>Veen</a:t>
            </a:r>
            <a:r>
              <a:rPr lang="es-ES" sz="1400" dirty="0">
                <a:latin typeface="Arial" panose="020B0604020202020204" pitchFamily="34" charset="0"/>
                <a:cs typeface="Arial" panose="020B0604020202020204" pitchFamily="34" charset="0"/>
              </a:rPr>
              <a:t> con las proteínas infra y sobre-expresadas en cada grupo. </a:t>
            </a:r>
          </a:p>
          <a:p>
            <a:pPr marL="285750" indent="-285750">
              <a:buFontTx/>
              <a:buChar char="-"/>
            </a:pPr>
            <a:r>
              <a:rPr lang="es-ES" sz="1400" dirty="0">
                <a:latin typeface="Arial" panose="020B0604020202020204" pitchFamily="34" charset="0"/>
                <a:cs typeface="Arial" panose="020B0604020202020204" pitchFamily="34" charset="0"/>
              </a:rPr>
              <a:t>Se realizó la validación de las proteínas diferenciadas mediante técnica ELISA (</a:t>
            </a:r>
            <a:r>
              <a:rPr lang="es-ES" sz="1400" dirty="0" err="1">
                <a:latin typeface="Arial" panose="020B0604020202020204" pitchFamily="34" charset="0"/>
                <a:cs typeface="Arial" panose="020B0604020202020204" pitchFamily="34" charset="0"/>
              </a:rPr>
              <a:t>Myobiosorce</a:t>
            </a:r>
            <a:r>
              <a:rPr lang="es-ES" sz="1400" dirty="0">
                <a:latin typeface="Arial" panose="020B0604020202020204" pitchFamily="34" charset="0"/>
                <a:cs typeface="Arial" panose="020B0604020202020204" pitchFamily="34" charset="0"/>
              </a:rPr>
              <a:t>).</a:t>
            </a:r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id="{CBC8EA17-4F3F-4460-BA50-24AEB47B620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906" t="18909" r="48026" b="55196"/>
          <a:stretch/>
        </p:blipFill>
        <p:spPr>
          <a:xfrm>
            <a:off x="0" y="44624"/>
            <a:ext cx="1963987" cy="762788"/>
          </a:xfrm>
          <a:prstGeom prst="rect">
            <a:avLst/>
          </a:prstGeom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D1BFF213-C632-449E-A8FC-5F629C1FF4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40217" y="0"/>
            <a:ext cx="4248472" cy="764704"/>
          </a:xfrm>
          <a:prstGeom prst="rect">
            <a:avLst/>
          </a:prstGeom>
        </p:spPr>
      </p:pic>
      <p:pic>
        <p:nvPicPr>
          <p:cNvPr id="16" name="Picture 5">
            <a:extLst>
              <a:ext uri="{FF2B5EF4-FFF2-40B4-BE49-F238E27FC236}">
                <a16:creationId xmlns:a16="http://schemas.microsoft.com/office/drawing/2014/main" id="{C4EDC5F8-55CB-4DC8-A12C-AAF44E9A36D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21788" b="29858"/>
          <a:stretch/>
        </p:blipFill>
        <p:spPr>
          <a:xfrm>
            <a:off x="3863752" y="20548"/>
            <a:ext cx="1512168" cy="762788"/>
          </a:xfrm>
          <a:prstGeom prst="rect">
            <a:avLst/>
          </a:prstGeom>
        </p:spPr>
      </p:pic>
      <p:pic>
        <p:nvPicPr>
          <p:cNvPr id="17" name="Picture 2">
            <a:extLst>
              <a:ext uri="{FF2B5EF4-FFF2-40B4-BE49-F238E27FC236}">
                <a16:creationId xmlns:a16="http://schemas.microsoft.com/office/drawing/2014/main" id="{C87A51AE-EDC4-4D6C-90E7-B8FF08BC0E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9052" y="32280"/>
            <a:ext cx="1096708" cy="72478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>
              <a14:hiddenFill xmlns=""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=""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</a:extLst>
        </p:spPr>
      </p:pic>
      <p:pic>
        <p:nvPicPr>
          <p:cNvPr id="18" name="Picture 3">
            <a:extLst>
              <a:ext uri="{FF2B5EF4-FFF2-40B4-BE49-F238E27FC236}">
                <a16:creationId xmlns:a16="http://schemas.microsoft.com/office/drawing/2014/main" id="{56DDA606-88B7-407F-BF45-937D1D7D4A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4869" y="44624"/>
            <a:ext cx="930771" cy="72478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>
              <a14:hiddenFill xmlns=""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=""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</a:extLst>
        </p:spPr>
      </p:pic>
      <p:pic>
        <p:nvPicPr>
          <p:cNvPr id="19" name="Picture 4">
            <a:extLst>
              <a:ext uri="{FF2B5EF4-FFF2-40B4-BE49-F238E27FC236}">
                <a16:creationId xmlns:a16="http://schemas.microsoft.com/office/drawing/2014/main" id="{5F187358-B764-47F1-A55B-818AB49053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0057" y="109902"/>
            <a:ext cx="1440160" cy="6726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=""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pic>
        <p:nvPicPr>
          <p:cNvPr id="20" name="Picture 5">
            <a:extLst>
              <a:ext uri="{FF2B5EF4-FFF2-40B4-BE49-F238E27FC236}">
                <a16:creationId xmlns:a16="http://schemas.microsoft.com/office/drawing/2014/main" id="{BEF7FDB0-B0CE-4555-B1B7-0F468379D7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3912" y="18323"/>
            <a:ext cx="1263598" cy="741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=""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72469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: esquinas redondeadas 3">
            <a:extLst>
              <a:ext uri="{FF2B5EF4-FFF2-40B4-BE49-F238E27FC236}">
                <a16:creationId xmlns:a16="http://schemas.microsoft.com/office/drawing/2014/main" id="{537E726B-0E1C-4828-BA2A-ED88C7D2986F}"/>
              </a:ext>
            </a:extLst>
          </p:cNvPr>
          <p:cNvSpPr/>
          <p:nvPr/>
        </p:nvSpPr>
        <p:spPr>
          <a:xfrm>
            <a:off x="130553" y="188640"/>
            <a:ext cx="7549624" cy="432048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508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000" dirty="0"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RESULTADOS</a:t>
            </a:r>
          </a:p>
        </p:txBody>
      </p:sp>
      <p:sp>
        <p:nvSpPr>
          <p:cNvPr id="5" name="Rectángulo: esquinas redondeadas 4">
            <a:extLst>
              <a:ext uri="{FF2B5EF4-FFF2-40B4-BE49-F238E27FC236}">
                <a16:creationId xmlns:a16="http://schemas.microsoft.com/office/drawing/2014/main" id="{54741257-72BB-4C84-8C8E-0EB0286A96F5}"/>
              </a:ext>
            </a:extLst>
          </p:cNvPr>
          <p:cNvSpPr/>
          <p:nvPr/>
        </p:nvSpPr>
        <p:spPr>
          <a:xfrm>
            <a:off x="95769" y="5540070"/>
            <a:ext cx="11892880" cy="432048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508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000" dirty="0"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CONCLUSIONES</a:t>
            </a: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5C4A26F2-E96C-4824-819F-745D93626759}"/>
              </a:ext>
            </a:extLst>
          </p:cNvPr>
          <p:cNvSpPr/>
          <p:nvPr/>
        </p:nvSpPr>
        <p:spPr>
          <a:xfrm>
            <a:off x="107775" y="6093296"/>
            <a:ext cx="11892881" cy="648072"/>
          </a:xfrm>
          <a:prstGeom prst="rect">
            <a:avLst/>
          </a:prstGeom>
          <a:ln w="444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Según nuestros resultados, PI3K y SPRM pueden ser biomarcadores útiles en líquido pleural para la identificación precoz de mesotelioma pleural maligno. Es necesario corroborar estos resultados en una población más amplia.</a:t>
            </a:r>
            <a:endParaRPr lang="es-ES" dirty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2" name="Tabla 1">
            <a:extLst>
              <a:ext uri="{FF2B5EF4-FFF2-40B4-BE49-F238E27FC236}">
                <a16:creationId xmlns:a16="http://schemas.microsoft.com/office/drawing/2014/main" id="{6935AD5E-B4DC-4722-B206-4948C82FEB3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81069640"/>
              </p:ext>
            </p:extLst>
          </p:nvPr>
        </p:nvGraphicFramePr>
        <p:xfrm>
          <a:off x="130552" y="731250"/>
          <a:ext cx="7549624" cy="134112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925073">
                  <a:extLst>
                    <a:ext uri="{9D8B030D-6E8A-4147-A177-3AD203B41FA5}">
                      <a16:colId xmlns:a16="http://schemas.microsoft.com/office/drawing/2014/main" val="454002421"/>
                    </a:ext>
                  </a:extLst>
                </a:gridCol>
                <a:gridCol w="1519901">
                  <a:extLst>
                    <a:ext uri="{9D8B030D-6E8A-4147-A177-3AD203B41FA5}">
                      <a16:colId xmlns:a16="http://schemas.microsoft.com/office/drawing/2014/main" val="3862061414"/>
                    </a:ext>
                  </a:extLst>
                </a:gridCol>
                <a:gridCol w="1905730">
                  <a:extLst>
                    <a:ext uri="{9D8B030D-6E8A-4147-A177-3AD203B41FA5}">
                      <a16:colId xmlns:a16="http://schemas.microsoft.com/office/drawing/2014/main" val="2789807118"/>
                    </a:ext>
                  </a:extLst>
                </a:gridCol>
                <a:gridCol w="1392649">
                  <a:extLst>
                    <a:ext uri="{9D8B030D-6E8A-4147-A177-3AD203B41FA5}">
                      <a16:colId xmlns:a16="http://schemas.microsoft.com/office/drawing/2014/main" val="2676485850"/>
                    </a:ext>
                  </a:extLst>
                </a:gridCol>
                <a:gridCol w="806271">
                  <a:extLst>
                    <a:ext uri="{9D8B030D-6E8A-4147-A177-3AD203B41FA5}">
                      <a16:colId xmlns:a16="http://schemas.microsoft.com/office/drawing/2014/main" val="2288467176"/>
                    </a:ext>
                  </a:extLst>
                </a:gridCol>
              </a:tblGrid>
              <a:tr h="308751">
                <a:tc>
                  <a:txBody>
                    <a:bodyPr/>
                    <a:lstStyle/>
                    <a:p>
                      <a:endParaRPr lang="es-ES" sz="1600" dirty="0"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/>
                        <a:t>Mesotelioma</a:t>
                      </a:r>
                      <a:endParaRPr lang="es-ES" sz="1600" b="0" dirty="0"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/>
                        <a:t>Cáncer de pulmón</a:t>
                      </a:r>
                      <a:endParaRPr lang="es-ES" sz="1600" b="0" dirty="0"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/>
                        <a:t> Controles</a:t>
                      </a:r>
                      <a:endParaRPr lang="es-ES" sz="1600" b="0" dirty="0"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/>
                        <a:t>p</a:t>
                      </a:r>
                      <a:endParaRPr lang="es-ES" sz="1600" b="0" dirty="0"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2011514"/>
                  </a:ext>
                </a:extLst>
              </a:tr>
              <a:tr h="308751">
                <a:tc>
                  <a:txBody>
                    <a:bodyPr/>
                    <a:lstStyle/>
                    <a:p>
                      <a:r>
                        <a:rPr lang="es-ES" sz="1600" dirty="0"/>
                        <a:t>N</a:t>
                      </a:r>
                      <a:endParaRPr lang="es-ES" sz="1600" dirty="0"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/>
                        <a:t>20 </a:t>
                      </a:r>
                      <a:endParaRPr lang="es-ES" sz="1600" b="0" dirty="0"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/>
                        <a:t>20</a:t>
                      </a:r>
                      <a:endParaRPr lang="es-ES" sz="1600" b="0" dirty="0"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/>
                        <a:t>20</a:t>
                      </a:r>
                      <a:endParaRPr lang="es-ES" sz="1600" b="0" dirty="0"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ES" sz="1600" b="0" dirty="0"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2836596"/>
                  </a:ext>
                </a:extLst>
              </a:tr>
              <a:tr h="308751">
                <a:tc>
                  <a:txBody>
                    <a:bodyPr/>
                    <a:lstStyle/>
                    <a:p>
                      <a:r>
                        <a:rPr lang="es-ES" sz="1600" dirty="0"/>
                        <a:t>Edad (años ± DS)</a:t>
                      </a:r>
                      <a:endParaRPr lang="es-ES" sz="1600" dirty="0"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/>
                        <a:t>66 ± 9.8 </a:t>
                      </a:r>
                      <a:endParaRPr lang="es-ES" sz="1600" b="0" dirty="0"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/>
                        <a:t>64,5 ± 9.8 </a:t>
                      </a:r>
                      <a:endParaRPr lang="es-ES" sz="1600" b="0" dirty="0"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/>
                        <a:t>71.6 ± 9.6</a:t>
                      </a:r>
                      <a:endParaRPr lang="es-ES" sz="1600" b="0" dirty="0"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/>
                        <a:t>&gt; 0.05</a:t>
                      </a:r>
                      <a:endParaRPr lang="es-ES" sz="1600" b="0" dirty="0"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5305677"/>
                  </a:ext>
                </a:extLst>
              </a:tr>
              <a:tr h="308751">
                <a:tc>
                  <a:txBody>
                    <a:bodyPr/>
                    <a:lstStyle/>
                    <a:p>
                      <a:r>
                        <a:rPr lang="es-ES" sz="1600" dirty="0"/>
                        <a:t>Sexo Femenino</a:t>
                      </a:r>
                      <a:endParaRPr lang="es-ES" sz="1600" dirty="0"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/>
                        <a:t>7/20 </a:t>
                      </a:r>
                      <a:endParaRPr lang="es-ES" sz="1600" b="0" dirty="0"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/>
                        <a:t>8/20 </a:t>
                      </a:r>
                      <a:endParaRPr lang="es-ES" sz="1600" b="0" dirty="0"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/>
                        <a:t>9/20 </a:t>
                      </a:r>
                      <a:endParaRPr lang="es-ES" sz="1600" b="0" dirty="0"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/>
                        <a:t>&gt; 0.05</a:t>
                      </a:r>
                      <a:endParaRPr lang="es-ES" sz="1600" b="0" dirty="0"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4922552"/>
                  </a:ext>
                </a:extLst>
              </a:tr>
            </a:tbl>
          </a:graphicData>
        </a:graphic>
      </p:graphicFrame>
      <p:pic>
        <p:nvPicPr>
          <p:cNvPr id="12" name="Imagen 11">
            <a:extLst>
              <a:ext uri="{FF2B5EF4-FFF2-40B4-BE49-F238E27FC236}">
                <a16:creationId xmlns:a16="http://schemas.microsoft.com/office/drawing/2014/main" id="{B997374B-89CA-4B55-A10B-A3C65F9F6DA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32" t="15291" r="22694" b="13835"/>
          <a:stretch/>
        </p:blipFill>
        <p:spPr>
          <a:xfrm>
            <a:off x="130553" y="2216386"/>
            <a:ext cx="3611961" cy="3073551"/>
          </a:xfrm>
          <a:prstGeom prst="rect">
            <a:avLst/>
          </a:prstGeom>
          <a:ln w="38100">
            <a:solidFill>
              <a:schemeClr val="accent6"/>
            </a:solidFill>
          </a:ln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233FABA6-6677-4EDB-B9D1-71965414B9D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04" t="8860" r="13657" b="15025"/>
          <a:stretch/>
        </p:blipFill>
        <p:spPr>
          <a:xfrm>
            <a:off x="3971764" y="2216386"/>
            <a:ext cx="3798466" cy="3076328"/>
          </a:xfrm>
          <a:prstGeom prst="rect">
            <a:avLst/>
          </a:prstGeom>
          <a:ln w="38100">
            <a:solidFill>
              <a:schemeClr val="accent6"/>
            </a:solidFill>
          </a:ln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97477DDC-6004-4C42-859D-092B7FA2B92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0429" t="18485" r="34643" b="13815"/>
          <a:stretch/>
        </p:blipFill>
        <p:spPr>
          <a:xfrm>
            <a:off x="7997520" y="116632"/>
            <a:ext cx="3930126" cy="2791526"/>
          </a:xfrm>
          <a:prstGeom prst="rect">
            <a:avLst/>
          </a:prstGeom>
          <a:ln w="28575">
            <a:solidFill>
              <a:schemeClr val="accent3"/>
            </a:solidFill>
          </a:ln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EF43E0D9-5FE7-48FF-BA0E-0D2D42DABD87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9288" t="18485" r="26375" b="12900"/>
          <a:stretch/>
        </p:blipFill>
        <p:spPr>
          <a:xfrm>
            <a:off x="7997521" y="3029336"/>
            <a:ext cx="3930126" cy="2361351"/>
          </a:xfrm>
          <a:prstGeom prst="rect">
            <a:avLst/>
          </a:prstGeom>
          <a:ln w="28575">
            <a:solidFill>
              <a:schemeClr val="accent3"/>
            </a:solidFill>
          </a:ln>
        </p:spPr>
      </p:pic>
      <p:sp>
        <p:nvSpPr>
          <p:cNvPr id="17" name="Rectángulo 16">
            <a:extLst>
              <a:ext uri="{FF2B5EF4-FFF2-40B4-BE49-F238E27FC236}">
                <a16:creationId xmlns:a16="http://schemas.microsoft.com/office/drawing/2014/main" id="{A31769B8-EFEF-41D0-A87A-1ED91663229E}"/>
              </a:ext>
            </a:extLst>
          </p:cNvPr>
          <p:cNvSpPr/>
          <p:nvPr/>
        </p:nvSpPr>
        <p:spPr>
          <a:xfrm>
            <a:off x="695400" y="3088570"/>
            <a:ext cx="665568" cy="369332"/>
          </a:xfrm>
          <a:prstGeom prst="rect">
            <a:avLst/>
          </a:prstGeom>
          <a:solidFill>
            <a:schemeClr val="accent6"/>
          </a:solidFill>
        </p:spPr>
        <p:txBody>
          <a:bodyPr wrap="none">
            <a:spAutoFit/>
          </a:bodyPr>
          <a:lstStyle/>
          <a:p>
            <a:pPr algn="ctr"/>
            <a:r>
              <a:rPr lang="es-ES" b="1" dirty="0"/>
              <a:t>PI3K</a:t>
            </a:r>
            <a:r>
              <a:rPr lang="es-ES" dirty="0"/>
              <a:t> </a:t>
            </a:r>
          </a:p>
        </p:txBody>
      </p:sp>
      <p:sp>
        <p:nvSpPr>
          <p:cNvPr id="19" name="Rectángulo 18">
            <a:extLst>
              <a:ext uri="{FF2B5EF4-FFF2-40B4-BE49-F238E27FC236}">
                <a16:creationId xmlns:a16="http://schemas.microsoft.com/office/drawing/2014/main" id="{1057F462-D884-4FCF-9746-E6526FCC7D6F}"/>
              </a:ext>
            </a:extLst>
          </p:cNvPr>
          <p:cNvSpPr/>
          <p:nvPr/>
        </p:nvSpPr>
        <p:spPr>
          <a:xfrm>
            <a:off x="4746632" y="3131676"/>
            <a:ext cx="748924" cy="369332"/>
          </a:xfrm>
          <a:prstGeom prst="rect">
            <a:avLst/>
          </a:prstGeom>
          <a:solidFill>
            <a:schemeClr val="accent6"/>
          </a:solidFill>
        </p:spPr>
        <p:txBody>
          <a:bodyPr wrap="none">
            <a:spAutoFit/>
          </a:bodyPr>
          <a:lstStyle/>
          <a:p>
            <a:pPr algn="ctr"/>
            <a:r>
              <a:rPr lang="es-ES" b="1" dirty="0"/>
              <a:t>SPRM</a:t>
            </a:r>
            <a:endParaRPr lang="es-ES" dirty="0"/>
          </a:p>
        </p:txBody>
      </p:sp>
      <p:sp>
        <p:nvSpPr>
          <p:cNvPr id="20" name="Rectángulo 19">
            <a:extLst>
              <a:ext uri="{FF2B5EF4-FFF2-40B4-BE49-F238E27FC236}">
                <a16:creationId xmlns:a16="http://schemas.microsoft.com/office/drawing/2014/main" id="{C7066EFB-004A-459D-B8CE-D6BCA1A5BBD6}"/>
              </a:ext>
            </a:extLst>
          </p:cNvPr>
          <p:cNvSpPr/>
          <p:nvPr/>
        </p:nvSpPr>
        <p:spPr>
          <a:xfrm>
            <a:off x="10447923" y="620688"/>
            <a:ext cx="1408717" cy="369332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s-ES" b="1" dirty="0"/>
              <a:t>PDGFR- alfa </a:t>
            </a:r>
            <a:endParaRPr lang="es-ES" dirty="0"/>
          </a:p>
        </p:txBody>
      </p:sp>
      <p:sp>
        <p:nvSpPr>
          <p:cNvPr id="21" name="Rectángulo 20">
            <a:extLst>
              <a:ext uri="{FF2B5EF4-FFF2-40B4-BE49-F238E27FC236}">
                <a16:creationId xmlns:a16="http://schemas.microsoft.com/office/drawing/2014/main" id="{7FE210F8-2C36-444E-943D-8CD3C679E862}"/>
              </a:ext>
            </a:extLst>
          </p:cNvPr>
          <p:cNvSpPr/>
          <p:nvPr/>
        </p:nvSpPr>
        <p:spPr>
          <a:xfrm>
            <a:off x="8697498" y="3568495"/>
            <a:ext cx="745718" cy="369332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none">
            <a:spAutoFit/>
          </a:bodyPr>
          <a:lstStyle/>
          <a:p>
            <a:pPr algn="ctr"/>
            <a:r>
              <a:rPr lang="es-ES" b="1" dirty="0"/>
              <a:t>RHOB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27474791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icin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cin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cin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78</TotalTime>
  <Words>372</Words>
  <Application>Microsoft Office PowerPoint</Application>
  <PresentationFormat>Panorámica</PresentationFormat>
  <Paragraphs>36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7" baseType="lpstr">
      <vt:lpstr>Arial</vt:lpstr>
      <vt:lpstr>Calibri</vt:lpstr>
      <vt:lpstr>Times New Roman</vt:lpstr>
      <vt:lpstr>Verdana</vt:lpstr>
      <vt:lpstr>Tema de Office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EN PACIENTES CON ENFERMEDAD TROMBOEMBÓLICA VENOSA (ETV) EN TRATAMIENTO CON HEPARINA DE BAJO PESO MOLECULAR LOS NIVELES DE ANTI-XA SE CORRELACIONAN CON ETV RECURRENTE Y SANGRADO CLÍNICAMENTE RELEVANTE.</dc:title>
  <dc:creator>HP</dc:creator>
  <cp:lastModifiedBy>Samira MR</cp:lastModifiedBy>
  <cp:revision>44</cp:revision>
  <dcterms:created xsi:type="dcterms:W3CDTF">2019-02-13T17:14:29Z</dcterms:created>
  <dcterms:modified xsi:type="dcterms:W3CDTF">2019-03-05T19:51:16Z</dcterms:modified>
</cp:coreProperties>
</file>