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7" r:id="rId2"/>
    <p:sldId id="258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sin título" id="{6B1F509D-F46A-4839-962A-708CF0D6A5A0}">
          <p14:sldIdLst/>
        </p14:section>
        <p14:section name="Sección sin título" id="{5B043E13-B352-414E-9CE2-1A52A5935118}">
          <p14:sldIdLst>
            <p14:sldId id="257"/>
            <p14:sldId id="258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002" y="-19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plotArea>
      <c:layout>
        <c:manualLayout>
          <c:layoutTarget val="inner"/>
          <c:xMode val="edge"/>
          <c:yMode val="edge"/>
          <c:x val="2.7015401066548161E-2"/>
          <c:y val="0.23373465039832175"/>
          <c:w val="0.45154960852302961"/>
          <c:h val="0.5362151601210976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Síntomas</c:v>
                </c:pt>
              </c:strCache>
            </c:strRef>
          </c:tx>
          <c:dPt>
            <c:idx val="5"/>
            <c:bubble3D val="0"/>
            <c:explosion val="2"/>
          </c:dPt>
          <c:dLbls>
            <c:dLbl>
              <c:idx val="0"/>
              <c:layout>
                <c:manualLayout>
                  <c:x val="-5.8334986489390131E-3"/>
                  <c:y val="2.6892585429823368E-2"/>
                </c:manualLayout>
              </c:layout>
              <c:tx>
                <c:rich>
                  <a:bodyPr/>
                  <a:lstStyle/>
                  <a:p>
                    <a:r>
                      <a:rPr lang="en-US" sz="1000"/>
                      <a:t>15,1%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1.9023580713254083E-2"/>
                  <c:y val="5.1165883529281059E-2"/>
                </c:manualLayout>
              </c:layout>
              <c:tx>
                <c:rich>
                  <a:bodyPr/>
                  <a:lstStyle/>
                  <a:p>
                    <a:r>
                      <a:rPr lang="en-US" sz="1000" dirty="0"/>
                      <a:t>11,6%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3.2218642373069657E-2"/>
                  <c:y val="-5.0534009293085082E-2"/>
                </c:manualLayout>
              </c:layout>
              <c:tx>
                <c:rich>
                  <a:bodyPr/>
                  <a:lstStyle/>
                  <a:p>
                    <a:r>
                      <a:rPr lang="en-US" sz="1000"/>
                      <a:t>11,6%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8.9646289301188765E-3"/>
                  <c:y val="1.385834580471451E-2"/>
                </c:manualLayout>
              </c:layout>
              <c:tx>
                <c:rich>
                  <a:bodyPr/>
                  <a:lstStyle/>
                  <a:p>
                    <a:r>
                      <a:rPr lang="en-US" sz="1000"/>
                      <a:t>9,3%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5.3057993556271527E-2"/>
                  <c:y val="-1.4577220178150141E-2"/>
                </c:manualLayout>
              </c:layout>
              <c:tx>
                <c:rich>
                  <a:bodyPr/>
                  <a:lstStyle/>
                  <a:p>
                    <a:r>
                      <a:rPr lang="en-US" sz="1000" dirty="0"/>
                      <a:t>8,1%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5"/>
              <c:layout>
                <c:manualLayout>
                  <c:x val="2.0877194200644374E-2"/>
                  <c:y val="-7.2942467176849629E-2"/>
                </c:manualLayout>
              </c:layout>
              <c:tx>
                <c:rich>
                  <a:bodyPr/>
                  <a:lstStyle/>
                  <a:p>
                    <a:r>
                      <a:rPr lang="en-US" sz="1000"/>
                      <a:t>32%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000"/>
                </a:pPr>
                <a:endParaRPr lang="es-E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Hoja1!$A$2:$A$8</c:f>
              <c:strCache>
                <c:ptCount val="6"/>
                <c:pt idx="0">
                  <c:v>Dolor</c:v>
                </c:pt>
                <c:pt idx="1">
                  <c:v>Sd. constitucional</c:v>
                </c:pt>
                <c:pt idx="2">
                  <c:v>Tos y expectoración</c:v>
                </c:pt>
                <c:pt idx="3">
                  <c:v>Sintomas neurológicos</c:v>
                </c:pt>
                <c:pt idx="4">
                  <c:v>Hemoptisis</c:v>
                </c:pt>
                <c:pt idx="5">
                  <c:v>Asintomáticos</c:v>
                </c:pt>
              </c:strCache>
            </c:strRef>
          </c:cat>
          <c:val>
            <c:numRef>
              <c:f>Hoja1!$B$2:$B$8</c:f>
              <c:numCache>
                <c:formatCode>0.00%</c:formatCode>
                <c:ptCount val="7"/>
                <c:pt idx="0">
                  <c:v>0.151</c:v>
                </c:pt>
                <c:pt idx="1">
                  <c:v>0.11600000000000001</c:v>
                </c:pt>
                <c:pt idx="2">
                  <c:v>0.11600000000000001</c:v>
                </c:pt>
                <c:pt idx="3">
                  <c:v>9.2999999999999999E-2</c:v>
                </c:pt>
                <c:pt idx="4">
                  <c:v>8.1000000000000003E-2</c:v>
                </c:pt>
                <c:pt idx="5">
                  <c:v>0.30199999999999999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t"/>
      <c:legendEntry>
        <c:idx val="0"/>
        <c:txPr>
          <a:bodyPr/>
          <a:lstStyle/>
          <a:p>
            <a:pPr>
              <a:defRPr sz="900"/>
            </a:pPr>
            <a:endParaRPr lang="es-ES"/>
          </a:p>
        </c:txPr>
      </c:legendEntry>
      <c:layout>
        <c:manualLayout>
          <c:xMode val="edge"/>
          <c:yMode val="edge"/>
          <c:x val="0.57466045439395619"/>
          <c:y val="4.5682200185642459E-2"/>
          <c:w val="0.39692082824130653"/>
          <c:h val="0.73550528699425544"/>
        </c:manualLayout>
      </c:layout>
      <c:overlay val="0"/>
      <c:txPr>
        <a:bodyPr/>
        <a:lstStyle/>
        <a:p>
          <a:pPr>
            <a:defRPr sz="900"/>
          </a:pPr>
          <a:endParaRPr lang="es-E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.14486866718894792"/>
          <c:w val="0.99069329987299881"/>
          <c:h val="0.6904682867042402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Rx tórax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Hoja1!$A$2:$A$6</c:f>
              <c:strCache>
                <c:ptCount val="2"/>
                <c:pt idx="0">
                  <c:v>Al inicio</c:v>
                </c:pt>
                <c:pt idx="1">
                  <c:v>Durante el estudio</c:v>
                </c:pt>
              </c:strCache>
            </c:strRef>
          </c:cat>
          <c:val>
            <c:numRef>
              <c:f>Hoja1!$B$2:$B$6</c:f>
              <c:numCache>
                <c:formatCode>General</c:formatCode>
                <c:ptCount val="5"/>
                <c:pt idx="0" formatCode="0.00%">
                  <c:v>0.70099999999999996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TAC</c:v>
                </c:pt>
              </c:strCache>
            </c:strRef>
          </c:tx>
          <c:spPr>
            <a:ln w="19050"/>
            <a:effectLst>
              <a:glow>
                <a:schemeClr val="accent1">
                  <a:alpha val="40000"/>
                </a:schemeClr>
              </a:glow>
            </a:effectLst>
          </c:spPr>
          <c:invertIfNegative val="0"/>
          <c:dLbls>
            <c:dLbl>
              <c:idx val="0"/>
              <c:layout>
                <c:manualLayout>
                  <c:x val="6.92076662658343E-2"/>
                  <c:y val="1.31449296630956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Hoja1!$A$2:$A$6</c:f>
              <c:strCache>
                <c:ptCount val="2"/>
                <c:pt idx="0">
                  <c:v>Al inicio</c:v>
                </c:pt>
                <c:pt idx="1">
                  <c:v>Durante el estudio</c:v>
                </c:pt>
              </c:strCache>
            </c:strRef>
          </c:cat>
          <c:val>
            <c:numRef>
              <c:f>Hoja1!$C$2:$C$6</c:f>
              <c:numCache>
                <c:formatCode>0.00%</c:formatCode>
                <c:ptCount val="5"/>
                <c:pt idx="0">
                  <c:v>0.29899999999999999</c:v>
                </c:pt>
                <c:pt idx="1">
                  <c:v>0.98799999999999999</c:v>
                </c:pt>
              </c:numCache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Extensión</c:v>
                </c:pt>
              </c:strCache>
            </c:strRef>
          </c:tx>
          <c:invertIfNegative val="0"/>
          <c:dLbls>
            <c:dLbl>
              <c:idx val="1"/>
              <c:layout>
                <c:manualLayout>
                  <c:x val="8.6527950913954932E-2"/>
                  <c:y val="2.37728500905802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Hoja1!$A$2:$A$6</c:f>
              <c:strCache>
                <c:ptCount val="2"/>
                <c:pt idx="0">
                  <c:v>Al inicio</c:v>
                </c:pt>
                <c:pt idx="1">
                  <c:v>Durante el estudio</c:v>
                </c:pt>
              </c:strCache>
            </c:strRef>
          </c:cat>
          <c:val>
            <c:numRef>
              <c:f>Hoja1!$D$2:$D$6</c:f>
              <c:numCache>
                <c:formatCode>0.00%</c:formatCode>
                <c:ptCount val="5"/>
                <c:pt idx="1">
                  <c:v>0.84399999999999997</c:v>
                </c:pt>
              </c:numCache>
            </c:numRef>
          </c:val>
        </c:ser>
        <c:ser>
          <c:idx val="3"/>
          <c:order val="3"/>
          <c:tx>
            <c:strRef>
              <c:f>Hoja1!$E$1</c:f>
              <c:strCache>
                <c:ptCount val="1"/>
                <c:pt idx="0">
                  <c:v>Fibrobroncoscopia</c:v>
                </c:pt>
              </c:strCache>
            </c:strRef>
          </c:tx>
          <c:invertIfNegative val="0"/>
          <c:dLbls>
            <c:dLbl>
              <c:idx val="1"/>
              <c:layout>
                <c:manualLayout>
                  <c:x val="8.3067812508418701E-2"/>
                  <c:y val="8.61955423902091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Hoja1!$A$2:$A$6</c:f>
              <c:strCache>
                <c:ptCount val="2"/>
                <c:pt idx="0">
                  <c:v>Al inicio</c:v>
                </c:pt>
                <c:pt idx="1">
                  <c:v>Durante el estudio</c:v>
                </c:pt>
              </c:strCache>
            </c:strRef>
          </c:cat>
          <c:val>
            <c:numRef>
              <c:f>Hoja1!$E$2:$E$6</c:f>
              <c:numCache>
                <c:formatCode>0.00%</c:formatCode>
                <c:ptCount val="5"/>
                <c:pt idx="1">
                  <c:v>0.61599999999999999</c:v>
                </c:pt>
              </c:numCache>
            </c:numRef>
          </c:val>
        </c:ser>
        <c:ser>
          <c:idx val="4"/>
          <c:order val="4"/>
          <c:tx>
            <c:strRef>
              <c:f>Hoja1!$F$1</c:f>
              <c:strCache>
                <c:ptCount val="1"/>
                <c:pt idx="0">
                  <c:v>Columna2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Hoja1!$A$2:$A$6</c:f>
              <c:strCache>
                <c:ptCount val="2"/>
                <c:pt idx="0">
                  <c:v>Al inicio</c:v>
                </c:pt>
                <c:pt idx="1">
                  <c:v>Durante el estudio</c:v>
                </c:pt>
              </c:strCache>
            </c:strRef>
          </c:cat>
          <c:val>
            <c:numRef>
              <c:f>Hoja1!$F$2:$F$6</c:f>
              <c:numCache>
                <c:formatCode>General</c:formatCode>
                <c:ptCount val="5"/>
              </c:numCache>
            </c:numRef>
          </c:val>
        </c:ser>
        <c:ser>
          <c:idx val="5"/>
          <c:order val="5"/>
          <c:tx>
            <c:strRef>
              <c:f>Hoja1!$G$1</c:f>
              <c:strCache>
                <c:ptCount val="1"/>
                <c:pt idx="0">
                  <c:v>Columna1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Hoja1!$A$2:$A$6</c:f>
              <c:strCache>
                <c:ptCount val="2"/>
                <c:pt idx="0">
                  <c:v>Al inicio</c:v>
                </c:pt>
                <c:pt idx="1">
                  <c:v>Durante el estudio</c:v>
                </c:pt>
              </c:strCache>
            </c:strRef>
          </c:cat>
          <c:val>
            <c:numRef>
              <c:f>Hoja1!$G$2:$G$6</c:f>
              <c:numCache>
                <c:formatCode>General</c:formatCode>
                <c:ptCount val="5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34"/>
        <c:axId val="97069312"/>
        <c:axId val="97079296"/>
      </c:barChart>
      <c:catAx>
        <c:axId val="97069312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050"/>
            </a:pPr>
            <a:endParaRPr lang="es-ES"/>
          </a:p>
        </c:txPr>
        <c:crossAx val="97079296"/>
        <c:crosses val="autoZero"/>
        <c:auto val="1"/>
        <c:lblAlgn val="ctr"/>
        <c:lblOffset val="100"/>
        <c:noMultiLvlLbl val="0"/>
      </c:catAx>
      <c:valAx>
        <c:axId val="97079296"/>
        <c:scaling>
          <c:orientation val="minMax"/>
        </c:scaling>
        <c:delete val="1"/>
        <c:axPos val="l"/>
        <c:numFmt formatCode="0.00%" sourceLinked="1"/>
        <c:majorTickMark val="none"/>
        <c:minorTickMark val="none"/>
        <c:tickLblPos val="nextTo"/>
        <c:crossAx val="97069312"/>
        <c:crosses val="autoZero"/>
        <c:crossBetween val="between"/>
      </c:valAx>
    </c:plotArea>
    <c:legend>
      <c:legendPos val="t"/>
      <c:legendEntry>
        <c:idx val="4"/>
        <c:delete val="1"/>
      </c:legendEntry>
      <c:legendEntry>
        <c:idx val="5"/>
        <c:delete val="1"/>
      </c:legendEntry>
      <c:layout>
        <c:manualLayout>
          <c:xMode val="edge"/>
          <c:yMode val="edge"/>
          <c:x val="0.57035879661169719"/>
          <c:y val="0.26095754513326824"/>
          <c:w val="0.36952838573491836"/>
          <c:h val="0.47954029592986785"/>
        </c:manualLayout>
      </c:layout>
      <c:overlay val="0"/>
      <c:txPr>
        <a:bodyPr/>
        <a:lstStyle/>
        <a:p>
          <a:pPr>
            <a:defRPr sz="1000"/>
          </a:pPr>
          <a:endParaRPr lang="es-E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15"/>
    </mc:Choice>
    <mc:Fallback>
      <c:style val="15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4030416373489365"/>
          <c:y val="0.23350647392427309"/>
          <c:w val="0.41877522867829503"/>
          <c:h val="0.68457152874688876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Columna2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b="0" smtClean="0"/>
                      <a:t>50</a:t>
                    </a:r>
                    <a:r>
                      <a:rPr lang="en-US" b="0"/>
                      <a:t>%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0.19664906059820514"/>
                  <c:y val="-3.7773115633737461E-2"/>
                </c:manualLayout>
              </c:layout>
              <c:tx>
                <c:rich>
                  <a:bodyPr/>
                  <a:lstStyle/>
                  <a:p>
                    <a:r>
                      <a:rPr lang="en-US" b="0" dirty="0" smtClean="0"/>
                      <a:t>19,8%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0.1178873643669222"/>
                  <c:y val="0.18519024017407648"/>
                </c:manualLayout>
              </c:layout>
              <c:tx>
                <c:rich>
                  <a:bodyPr/>
                  <a:lstStyle/>
                  <a:p>
                    <a:r>
                      <a:rPr lang="en-US" b="0" dirty="0" smtClean="0"/>
                      <a:t>14%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000" b="0"/>
                </a:pPr>
                <a:endParaRPr lang="es-E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Hoja1!$A$2:$A$4</c:f>
              <c:strCache>
                <c:ptCount val="3"/>
                <c:pt idx="0">
                  <c:v>Adenocarcinoma</c:v>
                </c:pt>
                <c:pt idx="1">
                  <c:v>Ca.Epidermoide</c:v>
                </c:pt>
                <c:pt idx="2">
                  <c:v>Microcítico</c:v>
                </c:pt>
              </c:strCache>
            </c:strRef>
          </c:cat>
          <c:val>
            <c:numRef>
              <c:f>Hoja1!$B$2:$B$4</c:f>
              <c:numCache>
                <c:formatCode>0.00%</c:formatCode>
                <c:ptCount val="3"/>
                <c:pt idx="0" formatCode="0%">
                  <c:v>0.5</c:v>
                </c:pt>
                <c:pt idx="1">
                  <c:v>0.19800000000000001</c:v>
                </c:pt>
                <c:pt idx="2" formatCode="0%">
                  <c:v>0.14000000000000001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t"/>
      <c:layout>
        <c:manualLayout>
          <c:xMode val="edge"/>
          <c:yMode val="edge"/>
          <c:x val="0"/>
          <c:y val="0.49213458171338992"/>
          <c:w val="0.50013003605659978"/>
          <c:h val="0.32728154120356961"/>
        </c:manualLayout>
      </c:layout>
      <c:overlay val="0"/>
      <c:txPr>
        <a:bodyPr/>
        <a:lstStyle/>
        <a:p>
          <a:pPr>
            <a:defRPr sz="1000" b="0"/>
          </a:pPr>
          <a:endParaRPr lang="es-E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.20027419231044075"/>
          <c:w val="0.54555722468768375"/>
          <c:h val="0.55039790900426266"/>
        </c:manualLayout>
      </c:layout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dLbls>
            <c:dLbl>
              <c:idx val="0"/>
              <c:layout>
                <c:manualLayout>
                  <c:x val="-3.1155013270747479E-2"/>
                  <c:y val="-0.200051967909998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8.0175093449463275E-3"/>
                  <c:y val="-1.5957656751589003E-2"/>
                </c:manualLayout>
              </c:layout>
              <c:tx>
                <c:rich>
                  <a:bodyPr/>
                  <a:lstStyle/>
                  <a:p>
                    <a:r>
                      <a:rPr lang="en-US" sz="900"/>
                      <a:t>1,8%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9.280141187567989E-2"/>
                  <c:y val="-7.3809781369321537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-8.9807841314678824E-2"/>
                  <c:y val="-9.1933864073582464E-2"/>
                </c:manualLayout>
              </c:layout>
              <c:tx>
                <c:rich>
                  <a:bodyPr/>
                  <a:lstStyle/>
                  <a:p>
                    <a:r>
                      <a:rPr lang="en-US" sz="900"/>
                      <a:t>1,8%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-6.8471043978753764E-3"/>
                  <c:y val="-0.11937233582233553"/>
                </c:manualLayout>
              </c:layout>
              <c:tx>
                <c:rich>
                  <a:bodyPr/>
                  <a:lstStyle/>
                  <a:p>
                    <a:r>
                      <a:rPr lang="en-US" sz="900"/>
                      <a:t>3,5%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5"/>
              <c:layout>
                <c:manualLayout>
                  <c:x val="7.4576638340524443E-2"/>
                  <c:y val="-9.0374461317163562E-2"/>
                </c:manualLayout>
              </c:layout>
              <c:tx>
                <c:rich>
                  <a:bodyPr/>
                  <a:lstStyle/>
                  <a:p>
                    <a:r>
                      <a:rPr lang="en-US" sz="900"/>
                      <a:t>1,8%</a:t>
                    </a:r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900"/>
                </a:pPr>
                <a:endParaRPr lang="es-E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Hoja1!$A$2:$A$7</c:f>
              <c:strCache>
                <c:ptCount val="6"/>
                <c:pt idx="0">
                  <c:v>Cirugía torácica</c:v>
                </c:pt>
                <c:pt idx="1">
                  <c:v>Oncología Médica</c:v>
                </c:pt>
                <c:pt idx="2">
                  <c:v>Oncología Médica + Onco. Radioterápica</c:v>
                </c:pt>
                <c:pt idx="3">
                  <c:v>Onco.Radioterápica</c:v>
                </c:pt>
                <c:pt idx="4">
                  <c:v>Cuidados paliativos </c:v>
                </c:pt>
                <c:pt idx="5">
                  <c:v>Repetir pruebas </c:v>
                </c:pt>
              </c:strCache>
            </c:strRef>
          </c:cat>
          <c:val>
            <c:numRef>
              <c:f>Hoja1!$B$2:$B$7</c:f>
              <c:numCache>
                <c:formatCode>0.00%</c:formatCode>
                <c:ptCount val="6"/>
                <c:pt idx="0">
                  <c:v>0.61399999999999999</c:v>
                </c:pt>
                <c:pt idx="1">
                  <c:v>0.246</c:v>
                </c:pt>
                <c:pt idx="2" formatCode="0%">
                  <c:v>7.0000000000000007E-2</c:v>
                </c:pt>
                <c:pt idx="3">
                  <c:v>1.7999999999999999E-2</c:v>
                </c:pt>
                <c:pt idx="4">
                  <c:v>3.5000000000000003E-2</c:v>
                </c:pt>
                <c:pt idx="5">
                  <c:v>1.7999999999999999E-2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54343846933781736"/>
          <c:y val="5.2718192130698928E-2"/>
          <c:w val="0.42000113744089562"/>
          <c:h val="0.92845897239488007"/>
        </c:manualLayout>
      </c:layout>
      <c:overlay val="0"/>
      <c:txPr>
        <a:bodyPr/>
        <a:lstStyle/>
        <a:p>
          <a:pPr>
            <a:defRPr sz="900"/>
          </a:pPr>
          <a:endParaRPr lang="es-E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305245323619012"/>
          <c:y val="2.5682158855104983E-2"/>
          <c:w val="0.85694754676380991"/>
          <c:h val="0.6679606593883010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4.372936914933178E-2"/>
                  <c:y val="1.72189731390798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900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Hoja1!$A$2:$A$7</c:f>
              <c:strCache>
                <c:ptCount val="6"/>
                <c:pt idx="0">
                  <c:v>Quirurgico</c:v>
                </c:pt>
                <c:pt idx="1">
                  <c:v>Quimioterápico</c:v>
                </c:pt>
                <c:pt idx="2">
                  <c:v>Radioterapia</c:v>
                </c:pt>
                <c:pt idx="3">
                  <c:v>QT+RT</c:v>
                </c:pt>
                <c:pt idx="4">
                  <c:v>Qx+ Adyuvante</c:v>
                </c:pt>
                <c:pt idx="5">
                  <c:v>No tratamiento</c:v>
                </c:pt>
              </c:strCache>
            </c:strRef>
          </c:cat>
          <c:val>
            <c:numRef>
              <c:f>Hoja1!$B$2:$B$7</c:f>
              <c:numCache>
                <c:formatCode>General</c:formatCode>
                <c:ptCount val="6"/>
                <c:pt idx="0" formatCode="0.00%">
                  <c:v>0.40699999999999997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Serie 2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900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Hoja1!$A$2:$A$7</c:f>
              <c:strCache>
                <c:ptCount val="6"/>
                <c:pt idx="0">
                  <c:v>Quirurgico</c:v>
                </c:pt>
                <c:pt idx="1">
                  <c:v>Quimioterápico</c:v>
                </c:pt>
                <c:pt idx="2">
                  <c:v>Radioterapia</c:v>
                </c:pt>
                <c:pt idx="3">
                  <c:v>QT+RT</c:v>
                </c:pt>
                <c:pt idx="4">
                  <c:v>Qx+ Adyuvante</c:v>
                </c:pt>
                <c:pt idx="5">
                  <c:v>No tratamiento</c:v>
                </c:pt>
              </c:strCache>
            </c:strRef>
          </c:cat>
          <c:val>
            <c:numRef>
              <c:f>Hoja1!$C$2:$C$7</c:f>
              <c:numCache>
                <c:formatCode>0.00%</c:formatCode>
                <c:ptCount val="6"/>
                <c:pt idx="1">
                  <c:v>0.26700000000000002</c:v>
                </c:pt>
              </c:numCache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Serie 3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900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Hoja1!$A$2:$A$7</c:f>
              <c:strCache>
                <c:ptCount val="6"/>
                <c:pt idx="0">
                  <c:v>Quirurgico</c:v>
                </c:pt>
                <c:pt idx="1">
                  <c:v>Quimioterápico</c:v>
                </c:pt>
                <c:pt idx="2">
                  <c:v>Radioterapia</c:v>
                </c:pt>
                <c:pt idx="3">
                  <c:v>QT+RT</c:v>
                </c:pt>
                <c:pt idx="4">
                  <c:v>Qx+ Adyuvante</c:v>
                </c:pt>
                <c:pt idx="5">
                  <c:v>No tratamiento</c:v>
                </c:pt>
              </c:strCache>
            </c:strRef>
          </c:cat>
          <c:val>
            <c:numRef>
              <c:f>Hoja1!$D$2:$D$7</c:f>
              <c:numCache>
                <c:formatCode>General</c:formatCode>
                <c:ptCount val="6"/>
                <c:pt idx="2" formatCode="0.00%">
                  <c:v>2.3E-2</c:v>
                </c:pt>
              </c:numCache>
            </c:numRef>
          </c:val>
        </c:ser>
        <c:ser>
          <c:idx val="3"/>
          <c:order val="3"/>
          <c:tx>
            <c:strRef>
              <c:f>Hoja1!$E$1</c:f>
              <c:strCache>
                <c:ptCount val="1"/>
                <c:pt idx="0">
                  <c:v>Serie 4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900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Hoja1!$A$2:$A$7</c:f>
              <c:strCache>
                <c:ptCount val="6"/>
                <c:pt idx="0">
                  <c:v>Quirurgico</c:v>
                </c:pt>
                <c:pt idx="1">
                  <c:v>Quimioterápico</c:v>
                </c:pt>
                <c:pt idx="2">
                  <c:v>Radioterapia</c:v>
                </c:pt>
                <c:pt idx="3">
                  <c:v>QT+RT</c:v>
                </c:pt>
                <c:pt idx="4">
                  <c:v>Qx+ Adyuvante</c:v>
                </c:pt>
                <c:pt idx="5">
                  <c:v>No tratamiento</c:v>
                </c:pt>
              </c:strCache>
            </c:strRef>
          </c:cat>
          <c:val>
            <c:numRef>
              <c:f>Hoja1!$E$2:$E$7</c:f>
              <c:numCache>
                <c:formatCode>General</c:formatCode>
                <c:ptCount val="6"/>
                <c:pt idx="3" formatCode="0%">
                  <c:v>7.0000000000000007E-2</c:v>
                </c:pt>
              </c:numCache>
            </c:numRef>
          </c:val>
        </c:ser>
        <c:ser>
          <c:idx val="4"/>
          <c:order val="4"/>
          <c:tx>
            <c:strRef>
              <c:f>Hoja1!$F$1</c:f>
              <c:strCache>
                <c:ptCount val="1"/>
                <c:pt idx="0">
                  <c:v>Serie 5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900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Hoja1!$A$2:$A$7</c:f>
              <c:strCache>
                <c:ptCount val="6"/>
                <c:pt idx="0">
                  <c:v>Quirurgico</c:v>
                </c:pt>
                <c:pt idx="1">
                  <c:v>Quimioterápico</c:v>
                </c:pt>
                <c:pt idx="2">
                  <c:v>Radioterapia</c:v>
                </c:pt>
                <c:pt idx="3">
                  <c:v>QT+RT</c:v>
                </c:pt>
                <c:pt idx="4">
                  <c:v>Qx+ Adyuvante</c:v>
                </c:pt>
                <c:pt idx="5">
                  <c:v>No tratamiento</c:v>
                </c:pt>
              </c:strCache>
            </c:strRef>
          </c:cat>
          <c:val>
            <c:numRef>
              <c:f>Hoja1!$F$2:$F$7</c:f>
              <c:numCache>
                <c:formatCode>General</c:formatCode>
                <c:ptCount val="6"/>
                <c:pt idx="4" formatCode="0.00%">
                  <c:v>4.7E-2</c:v>
                </c:pt>
              </c:numCache>
            </c:numRef>
          </c:val>
        </c:ser>
        <c:ser>
          <c:idx val="5"/>
          <c:order val="5"/>
          <c:tx>
            <c:strRef>
              <c:f>Hoja1!$G$1</c:f>
              <c:strCache>
                <c:ptCount val="1"/>
                <c:pt idx="0">
                  <c:v>Serie 6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900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Hoja1!$A$2:$A$7</c:f>
              <c:strCache>
                <c:ptCount val="6"/>
                <c:pt idx="0">
                  <c:v>Quirurgico</c:v>
                </c:pt>
                <c:pt idx="1">
                  <c:v>Quimioterápico</c:v>
                </c:pt>
                <c:pt idx="2">
                  <c:v>Radioterapia</c:v>
                </c:pt>
                <c:pt idx="3">
                  <c:v>QT+RT</c:v>
                </c:pt>
                <c:pt idx="4">
                  <c:v>Qx+ Adyuvante</c:v>
                </c:pt>
                <c:pt idx="5">
                  <c:v>No tratamiento</c:v>
                </c:pt>
              </c:strCache>
            </c:strRef>
          </c:cat>
          <c:val>
            <c:numRef>
              <c:f>Hoja1!$G$2:$G$7</c:f>
              <c:numCache>
                <c:formatCode>General</c:formatCode>
                <c:ptCount val="6"/>
                <c:pt idx="5" formatCode="0.00%">
                  <c:v>0.186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0"/>
        <c:overlap val="91"/>
        <c:axId val="108080128"/>
        <c:axId val="108102400"/>
      </c:barChart>
      <c:catAx>
        <c:axId val="108080128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900"/>
            </a:pPr>
            <a:endParaRPr lang="es-ES"/>
          </a:p>
        </c:txPr>
        <c:crossAx val="108102400"/>
        <c:crosses val="autoZero"/>
        <c:auto val="1"/>
        <c:lblAlgn val="ctr"/>
        <c:lblOffset val="100"/>
        <c:noMultiLvlLbl val="0"/>
      </c:catAx>
      <c:valAx>
        <c:axId val="108102400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extTo"/>
        <c:txPr>
          <a:bodyPr/>
          <a:lstStyle/>
          <a:p>
            <a:pPr>
              <a:defRPr sz="800"/>
            </a:pPr>
            <a:endParaRPr lang="es-ES"/>
          </a:p>
        </c:txPr>
        <c:crossAx val="10808012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011F231-7B6D-4F95-BAE4-F97CDF6F834B}" type="doc">
      <dgm:prSet loTypeId="urn:microsoft.com/office/officeart/2005/8/layout/vList6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B350320E-92A0-4DAB-ABAF-E11A00EF1F61}">
      <dgm:prSet phldrT="[Texto]" custT="1"/>
      <dgm:spPr/>
      <dgm:t>
        <a:bodyPr/>
        <a:lstStyle/>
        <a:p>
          <a:r>
            <a:rPr lang="es-ES" sz="1200" b="0" dirty="0" smtClean="0"/>
            <a:t>POBLACIÓN</a:t>
          </a:r>
          <a:r>
            <a:rPr lang="es-ES" sz="1200" b="1" dirty="0" smtClean="0"/>
            <a:t> </a:t>
          </a:r>
          <a:r>
            <a:rPr lang="es-ES" sz="1200" b="0" dirty="0" smtClean="0"/>
            <a:t>DIANA</a:t>
          </a:r>
          <a:endParaRPr lang="es-ES" sz="1200" b="0" dirty="0"/>
        </a:p>
      </dgm:t>
    </dgm:pt>
    <dgm:pt modelId="{1BA36A35-5806-47A8-833A-F15AF3861B54}" type="parTrans" cxnId="{2E30B234-2DF1-44CA-B935-1E567996BC3B}">
      <dgm:prSet/>
      <dgm:spPr/>
      <dgm:t>
        <a:bodyPr/>
        <a:lstStyle/>
        <a:p>
          <a:endParaRPr lang="es-ES"/>
        </a:p>
      </dgm:t>
    </dgm:pt>
    <dgm:pt modelId="{23EA5EEF-2DB8-4390-BC09-8DA81ECED4D3}" type="sibTrans" cxnId="{2E30B234-2DF1-44CA-B935-1E567996BC3B}">
      <dgm:prSet/>
      <dgm:spPr/>
      <dgm:t>
        <a:bodyPr/>
        <a:lstStyle/>
        <a:p>
          <a:endParaRPr lang="es-ES"/>
        </a:p>
      </dgm:t>
    </dgm:pt>
    <dgm:pt modelId="{DFFF0B8F-2D86-4352-9994-B3EFE4E47894}">
      <dgm:prSet phldrT="[Texto]" custT="1"/>
      <dgm:spPr/>
      <dgm:t>
        <a:bodyPr/>
        <a:lstStyle/>
        <a:p>
          <a:r>
            <a:rPr lang="es-ES" sz="1200" dirty="0" smtClean="0"/>
            <a:t>Pacientes diagnosticados de  cáncer de pulmón en el área bahía de Cádiz- La </a:t>
          </a:r>
          <a:r>
            <a:rPr lang="es-ES" sz="1200" dirty="0" err="1" smtClean="0"/>
            <a:t>janda</a:t>
          </a:r>
          <a:r>
            <a:rPr lang="es-ES" sz="1200" dirty="0" smtClean="0"/>
            <a:t> durante el año 2017. N=86</a:t>
          </a:r>
          <a:endParaRPr lang="es-ES" sz="1200" dirty="0"/>
        </a:p>
      </dgm:t>
    </dgm:pt>
    <dgm:pt modelId="{D8965F72-4188-43CE-A9F7-E733A8D717C5}" type="parTrans" cxnId="{293A4F76-54AD-49B2-BA0F-9ADC174B2119}">
      <dgm:prSet/>
      <dgm:spPr/>
      <dgm:t>
        <a:bodyPr/>
        <a:lstStyle/>
        <a:p>
          <a:endParaRPr lang="es-ES"/>
        </a:p>
      </dgm:t>
    </dgm:pt>
    <dgm:pt modelId="{459DE392-F3EB-42FE-BE40-549348B92C53}" type="sibTrans" cxnId="{293A4F76-54AD-49B2-BA0F-9ADC174B2119}">
      <dgm:prSet/>
      <dgm:spPr/>
      <dgm:t>
        <a:bodyPr/>
        <a:lstStyle/>
        <a:p>
          <a:endParaRPr lang="es-ES"/>
        </a:p>
      </dgm:t>
    </dgm:pt>
    <dgm:pt modelId="{11B8B281-80F5-4B84-A6BC-7A16C570DA5B}">
      <dgm:prSet phldrT="[Texto]" custT="1"/>
      <dgm:spPr/>
      <dgm:t>
        <a:bodyPr/>
        <a:lstStyle/>
        <a:p>
          <a:r>
            <a:rPr lang="es-ES" sz="1200" b="0" dirty="0" smtClean="0"/>
            <a:t>VARIABLES</a:t>
          </a:r>
          <a:endParaRPr lang="es-ES" sz="1400" b="0" dirty="0"/>
        </a:p>
      </dgm:t>
    </dgm:pt>
    <dgm:pt modelId="{30FF9831-B9C7-4D5D-904F-538734A33AF2}" type="parTrans" cxnId="{5F3B211F-779C-40E8-B1FF-1E61F1AAF4BD}">
      <dgm:prSet/>
      <dgm:spPr/>
      <dgm:t>
        <a:bodyPr/>
        <a:lstStyle/>
        <a:p>
          <a:endParaRPr lang="es-ES"/>
        </a:p>
      </dgm:t>
    </dgm:pt>
    <dgm:pt modelId="{FF0DF569-0012-4FAD-81BC-2F3F81FF081C}" type="sibTrans" cxnId="{5F3B211F-779C-40E8-B1FF-1E61F1AAF4BD}">
      <dgm:prSet/>
      <dgm:spPr/>
      <dgm:t>
        <a:bodyPr/>
        <a:lstStyle/>
        <a:p>
          <a:endParaRPr lang="es-ES"/>
        </a:p>
      </dgm:t>
    </dgm:pt>
    <dgm:pt modelId="{2DABDCDF-6661-43C5-A766-06AEE53FC89C}">
      <dgm:prSet phldrT="[Texto]" custT="1"/>
      <dgm:spPr/>
      <dgm:t>
        <a:bodyPr/>
        <a:lstStyle/>
        <a:p>
          <a:r>
            <a:rPr lang="es-ES" sz="700" dirty="0" smtClean="0"/>
            <a:t> </a:t>
          </a:r>
          <a:r>
            <a:rPr lang="es-ES" sz="1200" dirty="0" smtClean="0"/>
            <a:t>Datos demográficos.    		   	Síntomas.      		   Pruebas diagnósticas.  			Diagnóstico.    	</a:t>
          </a:r>
          <a:r>
            <a:rPr lang="es-ES" sz="1200" dirty="0" smtClean="0"/>
            <a:t>Tipo </a:t>
          </a:r>
          <a:r>
            <a:rPr lang="es-ES" sz="1200" dirty="0" smtClean="0"/>
            <a:t>histológico.  		 </a:t>
          </a:r>
          <a:r>
            <a:rPr lang="es-ES" sz="1200" dirty="0" smtClean="0"/>
            <a:t>   </a:t>
          </a:r>
          <a:r>
            <a:rPr lang="es-ES" sz="1200" dirty="0" smtClean="0"/>
            <a:t>Comité de tumores. 		Tratamiento. </a:t>
          </a:r>
          <a:endParaRPr lang="es-ES" sz="1100" dirty="0"/>
        </a:p>
      </dgm:t>
    </dgm:pt>
    <dgm:pt modelId="{83911D49-92B9-438B-A682-AB73FC8F4766}" type="parTrans" cxnId="{5E1C77D8-9BA1-470C-83F3-A8B02E9FF517}">
      <dgm:prSet/>
      <dgm:spPr/>
      <dgm:t>
        <a:bodyPr/>
        <a:lstStyle/>
        <a:p>
          <a:endParaRPr lang="es-ES"/>
        </a:p>
      </dgm:t>
    </dgm:pt>
    <dgm:pt modelId="{FE2AD140-3FEA-4849-BEDE-3C7333F62E03}" type="sibTrans" cxnId="{5E1C77D8-9BA1-470C-83F3-A8B02E9FF517}">
      <dgm:prSet/>
      <dgm:spPr/>
      <dgm:t>
        <a:bodyPr/>
        <a:lstStyle/>
        <a:p>
          <a:endParaRPr lang="es-ES"/>
        </a:p>
      </dgm:t>
    </dgm:pt>
    <dgm:pt modelId="{89D5734C-E016-4054-8506-4DF49D9F9960}" type="pres">
      <dgm:prSet presAssocID="{D011F231-7B6D-4F95-BAE4-F97CDF6F834B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7FD39939-F02F-44A0-9665-F0D9D992D157}" type="pres">
      <dgm:prSet presAssocID="{B350320E-92A0-4DAB-ABAF-E11A00EF1F61}" presName="linNode" presStyleCnt="0"/>
      <dgm:spPr/>
    </dgm:pt>
    <dgm:pt modelId="{3E55C12D-58AC-43FC-A4FD-C464EE228C29}" type="pres">
      <dgm:prSet presAssocID="{B350320E-92A0-4DAB-ABAF-E11A00EF1F61}" presName="parentShp" presStyleLbl="node1" presStyleIdx="0" presStyleCnt="2" custScaleX="39300" custScaleY="269652" custLinFactNeighborX="-9" custLinFactNeighborY="4266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05D327F-7A90-4150-8639-C514DBA62D7C}" type="pres">
      <dgm:prSet presAssocID="{B350320E-92A0-4DAB-ABAF-E11A00EF1F61}" presName="childShp" presStyleLbl="bgAccFollowNode1" presStyleIdx="0" presStyleCnt="2" custScaleX="135104" custScaleY="276404" custLinFactNeighborX="6" custLinFactNeighborY="-409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E553668-AC92-4358-8DF5-92ACA9E975CD}" type="pres">
      <dgm:prSet presAssocID="{23EA5EEF-2DB8-4390-BC09-8DA81ECED4D3}" presName="spacing" presStyleCnt="0"/>
      <dgm:spPr/>
    </dgm:pt>
    <dgm:pt modelId="{95298FCF-FD08-4C70-B1E1-CD6484B1BB31}" type="pres">
      <dgm:prSet presAssocID="{11B8B281-80F5-4B84-A6BC-7A16C570DA5B}" presName="linNode" presStyleCnt="0"/>
      <dgm:spPr/>
    </dgm:pt>
    <dgm:pt modelId="{4CABC39A-F30F-462E-A5D4-490ACF54C8E6}" type="pres">
      <dgm:prSet presAssocID="{11B8B281-80F5-4B84-A6BC-7A16C570DA5B}" presName="parentShp" presStyleLbl="node1" presStyleIdx="1" presStyleCnt="2" custScaleX="40584" custScaleY="250138" custLinFactNeighborX="-860" custLinFactNeighborY="493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08DF8A9-5241-4BA3-B7D1-8165E73EB960}" type="pres">
      <dgm:prSet presAssocID="{11B8B281-80F5-4B84-A6BC-7A16C570DA5B}" presName="childShp" presStyleLbl="bgAccFollowNode1" presStyleIdx="1" presStyleCnt="2" custScaleX="134258" custScaleY="31312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82B83F12-1800-4FCC-A4D1-38B576BCBF57}" type="presOf" srcId="{B350320E-92A0-4DAB-ABAF-E11A00EF1F61}" destId="{3E55C12D-58AC-43FC-A4FD-C464EE228C29}" srcOrd="0" destOrd="0" presId="urn:microsoft.com/office/officeart/2005/8/layout/vList6"/>
    <dgm:cxn modelId="{23B37FA1-0C19-4E52-8EC7-FEC472F6EEA1}" type="presOf" srcId="{11B8B281-80F5-4B84-A6BC-7A16C570DA5B}" destId="{4CABC39A-F30F-462E-A5D4-490ACF54C8E6}" srcOrd="0" destOrd="0" presId="urn:microsoft.com/office/officeart/2005/8/layout/vList6"/>
    <dgm:cxn modelId="{66B6861D-B331-464A-98DE-EE2076B6458A}" type="presOf" srcId="{2DABDCDF-6661-43C5-A766-06AEE53FC89C}" destId="{808DF8A9-5241-4BA3-B7D1-8165E73EB960}" srcOrd="0" destOrd="0" presId="urn:microsoft.com/office/officeart/2005/8/layout/vList6"/>
    <dgm:cxn modelId="{2E30B234-2DF1-44CA-B935-1E567996BC3B}" srcId="{D011F231-7B6D-4F95-BAE4-F97CDF6F834B}" destId="{B350320E-92A0-4DAB-ABAF-E11A00EF1F61}" srcOrd="0" destOrd="0" parTransId="{1BA36A35-5806-47A8-833A-F15AF3861B54}" sibTransId="{23EA5EEF-2DB8-4390-BC09-8DA81ECED4D3}"/>
    <dgm:cxn modelId="{D29651BB-8DDB-4D3B-8F23-1F1584C9E06D}" type="presOf" srcId="{DFFF0B8F-2D86-4352-9994-B3EFE4E47894}" destId="{B05D327F-7A90-4150-8639-C514DBA62D7C}" srcOrd="0" destOrd="0" presId="urn:microsoft.com/office/officeart/2005/8/layout/vList6"/>
    <dgm:cxn modelId="{293A4F76-54AD-49B2-BA0F-9ADC174B2119}" srcId="{B350320E-92A0-4DAB-ABAF-E11A00EF1F61}" destId="{DFFF0B8F-2D86-4352-9994-B3EFE4E47894}" srcOrd="0" destOrd="0" parTransId="{D8965F72-4188-43CE-A9F7-E733A8D717C5}" sibTransId="{459DE392-F3EB-42FE-BE40-549348B92C53}"/>
    <dgm:cxn modelId="{5F3B211F-779C-40E8-B1FF-1E61F1AAF4BD}" srcId="{D011F231-7B6D-4F95-BAE4-F97CDF6F834B}" destId="{11B8B281-80F5-4B84-A6BC-7A16C570DA5B}" srcOrd="1" destOrd="0" parTransId="{30FF9831-B9C7-4D5D-904F-538734A33AF2}" sibTransId="{FF0DF569-0012-4FAD-81BC-2F3F81FF081C}"/>
    <dgm:cxn modelId="{5E1C77D8-9BA1-470C-83F3-A8B02E9FF517}" srcId="{11B8B281-80F5-4B84-A6BC-7A16C570DA5B}" destId="{2DABDCDF-6661-43C5-A766-06AEE53FC89C}" srcOrd="0" destOrd="0" parTransId="{83911D49-92B9-438B-A682-AB73FC8F4766}" sibTransId="{FE2AD140-3FEA-4849-BEDE-3C7333F62E03}"/>
    <dgm:cxn modelId="{25923929-AEBB-46D3-99D2-A04797C086B2}" type="presOf" srcId="{D011F231-7B6D-4F95-BAE4-F97CDF6F834B}" destId="{89D5734C-E016-4054-8506-4DF49D9F9960}" srcOrd="0" destOrd="0" presId="urn:microsoft.com/office/officeart/2005/8/layout/vList6"/>
    <dgm:cxn modelId="{37DC33D7-1DA2-492D-AB23-BA47C34E5DCC}" type="presParOf" srcId="{89D5734C-E016-4054-8506-4DF49D9F9960}" destId="{7FD39939-F02F-44A0-9665-F0D9D992D157}" srcOrd="0" destOrd="0" presId="urn:microsoft.com/office/officeart/2005/8/layout/vList6"/>
    <dgm:cxn modelId="{1A3BBB47-FB89-4504-A837-02282F7F2EA4}" type="presParOf" srcId="{7FD39939-F02F-44A0-9665-F0D9D992D157}" destId="{3E55C12D-58AC-43FC-A4FD-C464EE228C29}" srcOrd="0" destOrd="0" presId="urn:microsoft.com/office/officeart/2005/8/layout/vList6"/>
    <dgm:cxn modelId="{C7C2CD2E-788E-4AAA-BF0F-0861917117C1}" type="presParOf" srcId="{7FD39939-F02F-44A0-9665-F0D9D992D157}" destId="{B05D327F-7A90-4150-8639-C514DBA62D7C}" srcOrd="1" destOrd="0" presId="urn:microsoft.com/office/officeart/2005/8/layout/vList6"/>
    <dgm:cxn modelId="{A6373C17-C01B-4B6C-9C5D-884F6C7B853C}" type="presParOf" srcId="{89D5734C-E016-4054-8506-4DF49D9F9960}" destId="{0E553668-AC92-4358-8DF5-92ACA9E975CD}" srcOrd="1" destOrd="0" presId="urn:microsoft.com/office/officeart/2005/8/layout/vList6"/>
    <dgm:cxn modelId="{CA4F91EA-C380-49F9-90E8-F735F19BB4E8}" type="presParOf" srcId="{89D5734C-E016-4054-8506-4DF49D9F9960}" destId="{95298FCF-FD08-4C70-B1E1-CD6484B1BB31}" srcOrd="2" destOrd="0" presId="urn:microsoft.com/office/officeart/2005/8/layout/vList6"/>
    <dgm:cxn modelId="{B3C138BF-D22F-497F-ADA0-EA241B5E0F0A}" type="presParOf" srcId="{95298FCF-FD08-4C70-B1E1-CD6484B1BB31}" destId="{4CABC39A-F30F-462E-A5D4-490ACF54C8E6}" srcOrd="0" destOrd="0" presId="urn:microsoft.com/office/officeart/2005/8/layout/vList6"/>
    <dgm:cxn modelId="{CE98C388-6C7B-4DAB-99EA-91BAF6C1BE54}" type="presParOf" srcId="{95298FCF-FD08-4C70-B1E1-CD6484B1BB31}" destId="{808DF8A9-5241-4BA3-B7D1-8165E73EB960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862AA9E-F8A8-462D-81EB-C1FA5D1FB7E6}" type="doc">
      <dgm:prSet loTypeId="urn:microsoft.com/office/officeart/2005/8/layout/vList4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C6B2685B-D411-4544-BEFB-88ACA10591A8}">
      <dgm:prSet phldrT="[Texto]" custT="1"/>
      <dgm:spPr/>
      <dgm:t>
        <a:bodyPr/>
        <a:lstStyle/>
        <a:p>
          <a:r>
            <a:rPr lang="es-ES" sz="1000" b="0" dirty="0" smtClean="0">
              <a:solidFill>
                <a:schemeClr val="tx1"/>
              </a:solidFill>
            </a:rPr>
            <a:t>La mayoría son </a:t>
          </a:r>
          <a:r>
            <a:rPr lang="es-ES" sz="1000" b="0" u="sng" dirty="0" smtClean="0">
              <a:solidFill>
                <a:schemeClr val="tx1"/>
              </a:solidFill>
            </a:rPr>
            <a:t>FUMADORES O EXFUMADORES</a:t>
          </a:r>
          <a:endParaRPr lang="es-ES" sz="1000" b="0" u="sng" dirty="0">
            <a:solidFill>
              <a:schemeClr val="tx1"/>
            </a:solidFill>
          </a:endParaRPr>
        </a:p>
      </dgm:t>
    </dgm:pt>
    <dgm:pt modelId="{B3532DE7-7833-438C-8F6F-A86D718066EA}" type="parTrans" cxnId="{EAB4A8EC-A25E-4AC0-9D59-F6A1CE02EF6C}">
      <dgm:prSet/>
      <dgm:spPr/>
      <dgm:t>
        <a:bodyPr/>
        <a:lstStyle/>
        <a:p>
          <a:endParaRPr lang="es-ES"/>
        </a:p>
      </dgm:t>
    </dgm:pt>
    <dgm:pt modelId="{CEEDB000-C575-4D24-AFE6-13B16B6D59C4}" type="sibTrans" cxnId="{EAB4A8EC-A25E-4AC0-9D59-F6A1CE02EF6C}">
      <dgm:prSet/>
      <dgm:spPr/>
      <dgm:t>
        <a:bodyPr/>
        <a:lstStyle/>
        <a:p>
          <a:endParaRPr lang="es-ES"/>
        </a:p>
      </dgm:t>
    </dgm:pt>
    <dgm:pt modelId="{8CD05F75-FBB8-455F-9C74-E710830127B1}">
      <dgm:prSet custT="1"/>
      <dgm:spPr/>
      <dgm:t>
        <a:bodyPr/>
        <a:lstStyle/>
        <a:p>
          <a:r>
            <a:rPr lang="es-ES" sz="900" b="0" dirty="0" smtClean="0">
              <a:solidFill>
                <a:schemeClr val="tx1"/>
              </a:solidFill>
            </a:rPr>
            <a:t>Sospecha</a:t>
          </a:r>
          <a:r>
            <a:rPr lang="es-ES" sz="1050" b="0" dirty="0" smtClean="0">
              <a:solidFill>
                <a:schemeClr val="tx1"/>
              </a:solidFill>
            </a:rPr>
            <a:t> diagnóstica en </a:t>
          </a:r>
          <a:r>
            <a:rPr lang="es-ES" sz="1050" b="0" dirty="0" smtClean="0">
              <a:solidFill>
                <a:schemeClr val="tx1"/>
              </a:solidFill>
              <a:effectLst/>
            </a:rPr>
            <a:t>asintomáticos: </a:t>
          </a:r>
          <a:r>
            <a:rPr lang="es-ES" sz="1050" b="0" dirty="0" smtClean="0">
              <a:solidFill>
                <a:schemeClr val="tx1"/>
              </a:solidFill>
              <a:effectLst/>
              <a:sym typeface="Wingdings" panose="05000000000000000000" pitchFamily="2" charset="2"/>
            </a:rPr>
            <a:t>hallazgo </a:t>
          </a:r>
          <a:r>
            <a:rPr lang="es-ES" sz="1050" b="0" u="sng" dirty="0" smtClean="0">
              <a:solidFill>
                <a:schemeClr val="tx1"/>
              </a:solidFill>
              <a:effectLst/>
              <a:sym typeface="Wingdings" panose="05000000000000000000" pitchFamily="2" charset="2"/>
            </a:rPr>
            <a:t>CASUAL EN PRUEBA DE IMAGEN</a:t>
          </a:r>
        </a:p>
      </dgm:t>
    </dgm:pt>
    <dgm:pt modelId="{8D9CD99C-0023-44A4-8DAD-22416E8752AE}" type="parTrans" cxnId="{01BF8362-3CBA-43BE-9EF2-AEA983B3CDF2}">
      <dgm:prSet/>
      <dgm:spPr/>
      <dgm:t>
        <a:bodyPr/>
        <a:lstStyle/>
        <a:p>
          <a:endParaRPr lang="es-ES"/>
        </a:p>
      </dgm:t>
    </dgm:pt>
    <dgm:pt modelId="{A1D0B5EA-0E42-4E8E-B12A-8CBE19CC6B0F}" type="sibTrans" cxnId="{01BF8362-3CBA-43BE-9EF2-AEA983B3CDF2}">
      <dgm:prSet/>
      <dgm:spPr/>
      <dgm:t>
        <a:bodyPr/>
        <a:lstStyle/>
        <a:p>
          <a:endParaRPr lang="es-ES"/>
        </a:p>
      </dgm:t>
    </dgm:pt>
    <dgm:pt modelId="{82D245DE-A2D1-4FF5-951C-185D9446E08A}">
      <dgm:prSet custT="1"/>
      <dgm:spPr/>
      <dgm:t>
        <a:bodyPr/>
        <a:lstStyle/>
        <a:p>
          <a:r>
            <a:rPr lang="es-ES" sz="1050" b="0" dirty="0" smtClean="0">
              <a:solidFill>
                <a:schemeClr val="tx1"/>
              </a:solidFill>
              <a:sym typeface="Wingdings" panose="05000000000000000000" pitchFamily="2" charset="2"/>
            </a:rPr>
            <a:t>Síntoma más frecuente: </a:t>
          </a:r>
          <a:r>
            <a:rPr lang="es-ES" sz="1050" b="0" u="sng" dirty="0" smtClean="0">
              <a:solidFill>
                <a:schemeClr val="tx1"/>
              </a:solidFill>
              <a:effectLst/>
              <a:sym typeface="Wingdings" panose="05000000000000000000" pitchFamily="2" charset="2"/>
            </a:rPr>
            <a:t>DOLOR</a:t>
          </a:r>
        </a:p>
      </dgm:t>
    </dgm:pt>
    <dgm:pt modelId="{06A8BF6D-B110-44DE-8790-14591A21B6B0}" type="parTrans" cxnId="{E5A9989F-53D9-4979-8E30-360740F36E38}">
      <dgm:prSet/>
      <dgm:spPr/>
      <dgm:t>
        <a:bodyPr/>
        <a:lstStyle/>
        <a:p>
          <a:endParaRPr lang="es-ES"/>
        </a:p>
      </dgm:t>
    </dgm:pt>
    <dgm:pt modelId="{07AD7C01-3549-4AAB-A8AC-E28D32AE49B5}" type="sibTrans" cxnId="{E5A9989F-53D9-4979-8E30-360740F36E38}">
      <dgm:prSet/>
      <dgm:spPr/>
      <dgm:t>
        <a:bodyPr/>
        <a:lstStyle/>
        <a:p>
          <a:endParaRPr lang="es-ES"/>
        </a:p>
      </dgm:t>
    </dgm:pt>
    <dgm:pt modelId="{F6D4C0B4-BC01-46E6-85CB-D284782CB72E}">
      <dgm:prSet custT="1"/>
      <dgm:spPr/>
      <dgm:t>
        <a:bodyPr/>
        <a:lstStyle/>
        <a:p>
          <a:r>
            <a:rPr lang="es-ES" sz="1050" b="0" u="sng" dirty="0" smtClean="0">
              <a:solidFill>
                <a:schemeClr val="tx1"/>
              </a:solidFill>
              <a:effectLst/>
              <a:sym typeface="Wingdings" panose="05000000000000000000" pitchFamily="2" charset="2"/>
            </a:rPr>
            <a:t>URGENCIAS</a:t>
          </a:r>
          <a:r>
            <a:rPr lang="es-ES" sz="1050" b="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rPr>
            <a:t>  </a:t>
          </a:r>
          <a:r>
            <a:rPr lang="es-ES" sz="1050" b="0" dirty="0" smtClean="0">
              <a:solidFill>
                <a:schemeClr val="tx1"/>
              </a:solidFill>
              <a:sym typeface="Wingdings" panose="05000000000000000000" pitchFamily="2" charset="2"/>
            </a:rPr>
            <a:t>es la vía de entrada más frecuente</a:t>
          </a:r>
        </a:p>
      </dgm:t>
    </dgm:pt>
    <dgm:pt modelId="{FD820122-2A2E-4C44-B6A8-331A88F338B4}" type="parTrans" cxnId="{6D344D49-9BB3-4252-A699-036350398800}">
      <dgm:prSet/>
      <dgm:spPr/>
      <dgm:t>
        <a:bodyPr/>
        <a:lstStyle/>
        <a:p>
          <a:endParaRPr lang="es-ES"/>
        </a:p>
      </dgm:t>
    </dgm:pt>
    <dgm:pt modelId="{24310DF5-90A7-4A8B-94D8-AF5509ADFB30}" type="sibTrans" cxnId="{6D344D49-9BB3-4252-A699-036350398800}">
      <dgm:prSet/>
      <dgm:spPr/>
      <dgm:t>
        <a:bodyPr/>
        <a:lstStyle/>
        <a:p>
          <a:endParaRPr lang="es-ES"/>
        </a:p>
      </dgm:t>
    </dgm:pt>
    <dgm:pt modelId="{FF3826BE-EB15-46C0-8BCE-7A603D28AB92}">
      <dgm:prSet custT="1"/>
      <dgm:spPr/>
      <dgm:t>
        <a:bodyPr/>
        <a:lstStyle/>
        <a:p>
          <a:r>
            <a:rPr lang="es-ES" sz="1050" b="0" dirty="0" smtClean="0">
              <a:solidFill>
                <a:schemeClr val="tx1"/>
              </a:solidFill>
              <a:sym typeface="Wingdings" panose="05000000000000000000" pitchFamily="2" charset="2"/>
            </a:rPr>
            <a:t>Estadio más frecuente al diagnóstico: </a:t>
          </a:r>
          <a:r>
            <a:rPr lang="es-ES" sz="1050" b="0" u="sng" dirty="0" smtClean="0">
              <a:solidFill>
                <a:schemeClr val="tx1"/>
              </a:solidFill>
              <a:effectLst/>
              <a:sym typeface="Wingdings" panose="05000000000000000000" pitchFamily="2" charset="2"/>
            </a:rPr>
            <a:t>ESTADIO IV</a:t>
          </a:r>
        </a:p>
      </dgm:t>
    </dgm:pt>
    <dgm:pt modelId="{B9A03997-A4E8-4F5C-ADFA-A4A0BE807F85}" type="parTrans" cxnId="{8EC60A86-9A03-430B-99EB-663B5C57F3B1}">
      <dgm:prSet/>
      <dgm:spPr/>
      <dgm:t>
        <a:bodyPr/>
        <a:lstStyle/>
        <a:p>
          <a:endParaRPr lang="es-ES"/>
        </a:p>
      </dgm:t>
    </dgm:pt>
    <dgm:pt modelId="{14015A60-DC29-4144-B568-6B78D7C7ACDF}" type="sibTrans" cxnId="{8EC60A86-9A03-430B-99EB-663B5C57F3B1}">
      <dgm:prSet/>
      <dgm:spPr/>
      <dgm:t>
        <a:bodyPr/>
        <a:lstStyle/>
        <a:p>
          <a:endParaRPr lang="es-ES"/>
        </a:p>
      </dgm:t>
    </dgm:pt>
    <dgm:pt modelId="{F9E7F5C3-571E-49AE-9F0A-EE2769A23EC0}">
      <dgm:prSet custT="1"/>
      <dgm:spPr/>
      <dgm:t>
        <a:bodyPr/>
        <a:lstStyle/>
        <a:p>
          <a:r>
            <a:rPr lang="es-ES" sz="1050" b="0" dirty="0" smtClean="0">
              <a:solidFill>
                <a:schemeClr val="tx1"/>
              </a:solidFill>
              <a:sym typeface="Wingdings" panose="05000000000000000000" pitchFamily="2" charset="2"/>
            </a:rPr>
            <a:t>Histología más frecuente</a:t>
          </a:r>
          <a:r>
            <a:rPr lang="es-ES" sz="1050" b="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rPr>
            <a:t> </a:t>
          </a:r>
          <a:r>
            <a:rPr lang="es-ES" sz="1050" b="0" u="sng" dirty="0" smtClean="0">
              <a:solidFill>
                <a:schemeClr val="tx1"/>
              </a:solidFill>
              <a:effectLst/>
              <a:sym typeface="Wingdings" panose="05000000000000000000" pitchFamily="2" charset="2"/>
            </a:rPr>
            <a:t>ADENOCARCINOMA</a:t>
          </a:r>
          <a:endParaRPr lang="es-ES" sz="1050" b="0" u="sng" dirty="0">
            <a:solidFill>
              <a:schemeClr val="tx1"/>
            </a:solidFill>
            <a:effectLst/>
          </a:endParaRPr>
        </a:p>
      </dgm:t>
    </dgm:pt>
    <dgm:pt modelId="{3376DAA9-3C61-408C-8124-BDC71AF488CD}" type="parTrans" cxnId="{69F9992A-F8D3-47D2-9596-564F736302C1}">
      <dgm:prSet/>
      <dgm:spPr/>
      <dgm:t>
        <a:bodyPr/>
        <a:lstStyle/>
        <a:p>
          <a:endParaRPr lang="es-ES"/>
        </a:p>
      </dgm:t>
    </dgm:pt>
    <dgm:pt modelId="{52C7F2AC-5217-489B-8AE7-9131CB11174D}" type="sibTrans" cxnId="{69F9992A-F8D3-47D2-9596-564F736302C1}">
      <dgm:prSet/>
      <dgm:spPr/>
      <dgm:t>
        <a:bodyPr/>
        <a:lstStyle/>
        <a:p>
          <a:endParaRPr lang="es-ES"/>
        </a:p>
      </dgm:t>
    </dgm:pt>
    <dgm:pt modelId="{1ACBED5E-F0CB-4839-8F41-5F70D34A8D72}" type="pres">
      <dgm:prSet presAssocID="{6862AA9E-F8A8-462D-81EB-C1FA5D1FB7E6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E9ED7314-425A-424C-AC0C-8E44F6E81C37}" type="pres">
      <dgm:prSet presAssocID="{C6B2685B-D411-4544-BEFB-88ACA10591A8}" presName="comp" presStyleCnt="0"/>
      <dgm:spPr/>
    </dgm:pt>
    <dgm:pt modelId="{13027FBE-E27A-4687-A39E-FD33E02175D7}" type="pres">
      <dgm:prSet presAssocID="{C6B2685B-D411-4544-BEFB-88ACA10591A8}" presName="box" presStyleLbl="node1" presStyleIdx="0" presStyleCnt="6" custLinFactNeighborX="1724"/>
      <dgm:spPr/>
      <dgm:t>
        <a:bodyPr/>
        <a:lstStyle/>
        <a:p>
          <a:endParaRPr lang="es-ES"/>
        </a:p>
      </dgm:t>
    </dgm:pt>
    <dgm:pt modelId="{2DAE1352-38A4-47E0-9555-F610C631F904}" type="pres">
      <dgm:prSet presAssocID="{C6B2685B-D411-4544-BEFB-88ACA10591A8}" presName="img" presStyleLbl="fgImgPlace1" presStyleIdx="0" presStyleCnt="6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</dgm:spPr>
      <dgm:t>
        <a:bodyPr/>
        <a:lstStyle/>
        <a:p>
          <a:endParaRPr lang="es-ES"/>
        </a:p>
      </dgm:t>
    </dgm:pt>
    <dgm:pt modelId="{6CE30D8E-9853-4E7F-837D-62E9BA496F0F}" type="pres">
      <dgm:prSet presAssocID="{C6B2685B-D411-4544-BEFB-88ACA10591A8}" presName="text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022D650-BFAC-401D-95AA-A359A24048EA}" type="pres">
      <dgm:prSet presAssocID="{CEEDB000-C575-4D24-AFE6-13B16B6D59C4}" presName="spacer" presStyleCnt="0"/>
      <dgm:spPr/>
    </dgm:pt>
    <dgm:pt modelId="{00CC95A4-0818-4AB7-8772-FD77E850DCAB}" type="pres">
      <dgm:prSet presAssocID="{8CD05F75-FBB8-455F-9C74-E710830127B1}" presName="comp" presStyleCnt="0"/>
      <dgm:spPr/>
    </dgm:pt>
    <dgm:pt modelId="{2B55BC59-3B64-4207-8D7C-77385E86F074}" type="pres">
      <dgm:prSet presAssocID="{8CD05F75-FBB8-455F-9C74-E710830127B1}" presName="box" presStyleLbl="node1" presStyleIdx="1" presStyleCnt="6" custLinFactNeighborX="1264" custLinFactNeighborY="2096"/>
      <dgm:spPr/>
      <dgm:t>
        <a:bodyPr/>
        <a:lstStyle/>
        <a:p>
          <a:endParaRPr lang="es-ES"/>
        </a:p>
      </dgm:t>
    </dgm:pt>
    <dgm:pt modelId="{309F037F-81BE-47D6-8B41-3E5FD4278D19}" type="pres">
      <dgm:prSet presAssocID="{8CD05F75-FBB8-455F-9C74-E710830127B1}" presName="img" presStyleLbl="fgImgPlace1" presStyleIdx="1" presStyleCnt="6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1000" b="-41000"/>
          </a:stretch>
        </a:blipFill>
      </dgm:spPr>
      <dgm:t>
        <a:bodyPr/>
        <a:lstStyle/>
        <a:p>
          <a:endParaRPr lang="es-ES"/>
        </a:p>
      </dgm:t>
    </dgm:pt>
    <dgm:pt modelId="{420208B1-AFD7-41F5-A1A7-F830B4BE4C72}" type="pres">
      <dgm:prSet presAssocID="{8CD05F75-FBB8-455F-9C74-E710830127B1}" presName="text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62B5CFF-0E12-414A-AD80-E9587B627969}" type="pres">
      <dgm:prSet presAssocID="{A1D0B5EA-0E42-4E8E-B12A-8CBE19CC6B0F}" presName="spacer" presStyleCnt="0"/>
      <dgm:spPr/>
    </dgm:pt>
    <dgm:pt modelId="{0C0A2F44-B558-4464-95C6-A17E236EA57A}" type="pres">
      <dgm:prSet presAssocID="{82D245DE-A2D1-4FF5-951C-185D9446E08A}" presName="comp" presStyleCnt="0"/>
      <dgm:spPr/>
    </dgm:pt>
    <dgm:pt modelId="{58E13088-876B-4733-A1B5-C0FFB4EFC516}" type="pres">
      <dgm:prSet presAssocID="{82D245DE-A2D1-4FF5-951C-185D9446E08A}" presName="box" presStyleLbl="node1" presStyleIdx="2" presStyleCnt="6"/>
      <dgm:spPr/>
      <dgm:t>
        <a:bodyPr/>
        <a:lstStyle/>
        <a:p>
          <a:endParaRPr lang="es-ES"/>
        </a:p>
      </dgm:t>
    </dgm:pt>
    <dgm:pt modelId="{5A34ABAE-D2FF-407F-BC18-64FE2B6093F1}" type="pres">
      <dgm:prSet presAssocID="{82D245DE-A2D1-4FF5-951C-185D9446E08A}" presName="img" presStyleLbl="fgImgPlace1" presStyleIdx="2" presStyleCnt="6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1000" b="-11000"/>
          </a:stretch>
        </a:blipFill>
      </dgm:spPr>
      <dgm:t>
        <a:bodyPr/>
        <a:lstStyle/>
        <a:p>
          <a:endParaRPr lang="es-ES"/>
        </a:p>
      </dgm:t>
    </dgm:pt>
    <dgm:pt modelId="{DC675D41-B7F2-45C0-9690-D0703CDD701F}" type="pres">
      <dgm:prSet presAssocID="{82D245DE-A2D1-4FF5-951C-185D9446E08A}" presName="text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3F043B7-C13D-48C8-B7A5-5F06DFA48290}" type="pres">
      <dgm:prSet presAssocID="{07AD7C01-3549-4AAB-A8AC-E28D32AE49B5}" presName="spacer" presStyleCnt="0"/>
      <dgm:spPr/>
    </dgm:pt>
    <dgm:pt modelId="{6D12BB17-A58B-4DE6-936C-F75EDEEB5849}" type="pres">
      <dgm:prSet presAssocID="{F6D4C0B4-BC01-46E6-85CB-D284782CB72E}" presName="comp" presStyleCnt="0"/>
      <dgm:spPr/>
    </dgm:pt>
    <dgm:pt modelId="{80D67E35-84A9-4B2C-BB70-37D0775F9615}" type="pres">
      <dgm:prSet presAssocID="{F6D4C0B4-BC01-46E6-85CB-D284782CB72E}" presName="box" presStyleLbl="node1" presStyleIdx="3" presStyleCnt="6"/>
      <dgm:spPr/>
      <dgm:t>
        <a:bodyPr/>
        <a:lstStyle/>
        <a:p>
          <a:endParaRPr lang="es-ES"/>
        </a:p>
      </dgm:t>
    </dgm:pt>
    <dgm:pt modelId="{9F795758-5354-49AF-8381-2B4AAD29DC98}" type="pres">
      <dgm:prSet presAssocID="{F6D4C0B4-BC01-46E6-85CB-D284782CB72E}" presName="img" presStyleLbl="fgImgPlace1" presStyleIdx="3" presStyleCnt="6" custLinFactNeighborX="779" custLinFactNeighborY="6994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</dgm:spPr>
      <dgm:t>
        <a:bodyPr/>
        <a:lstStyle/>
        <a:p>
          <a:endParaRPr lang="es-ES"/>
        </a:p>
      </dgm:t>
    </dgm:pt>
    <dgm:pt modelId="{21245103-591A-41DE-9FCC-7E41B42C8143}" type="pres">
      <dgm:prSet presAssocID="{F6D4C0B4-BC01-46E6-85CB-D284782CB72E}" presName="text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2D89304-4834-4EF8-B6CB-DF70CBEFC8EF}" type="pres">
      <dgm:prSet presAssocID="{24310DF5-90A7-4A8B-94D8-AF5509ADFB30}" presName="spacer" presStyleCnt="0"/>
      <dgm:spPr/>
    </dgm:pt>
    <dgm:pt modelId="{0959318D-4386-45FE-BFA5-DF31CAF456FE}" type="pres">
      <dgm:prSet presAssocID="{FF3826BE-EB15-46C0-8BCE-7A603D28AB92}" presName="comp" presStyleCnt="0"/>
      <dgm:spPr/>
    </dgm:pt>
    <dgm:pt modelId="{81CBF2BD-7B93-48F1-AE9F-CB4AE6B2E3B0}" type="pres">
      <dgm:prSet presAssocID="{FF3826BE-EB15-46C0-8BCE-7A603D28AB92}" presName="box" presStyleLbl="node1" presStyleIdx="4" presStyleCnt="6"/>
      <dgm:spPr/>
      <dgm:t>
        <a:bodyPr/>
        <a:lstStyle/>
        <a:p>
          <a:endParaRPr lang="es-ES"/>
        </a:p>
      </dgm:t>
    </dgm:pt>
    <dgm:pt modelId="{C4DC167A-83FB-44FB-AF22-B6F617DCDD2B}" type="pres">
      <dgm:prSet presAssocID="{FF3826BE-EB15-46C0-8BCE-7A603D28AB92}" presName="img" presStyleLbl="fgImgPlace1" presStyleIdx="4" presStyleCnt="6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64000" b="-64000"/>
          </a:stretch>
        </a:blipFill>
      </dgm:spPr>
      <dgm:t>
        <a:bodyPr/>
        <a:lstStyle/>
        <a:p>
          <a:endParaRPr lang="es-ES"/>
        </a:p>
      </dgm:t>
    </dgm:pt>
    <dgm:pt modelId="{7105155A-30E8-4797-88A8-D61E57239AD6}" type="pres">
      <dgm:prSet presAssocID="{FF3826BE-EB15-46C0-8BCE-7A603D28AB92}" presName="text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23FBB90-AFBB-4BFA-B968-E6C9DD8967A7}" type="pres">
      <dgm:prSet presAssocID="{14015A60-DC29-4144-B568-6B78D7C7ACDF}" presName="spacer" presStyleCnt="0"/>
      <dgm:spPr/>
    </dgm:pt>
    <dgm:pt modelId="{4B3F97C9-40A0-4387-9A10-47F42CA3491C}" type="pres">
      <dgm:prSet presAssocID="{F9E7F5C3-571E-49AE-9F0A-EE2769A23EC0}" presName="comp" presStyleCnt="0"/>
      <dgm:spPr/>
    </dgm:pt>
    <dgm:pt modelId="{1E74EB73-C273-460B-AA75-F894821077B3}" type="pres">
      <dgm:prSet presAssocID="{F9E7F5C3-571E-49AE-9F0A-EE2769A23EC0}" presName="box" presStyleLbl="node1" presStyleIdx="5" presStyleCnt="6"/>
      <dgm:spPr/>
      <dgm:t>
        <a:bodyPr/>
        <a:lstStyle/>
        <a:p>
          <a:endParaRPr lang="es-ES"/>
        </a:p>
      </dgm:t>
    </dgm:pt>
    <dgm:pt modelId="{DDED191C-75F7-4F2D-B845-CE296CB4E702}" type="pres">
      <dgm:prSet presAssocID="{F9E7F5C3-571E-49AE-9F0A-EE2769A23EC0}" presName="img" presStyleLbl="fgImgPlace1" presStyleIdx="5" presStyleCnt="6"/>
      <dgm:spPr>
        <a:blipFill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2000" b="-42000"/>
          </a:stretch>
        </a:blipFill>
      </dgm:spPr>
      <dgm:t>
        <a:bodyPr/>
        <a:lstStyle/>
        <a:p>
          <a:endParaRPr lang="es-ES"/>
        </a:p>
      </dgm:t>
    </dgm:pt>
    <dgm:pt modelId="{9479E6E2-96A2-4AA2-8C5E-3B423C92B007}" type="pres">
      <dgm:prSet presAssocID="{F9E7F5C3-571E-49AE-9F0A-EE2769A23EC0}" presName="text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D92A6277-E26E-4BF2-8232-505899519CF0}" type="presOf" srcId="{C6B2685B-D411-4544-BEFB-88ACA10591A8}" destId="{13027FBE-E27A-4687-A39E-FD33E02175D7}" srcOrd="0" destOrd="0" presId="urn:microsoft.com/office/officeart/2005/8/layout/vList4"/>
    <dgm:cxn modelId="{EEAD4B42-27ED-452D-B924-47C99F7CA97E}" type="presOf" srcId="{82D245DE-A2D1-4FF5-951C-185D9446E08A}" destId="{58E13088-876B-4733-A1B5-C0FFB4EFC516}" srcOrd="0" destOrd="0" presId="urn:microsoft.com/office/officeart/2005/8/layout/vList4"/>
    <dgm:cxn modelId="{43AE1B80-7860-4D64-A55D-ED97B12C4D5F}" type="presOf" srcId="{C6B2685B-D411-4544-BEFB-88ACA10591A8}" destId="{6CE30D8E-9853-4E7F-837D-62E9BA496F0F}" srcOrd="1" destOrd="0" presId="urn:microsoft.com/office/officeart/2005/8/layout/vList4"/>
    <dgm:cxn modelId="{6CAD8BB5-3A9E-4CAD-B0AC-F286AD988411}" type="presOf" srcId="{F6D4C0B4-BC01-46E6-85CB-D284782CB72E}" destId="{80D67E35-84A9-4B2C-BB70-37D0775F9615}" srcOrd="0" destOrd="0" presId="urn:microsoft.com/office/officeart/2005/8/layout/vList4"/>
    <dgm:cxn modelId="{8EC60A86-9A03-430B-99EB-663B5C57F3B1}" srcId="{6862AA9E-F8A8-462D-81EB-C1FA5D1FB7E6}" destId="{FF3826BE-EB15-46C0-8BCE-7A603D28AB92}" srcOrd="4" destOrd="0" parTransId="{B9A03997-A4E8-4F5C-ADFA-A4A0BE807F85}" sibTransId="{14015A60-DC29-4144-B568-6B78D7C7ACDF}"/>
    <dgm:cxn modelId="{1092AE7D-35EC-4684-B346-9DD537CC8FCB}" type="presOf" srcId="{FF3826BE-EB15-46C0-8BCE-7A603D28AB92}" destId="{81CBF2BD-7B93-48F1-AE9F-CB4AE6B2E3B0}" srcOrd="0" destOrd="0" presId="urn:microsoft.com/office/officeart/2005/8/layout/vList4"/>
    <dgm:cxn modelId="{F72446C5-62F1-48FE-BEFC-BDA14B9BF2EC}" type="presOf" srcId="{8CD05F75-FBB8-455F-9C74-E710830127B1}" destId="{2B55BC59-3B64-4207-8D7C-77385E86F074}" srcOrd="0" destOrd="0" presId="urn:microsoft.com/office/officeart/2005/8/layout/vList4"/>
    <dgm:cxn modelId="{34C63833-F8D8-4384-8E71-5BBE4083F9C6}" type="presOf" srcId="{82D245DE-A2D1-4FF5-951C-185D9446E08A}" destId="{DC675D41-B7F2-45C0-9690-D0703CDD701F}" srcOrd="1" destOrd="0" presId="urn:microsoft.com/office/officeart/2005/8/layout/vList4"/>
    <dgm:cxn modelId="{B792E8A6-AB12-4BCE-98BA-DD62D6948641}" type="presOf" srcId="{F9E7F5C3-571E-49AE-9F0A-EE2769A23EC0}" destId="{1E74EB73-C273-460B-AA75-F894821077B3}" srcOrd="0" destOrd="0" presId="urn:microsoft.com/office/officeart/2005/8/layout/vList4"/>
    <dgm:cxn modelId="{E5A9989F-53D9-4979-8E30-360740F36E38}" srcId="{6862AA9E-F8A8-462D-81EB-C1FA5D1FB7E6}" destId="{82D245DE-A2D1-4FF5-951C-185D9446E08A}" srcOrd="2" destOrd="0" parTransId="{06A8BF6D-B110-44DE-8790-14591A21B6B0}" sibTransId="{07AD7C01-3549-4AAB-A8AC-E28D32AE49B5}"/>
    <dgm:cxn modelId="{51D98459-1633-4567-BF16-4EEB167CBC9E}" type="presOf" srcId="{F9E7F5C3-571E-49AE-9F0A-EE2769A23EC0}" destId="{9479E6E2-96A2-4AA2-8C5E-3B423C92B007}" srcOrd="1" destOrd="0" presId="urn:microsoft.com/office/officeart/2005/8/layout/vList4"/>
    <dgm:cxn modelId="{527B1C1D-ACA0-496B-BE1A-5C2B0795EA7E}" type="presOf" srcId="{8CD05F75-FBB8-455F-9C74-E710830127B1}" destId="{420208B1-AFD7-41F5-A1A7-F830B4BE4C72}" srcOrd="1" destOrd="0" presId="urn:microsoft.com/office/officeart/2005/8/layout/vList4"/>
    <dgm:cxn modelId="{69F9992A-F8D3-47D2-9596-564F736302C1}" srcId="{6862AA9E-F8A8-462D-81EB-C1FA5D1FB7E6}" destId="{F9E7F5C3-571E-49AE-9F0A-EE2769A23EC0}" srcOrd="5" destOrd="0" parTransId="{3376DAA9-3C61-408C-8124-BDC71AF488CD}" sibTransId="{52C7F2AC-5217-489B-8AE7-9131CB11174D}"/>
    <dgm:cxn modelId="{01BF8362-3CBA-43BE-9EF2-AEA983B3CDF2}" srcId="{6862AA9E-F8A8-462D-81EB-C1FA5D1FB7E6}" destId="{8CD05F75-FBB8-455F-9C74-E710830127B1}" srcOrd="1" destOrd="0" parTransId="{8D9CD99C-0023-44A4-8DAD-22416E8752AE}" sibTransId="{A1D0B5EA-0E42-4E8E-B12A-8CBE19CC6B0F}"/>
    <dgm:cxn modelId="{C6AEBE24-8B96-445E-9324-934C9AEC1934}" type="presOf" srcId="{FF3826BE-EB15-46C0-8BCE-7A603D28AB92}" destId="{7105155A-30E8-4797-88A8-D61E57239AD6}" srcOrd="1" destOrd="0" presId="urn:microsoft.com/office/officeart/2005/8/layout/vList4"/>
    <dgm:cxn modelId="{EAB4A8EC-A25E-4AC0-9D59-F6A1CE02EF6C}" srcId="{6862AA9E-F8A8-462D-81EB-C1FA5D1FB7E6}" destId="{C6B2685B-D411-4544-BEFB-88ACA10591A8}" srcOrd="0" destOrd="0" parTransId="{B3532DE7-7833-438C-8F6F-A86D718066EA}" sibTransId="{CEEDB000-C575-4D24-AFE6-13B16B6D59C4}"/>
    <dgm:cxn modelId="{6D344D49-9BB3-4252-A699-036350398800}" srcId="{6862AA9E-F8A8-462D-81EB-C1FA5D1FB7E6}" destId="{F6D4C0B4-BC01-46E6-85CB-D284782CB72E}" srcOrd="3" destOrd="0" parTransId="{FD820122-2A2E-4C44-B6A8-331A88F338B4}" sibTransId="{24310DF5-90A7-4A8B-94D8-AF5509ADFB30}"/>
    <dgm:cxn modelId="{42115EF0-3DF5-4AA8-B684-52B5389001A6}" type="presOf" srcId="{F6D4C0B4-BC01-46E6-85CB-D284782CB72E}" destId="{21245103-591A-41DE-9FCC-7E41B42C8143}" srcOrd="1" destOrd="0" presId="urn:microsoft.com/office/officeart/2005/8/layout/vList4"/>
    <dgm:cxn modelId="{3584EF61-7939-4893-9B06-E3C544C0BD77}" type="presOf" srcId="{6862AA9E-F8A8-462D-81EB-C1FA5D1FB7E6}" destId="{1ACBED5E-F0CB-4839-8F41-5F70D34A8D72}" srcOrd="0" destOrd="0" presId="urn:microsoft.com/office/officeart/2005/8/layout/vList4"/>
    <dgm:cxn modelId="{C742C283-1BE2-4FBE-8FC5-C0A6841C616B}" type="presParOf" srcId="{1ACBED5E-F0CB-4839-8F41-5F70D34A8D72}" destId="{E9ED7314-425A-424C-AC0C-8E44F6E81C37}" srcOrd="0" destOrd="0" presId="urn:microsoft.com/office/officeart/2005/8/layout/vList4"/>
    <dgm:cxn modelId="{92978BF6-43C8-44D3-BFB6-31E2267F6BDD}" type="presParOf" srcId="{E9ED7314-425A-424C-AC0C-8E44F6E81C37}" destId="{13027FBE-E27A-4687-A39E-FD33E02175D7}" srcOrd="0" destOrd="0" presId="urn:microsoft.com/office/officeart/2005/8/layout/vList4"/>
    <dgm:cxn modelId="{7429BD42-3472-439F-B349-2180BA8DA839}" type="presParOf" srcId="{E9ED7314-425A-424C-AC0C-8E44F6E81C37}" destId="{2DAE1352-38A4-47E0-9555-F610C631F904}" srcOrd="1" destOrd="0" presId="urn:microsoft.com/office/officeart/2005/8/layout/vList4"/>
    <dgm:cxn modelId="{4A8031BF-A32D-454B-98AD-B708BE6628DB}" type="presParOf" srcId="{E9ED7314-425A-424C-AC0C-8E44F6E81C37}" destId="{6CE30D8E-9853-4E7F-837D-62E9BA496F0F}" srcOrd="2" destOrd="0" presId="urn:microsoft.com/office/officeart/2005/8/layout/vList4"/>
    <dgm:cxn modelId="{D996933A-A8E3-4327-AB3C-C55A45E9D734}" type="presParOf" srcId="{1ACBED5E-F0CB-4839-8F41-5F70D34A8D72}" destId="{3022D650-BFAC-401D-95AA-A359A24048EA}" srcOrd="1" destOrd="0" presId="urn:microsoft.com/office/officeart/2005/8/layout/vList4"/>
    <dgm:cxn modelId="{317D4AB1-F933-4139-8B88-592A11FD9ED2}" type="presParOf" srcId="{1ACBED5E-F0CB-4839-8F41-5F70D34A8D72}" destId="{00CC95A4-0818-4AB7-8772-FD77E850DCAB}" srcOrd="2" destOrd="0" presId="urn:microsoft.com/office/officeart/2005/8/layout/vList4"/>
    <dgm:cxn modelId="{35C817C8-4204-4949-B6BA-6426CF540B49}" type="presParOf" srcId="{00CC95A4-0818-4AB7-8772-FD77E850DCAB}" destId="{2B55BC59-3B64-4207-8D7C-77385E86F074}" srcOrd="0" destOrd="0" presId="urn:microsoft.com/office/officeart/2005/8/layout/vList4"/>
    <dgm:cxn modelId="{1FEF172B-3E70-442B-BC23-8BE9AEC9A249}" type="presParOf" srcId="{00CC95A4-0818-4AB7-8772-FD77E850DCAB}" destId="{309F037F-81BE-47D6-8B41-3E5FD4278D19}" srcOrd="1" destOrd="0" presId="urn:microsoft.com/office/officeart/2005/8/layout/vList4"/>
    <dgm:cxn modelId="{44E12629-DEA9-451E-865C-ADA54D22CE14}" type="presParOf" srcId="{00CC95A4-0818-4AB7-8772-FD77E850DCAB}" destId="{420208B1-AFD7-41F5-A1A7-F830B4BE4C72}" srcOrd="2" destOrd="0" presId="urn:microsoft.com/office/officeart/2005/8/layout/vList4"/>
    <dgm:cxn modelId="{4A6784C7-EC52-4C0D-96CD-7CB5D01A68AA}" type="presParOf" srcId="{1ACBED5E-F0CB-4839-8F41-5F70D34A8D72}" destId="{762B5CFF-0E12-414A-AD80-E9587B627969}" srcOrd="3" destOrd="0" presId="urn:microsoft.com/office/officeart/2005/8/layout/vList4"/>
    <dgm:cxn modelId="{8C1337AC-EFC3-4488-ABE3-2E9FE54E0F6C}" type="presParOf" srcId="{1ACBED5E-F0CB-4839-8F41-5F70D34A8D72}" destId="{0C0A2F44-B558-4464-95C6-A17E236EA57A}" srcOrd="4" destOrd="0" presId="urn:microsoft.com/office/officeart/2005/8/layout/vList4"/>
    <dgm:cxn modelId="{44F058B8-A116-461C-8E48-0657A535A833}" type="presParOf" srcId="{0C0A2F44-B558-4464-95C6-A17E236EA57A}" destId="{58E13088-876B-4733-A1B5-C0FFB4EFC516}" srcOrd="0" destOrd="0" presId="urn:microsoft.com/office/officeart/2005/8/layout/vList4"/>
    <dgm:cxn modelId="{8B9658CF-9E03-4319-9C99-2EF002A0D099}" type="presParOf" srcId="{0C0A2F44-B558-4464-95C6-A17E236EA57A}" destId="{5A34ABAE-D2FF-407F-BC18-64FE2B6093F1}" srcOrd="1" destOrd="0" presId="urn:microsoft.com/office/officeart/2005/8/layout/vList4"/>
    <dgm:cxn modelId="{6EBF8196-FC49-467C-B758-32DBBCB98AB6}" type="presParOf" srcId="{0C0A2F44-B558-4464-95C6-A17E236EA57A}" destId="{DC675D41-B7F2-45C0-9690-D0703CDD701F}" srcOrd="2" destOrd="0" presId="urn:microsoft.com/office/officeart/2005/8/layout/vList4"/>
    <dgm:cxn modelId="{F03CC8D0-A511-43AF-9D17-D49F957B8772}" type="presParOf" srcId="{1ACBED5E-F0CB-4839-8F41-5F70D34A8D72}" destId="{E3F043B7-C13D-48C8-B7A5-5F06DFA48290}" srcOrd="5" destOrd="0" presId="urn:microsoft.com/office/officeart/2005/8/layout/vList4"/>
    <dgm:cxn modelId="{9D691CD7-EBD9-439D-A5BF-960ACB4492EC}" type="presParOf" srcId="{1ACBED5E-F0CB-4839-8F41-5F70D34A8D72}" destId="{6D12BB17-A58B-4DE6-936C-F75EDEEB5849}" srcOrd="6" destOrd="0" presId="urn:microsoft.com/office/officeart/2005/8/layout/vList4"/>
    <dgm:cxn modelId="{998CE19B-9C1A-42F0-8185-B72C330D3634}" type="presParOf" srcId="{6D12BB17-A58B-4DE6-936C-F75EDEEB5849}" destId="{80D67E35-84A9-4B2C-BB70-37D0775F9615}" srcOrd="0" destOrd="0" presId="urn:microsoft.com/office/officeart/2005/8/layout/vList4"/>
    <dgm:cxn modelId="{C001E703-37C9-4973-823D-D4CB60747C8B}" type="presParOf" srcId="{6D12BB17-A58B-4DE6-936C-F75EDEEB5849}" destId="{9F795758-5354-49AF-8381-2B4AAD29DC98}" srcOrd="1" destOrd="0" presId="urn:microsoft.com/office/officeart/2005/8/layout/vList4"/>
    <dgm:cxn modelId="{285B2C4E-EECE-400D-B210-4BBE6BFE136A}" type="presParOf" srcId="{6D12BB17-A58B-4DE6-936C-F75EDEEB5849}" destId="{21245103-591A-41DE-9FCC-7E41B42C8143}" srcOrd="2" destOrd="0" presId="urn:microsoft.com/office/officeart/2005/8/layout/vList4"/>
    <dgm:cxn modelId="{904A3768-6668-4236-8ACF-80D3EDEE53C0}" type="presParOf" srcId="{1ACBED5E-F0CB-4839-8F41-5F70D34A8D72}" destId="{E2D89304-4834-4EF8-B6CB-DF70CBEFC8EF}" srcOrd="7" destOrd="0" presId="urn:microsoft.com/office/officeart/2005/8/layout/vList4"/>
    <dgm:cxn modelId="{BFAFA80E-DBED-4D44-AB2D-AB4180773C6D}" type="presParOf" srcId="{1ACBED5E-F0CB-4839-8F41-5F70D34A8D72}" destId="{0959318D-4386-45FE-BFA5-DF31CAF456FE}" srcOrd="8" destOrd="0" presId="urn:microsoft.com/office/officeart/2005/8/layout/vList4"/>
    <dgm:cxn modelId="{24C30B82-38B2-4E65-B229-28578184CDE7}" type="presParOf" srcId="{0959318D-4386-45FE-BFA5-DF31CAF456FE}" destId="{81CBF2BD-7B93-48F1-AE9F-CB4AE6B2E3B0}" srcOrd="0" destOrd="0" presId="urn:microsoft.com/office/officeart/2005/8/layout/vList4"/>
    <dgm:cxn modelId="{B49BBFF4-A990-464D-AF8F-D78D3481AD7C}" type="presParOf" srcId="{0959318D-4386-45FE-BFA5-DF31CAF456FE}" destId="{C4DC167A-83FB-44FB-AF22-B6F617DCDD2B}" srcOrd="1" destOrd="0" presId="urn:microsoft.com/office/officeart/2005/8/layout/vList4"/>
    <dgm:cxn modelId="{AF77B478-4C26-46A2-9B80-A92478CA08EC}" type="presParOf" srcId="{0959318D-4386-45FE-BFA5-DF31CAF456FE}" destId="{7105155A-30E8-4797-88A8-D61E57239AD6}" srcOrd="2" destOrd="0" presId="urn:microsoft.com/office/officeart/2005/8/layout/vList4"/>
    <dgm:cxn modelId="{6E907DA2-9986-4EAE-A5B0-3F9FAE008AAF}" type="presParOf" srcId="{1ACBED5E-F0CB-4839-8F41-5F70D34A8D72}" destId="{023FBB90-AFBB-4BFA-B968-E6C9DD8967A7}" srcOrd="9" destOrd="0" presId="urn:microsoft.com/office/officeart/2005/8/layout/vList4"/>
    <dgm:cxn modelId="{E985CD5A-8FDD-4703-AC91-5FCC1591AECB}" type="presParOf" srcId="{1ACBED5E-F0CB-4839-8F41-5F70D34A8D72}" destId="{4B3F97C9-40A0-4387-9A10-47F42CA3491C}" srcOrd="10" destOrd="0" presId="urn:microsoft.com/office/officeart/2005/8/layout/vList4"/>
    <dgm:cxn modelId="{CED8D9C7-9A81-4F33-B2BC-831A0BB6F109}" type="presParOf" srcId="{4B3F97C9-40A0-4387-9A10-47F42CA3491C}" destId="{1E74EB73-C273-460B-AA75-F894821077B3}" srcOrd="0" destOrd="0" presId="urn:microsoft.com/office/officeart/2005/8/layout/vList4"/>
    <dgm:cxn modelId="{C0829D0D-862A-4C7C-B951-10968F413885}" type="presParOf" srcId="{4B3F97C9-40A0-4387-9A10-47F42CA3491C}" destId="{DDED191C-75F7-4F2D-B845-CE296CB4E702}" srcOrd="1" destOrd="0" presId="urn:microsoft.com/office/officeart/2005/8/layout/vList4"/>
    <dgm:cxn modelId="{B64510AB-F3E6-4818-B07B-66F2BB586908}" type="presParOf" srcId="{4B3F97C9-40A0-4387-9A10-47F42CA3491C}" destId="{9479E6E2-96A2-4AA2-8C5E-3B423C92B007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5D327F-7A90-4150-8639-C514DBA62D7C}">
      <dsp:nvSpPr>
        <dsp:cNvPr id="0" name=""/>
        <dsp:cNvSpPr/>
      </dsp:nvSpPr>
      <dsp:spPr>
        <a:xfrm>
          <a:off x="1512841" y="0"/>
          <a:ext cx="7056043" cy="431449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200" kern="1200" dirty="0" smtClean="0"/>
            <a:t>Pacientes diagnosticados de  cáncer de pulmón en el área bahía de Cádiz- La </a:t>
          </a:r>
          <a:r>
            <a:rPr lang="es-ES" sz="1200" kern="1200" dirty="0" err="1" smtClean="0"/>
            <a:t>janda</a:t>
          </a:r>
          <a:r>
            <a:rPr lang="es-ES" sz="1200" kern="1200" dirty="0" smtClean="0"/>
            <a:t> durante el año 2017. N=86</a:t>
          </a:r>
          <a:endParaRPr lang="es-ES" sz="1200" kern="1200" dirty="0"/>
        </a:p>
      </dsp:txBody>
      <dsp:txXfrm>
        <a:off x="1512841" y="53931"/>
        <a:ext cx="6894250" cy="323587"/>
      </dsp:txXfrm>
    </dsp:sp>
    <dsp:sp modelId="{3E55C12D-58AC-43FC-A4FD-C464EE228C29}">
      <dsp:nvSpPr>
        <dsp:cNvPr id="0" name=""/>
        <dsp:cNvSpPr/>
      </dsp:nvSpPr>
      <dsp:spPr>
        <a:xfrm>
          <a:off x="143821" y="72007"/>
          <a:ext cx="1368340" cy="420909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0" kern="1200" dirty="0" smtClean="0"/>
            <a:t>POBLACIÓN</a:t>
          </a:r>
          <a:r>
            <a:rPr lang="es-ES" sz="1200" b="1" kern="1200" dirty="0" smtClean="0"/>
            <a:t> </a:t>
          </a:r>
          <a:r>
            <a:rPr lang="es-ES" sz="1200" b="0" kern="1200" dirty="0" smtClean="0"/>
            <a:t>DIANA</a:t>
          </a:r>
          <a:endParaRPr lang="es-ES" sz="1200" b="0" kern="1200" dirty="0"/>
        </a:p>
      </dsp:txBody>
      <dsp:txXfrm>
        <a:off x="164368" y="92554"/>
        <a:ext cx="1327246" cy="379815"/>
      </dsp:txXfrm>
    </dsp:sp>
    <dsp:sp modelId="{808DF8A9-5241-4BA3-B7D1-8165E73EB960}">
      <dsp:nvSpPr>
        <dsp:cNvPr id="0" name=""/>
        <dsp:cNvSpPr/>
      </dsp:nvSpPr>
      <dsp:spPr>
        <a:xfrm>
          <a:off x="1557077" y="447199"/>
          <a:ext cx="7011859" cy="488765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tint val="40000"/>
            <a:alpha val="90000"/>
            <a:hueOff val="-1200859"/>
            <a:satOff val="59357"/>
            <a:lumOff val="5488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-1200859"/>
              <a:satOff val="59357"/>
              <a:lumOff val="548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5" tIns="4445" rIns="4445" bIns="4445" numCol="1" spcCol="1270" anchor="t" anchorCtr="0">
          <a:noAutofit/>
        </a:bodyPr>
        <a:lstStyle/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700" kern="1200" dirty="0" smtClean="0"/>
            <a:t> </a:t>
          </a:r>
          <a:r>
            <a:rPr lang="es-ES" sz="1200" kern="1200" dirty="0" smtClean="0"/>
            <a:t>Datos demográficos.    		   	Síntomas.      		   Pruebas diagnósticas.  			Diagnóstico.    	</a:t>
          </a:r>
          <a:r>
            <a:rPr lang="es-ES" sz="1200" kern="1200" dirty="0" smtClean="0"/>
            <a:t>Tipo </a:t>
          </a:r>
          <a:r>
            <a:rPr lang="es-ES" sz="1200" kern="1200" dirty="0" smtClean="0"/>
            <a:t>histológico.  		 </a:t>
          </a:r>
          <a:r>
            <a:rPr lang="es-ES" sz="1200" kern="1200" dirty="0" smtClean="0"/>
            <a:t>   </a:t>
          </a:r>
          <a:r>
            <a:rPr lang="es-ES" sz="1200" kern="1200" dirty="0" smtClean="0"/>
            <a:t>Comité de tumores. 		Tratamiento. </a:t>
          </a:r>
          <a:endParaRPr lang="es-ES" sz="1100" kern="1200" dirty="0"/>
        </a:p>
      </dsp:txBody>
      <dsp:txXfrm>
        <a:off x="1557077" y="508295"/>
        <a:ext cx="6828572" cy="366573"/>
      </dsp:txXfrm>
    </dsp:sp>
    <dsp:sp modelId="{4CABC39A-F30F-462E-A5D4-490ACF54C8E6}">
      <dsp:nvSpPr>
        <dsp:cNvPr id="0" name=""/>
        <dsp:cNvSpPr/>
      </dsp:nvSpPr>
      <dsp:spPr>
        <a:xfrm>
          <a:off x="99115" y="504055"/>
          <a:ext cx="1413047" cy="390449"/>
        </a:xfrm>
        <a:prstGeom prst="roundRect">
          <a:avLst/>
        </a:prstGeom>
        <a:solidFill>
          <a:schemeClr val="accent4">
            <a:hueOff val="-857194"/>
            <a:satOff val="57115"/>
            <a:lumOff val="1745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0" kern="1200" dirty="0" smtClean="0"/>
            <a:t>VARIABLES</a:t>
          </a:r>
          <a:endParaRPr lang="es-ES" sz="1400" b="0" kern="1200" dirty="0"/>
        </a:p>
      </dsp:txBody>
      <dsp:txXfrm>
        <a:off x="118175" y="523115"/>
        <a:ext cx="1374927" cy="35232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027FBE-E27A-4687-A39E-FD33E02175D7}">
      <dsp:nvSpPr>
        <dsp:cNvPr id="0" name=""/>
        <dsp:cNvSpPr/>
      </dsp:nvSpPr>
      <dsp:spPr>
        <a:xfrm>
          <a:off x="0" y="0"/>
          <a:ext cx="2736304" cy="64237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b="0" kern="1200" dirty="0" smtClean="0">
              <a:solidFill>
                <a:schemeClr val="tx1"/>
              </a:solidFill>
            </a:rPr>
            <a:t>La mayoría son </a:t>
          </a:r>
          <a:r>
            <a:rPr lang="es-ES" sz="1000" b="0" u="sng" kern="1200" dirty="0" smtClean="0">
              <a:solidFill>
                <a:schemeClr val="tx1"/>
              </a:solidFill>
            </a:rPr>
            <a:t>FUMADORES O EXFUMADORES</a:t>
          </a:r>
          <a:endParaRPr lang="es-ES" sz="1000" b="0" u="sng" kern="1200" dirty="0">
            <a:solidFill>
              <a:schemeClr val="tx1"/>
            </a:solidFill>
          </a:endParaRPr>
        </a:p>
      </dsp:txBody>
      <dsp:txXfrm>
        <a:off x="611498" y="0"/>
        <a:ext cx="2124805" cy="642376"/>
      </dsp:txXfrm>
    </dsp:sp>
    <dsp:sp modelId="{2DAE1352-38A4-47E0-9555-F610C631F904}">
      <dsp:nvSpPr>
        <dsp:cNvPr id="0" name=""/>
        <dsp:cNvSpPr/>
      </dsp:nvSpPr>
      <dsp:spPr>
        <a:xfrm>
          <a:off x="64237" y="64237"/>
          <a:ext cx="547260" cy="51390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55BC59-3B64-4207-8D7C-77385E86F074}">
      <dsp:nvSpPr>
        <dsp:cNvPr id="0" name=""/>
        <dsp:cNvSpPr/>
      </dsp:nvSpPr>
      <dsp:spPr>
        <a:xfrm>
          <a:off x="0" y="720077"/>
          <a:ext cx="2736304" cy="64237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900" b="0" kern="1200" dirty="0" smtClean="0">
              <a:solidFill>
                <a:schemeClr val="tx1"/>
              </a:solidFill>
            </a:rPr>
            <a:t>Sospecha</a:t>
          </a:r>
          <a:r>
            <a:rPr lang="es-ES" sz="1050" b="0" kern="1200" dirty="0" smtClean="0">
              <a:solidFill>
                <a:schemeClr val="tx1"/>
              </a:solidFill>
            </a:rPr>
            <a:t> diagnóstica en </a:t>
          </a:r>
          <a:r>
            <a:rPr lang="es-ES" sz="1050" b="0" kern="1200" dirty="0" smtClean="0">
              <a:solidFill>
                <a:schemeClr val="tx1"/>
              </a:solidFill>
              <a:effectLst/>
            </a:rPr>
            <a:t>asintomáticos: </a:t>
          </a:r>
          <a:r>
            <a:rPr lang="es-ES" sz="1050" b="0" kern="1200" dirty="0" smtClean="0">
              <a:solidFill>
                <a:schemeClr val="tx1"/>
              </a:solidFill>
              <a:effectLst/>
              <a:sym typeface="Wingdings" panose="05000000000000000000" pitchFamily="2" charset="2"/>
            </a:rPr>
            <a:t>hallazgo </a:t>
          </a:r>
          <a:r>
            <a:rPr lang="es-ES" sz="1050" b="0" u="sng" kern="1200" dirty="0" smtClean="0">
              <a:solidFill>
                <a:schemeClr val="tx1"/>
              </a:solidFill>
              <a:effectLst/>
              <a:sym typeface="Wingdings" panose="05000000000000000000" pitchFamily="2" charset="2"/>
            </a:rPr>
            <a:t>CASUAL EN PRUEBA DE IMAGEN</a:t>
          </a:r>
        </a:p>
      </dsp:txBody>
      <dsp:txXfrm>
        <a:off x="611498" y="720077"/>
        <a:ext cx="2124805" cy="642376"/>
      </dsp:txXfrm>
    </dsp:sp>
    <dsp:sp modelId="{309F037F-81BE-47D6-8B41-3E5FD4278D19}">
      <dsp:nvSpPr>
        <dsp:cNvPr id="0" name=""/>
        <dsp:cNvSpPr/>
      </dsp:nvSpPr>
      <dsp:spPr>
        <a:xfrm>
          <a:off x="64237" y="770851"/>
          <a:ext cx="547260" cy="51390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1000" b="-4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8E13088-876B-4733-A1B5-C0FFB4EFC516}">
      <dsp:nvSpPr>
        <dsp:cNvPr id="0" name=""/>
        <dsp:cNvSpPr/>
      </dsp:nvSpPr>
      <dsp:spPr>
        <a:xfrm>
          <a:off x="0" y="1413227"/>
          <a:ext cx="2736304" cy="642376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50" b="0" kern="1200" dirty="0" smtClean="0">
              <a:solidFill>
                <a:schemeClr val="tx1"/>
              </a:solidFill>
              <a:sym typeface="Wingdings" panose="05000000000000000000" pitchFamily="2" charset="2"/>
            </a:rPr>
            <a:t>Síntoma más frecuente: </a:t>
          </a:r>
          <a:r>
            <a:rPr lang="es-ES" sz="1050" b="0" u="sng" kern="1200" dirty="0" smtClean="0">
              <a:solidFill>
                <a:schemeClr val="tx1"/>
              </a:solidFill>
              <a:effectLst/>
              <a:sym typeface="Wingdings" panose="05000000000000000000" pitchFamily="2" charset="2"/>
            </a:rPr>
            <a:t>DOLOR</a:t>
          </a:r>
        </a:p>
      </dsp:txBody>
      <dsp:txXfrm>
        <a:off x="611498" y="1413227"/>
        <a:ext cx="2124805" cy="642376"/>
      </dsp:txXfrm>
    </dsp:sp>
    <dsp:sp modelId="{5A34ABAE-D2FF-407F-BC18-64FE2B6093F1}">
      <dsp:nvSpPr>
        <dsp:cNvPr id="0" name=""/>
        <dsp:cNvSpPr/>
      </dsp:nvSpPr>
      <dsp:spPr>
        <a:xfrm>
          <a:off x="64237" y="1477464"/>
          <a:ext cx="547260" cy="51390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1000" b="-1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D67E35-84A9-4B2C-BB70-37D0775F9615}">
      <dsp:nvSpPr>
        <dsp:cNvPr id="0" name=""/>
        <dsp:cNvSpPr/>
      </dsp:nvSpPr>
      <dsp:spPr>
        <a:xfrm>
          <a:off x="0" y="2119840"/>
          <a:ext cx="2736304" cy="64237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50" b="0" u="sng" kern="1200" dirty="0" smtClean="0">
              <a:solidFill>
                <a:schemeClr val="tx1"/>
              </a:solidFill>
              <a:effectLst/>
              <a:sym typeface="Wingdings" panose="05000000000000000000" pitchFamily="2" charset="2"/>
            </a:rPr>
            <a:t>URGENCIAS</a:t>
          </a:r>
          <a:r>
            <a:rPr lang="es-ES" sz="1050" b="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rPr>
            <a:t>  </a:t>
          </a:r>
          <a:r>
            <a:rPr lang="es-ES" sz="1050" b="0" kern="1200" dirty="0" smtClean="0">
              <a:solidFill>
                <a:schemeClr val="tx1"/>
              </a:solidFill>
              <a:sym typeface="Wingdings" panose="05000000000000000000" pitchFamily="2" charset="2"/>
            </a:rPr>
            <a:t>es la vía de entrada más frecuente</a:t>
          </a:r>
        </a:p>
      </dsp:txBody>
      <dsp:txXfrm>
        <a:off x="611498" y="2119840"/>
        <a:ext cx="2124805" cy="642376"/>
      </dsp:txXfrm>
    </dsp:sp>
    <dsp:sp modelId="{9F795758-5354-49AF-8381-2B4AAD29DC98}">
      <dsp:nvSpPr>
        <dsp:cNvPr id="0" name=""/>
        <dsp:cNvSpPr/>
      </dsp:nvSpPr>
      <dsp:spPr>
        <a:xfrm>
          <a:off x="68500" y="2220020"/>
          <a:ext cx="547260" cy="51390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CBF2BD-7B93-48F1-AE9F-CB4AE6B2E3B0}">
      <dsp:nvSpPr>
        <dsp:cNvPr id="0" name=""/>
        <dsp:cNvSpPr/>
      </dsp:nvSpPr>
      <dsp:spPr>
        <a:xfrm>
          <a:off x="0" y="2826454"/>
          <a:ext cx="2736304" cy="642376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50" b="0" kern="1200" dirty="0" smtClean="0">
              <a:solidFill>
                <a:schemeClr val="tx1"/>
              </a:solidFill>
              <a:sym typeface="Wingdings" panose="05000000000000000000" pitchFamily="2" charset="2"/>
            </a:rPr>
            <a:t>Estadio más frecuente al diagnóstico: </a:t>
          </a:r>
          <a:r>
            <a:rPr lang="es-ES" sz="1050" b="0" u="sng" kern="1200" dirty="0" smtClean="0">
              <a:solidFill>
                <a:schemeClr val="tx1"/>
              </a:solidFill>
              <a:effectLst/>
              <a:sym typeface="Wingdings" panose="05000000000000000000" pitchFamily="2" charset="2"/>
            </a:rPr>
            <a:t>ESTADIO IV</a:t>
          </a:r>
        </a:p>
      </dsp:txBody>
      <dsp:txXfrm>
        <a:off x="611498" y="2826454"/>
        <a:ext cx="2124805" cy="642376"/>
      </dsp:txXfrm>
    </dsp:sp>
    <dsp:sp modelId="{C4DC167A-83FB-44FB-AF22-B6F617DCDD2B}">
      <dsp:nvSpPr>
        <dsp:cNvPr id="0" name=""/>
        <dsp:cNvSpPr/>
      </dsp:nvSpPr>
      <dsp:spPr>
        <a:xfrm>
          <a:off x="64237" y="2890692"/>
          <a:ext cx="547260" cy="51390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64000" b="-64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74EB73-C273-460B-AA75-F894821077B3}">
      <dsp:nvSpPr>
        <dsp:cNvPr id="0" name=""/>
        <dsp:cNvSpPr/>
      </dsp:nvSpPr>
      <dsp:spPr>
        <a:xfrm>
          <a:off x="0" y="3533068"/>
          <a:ext cx="2736304" cy="64237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50" b="0" kern="1200" dirty="0" smtClean="0">
              <a:solidFill>
                <a:schemeClr val="tx1"/>
              </a:solidFill>
              <a:sym typeface="Wingdings" panose="05000000000000000000" pitchFamily="2" charset="2"/>
            </a:rPr>
            <a:t>Histología más frecuente</a:t>
          </a:r>
          <a:r>
            <a:rPr lang="es-ES" sz="1050" b="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rPr>
            <a:t> </a:t>
          </a:r>
          <a:r>
            <a:rPr lang="es-ES" sz="1050" b="0" u="sng" kern="1200" dirty="0" smtClean="0">
              <a:solidFill>
                <a:schemeClr val="tx1"/>
              </a:solidFill>
              <a:effectLst/>
              <a:sym typeface="Wingdings" panose="05000000000000000000" pitchFamily="2" charset="2"/>
            </a:rPr>
            <a:t>ADENOCARCINOMA</a:t>
          </a:r>
          <a:endParaRPr lang="es-ES" sz="1050" b="0" u="sng" kern="1200" dirty="0">
            <a:solidFill>
              <a:schemeClr val="tx1"/>
            </a:solidFill>
            <a:effectLst/>
          </a:endParaRPr>
        </a:p>
      </dsp:txBody>
      <dsp:txXfrm>
        <a:off x="611498" y="3533068"/>
        <a:ext cx="2124805" cy="642376"/>
      </dsp:txXfrm>
    </dsp:sp>
    <dsp:sp modelId="{DDED191C-75F7-4F2D-B845-CE296CB4E702}">
      <dsp:nvSpPr>
        <dsp:cNvPr id="0" name=""/>
        <dsp:cNvSpPr/>
      </dsp:nvSpPr>
      <dsp:spPr>
        <a:xfrm>
          <a:off x="64237" y="3597305"/>
          <a:ext cx="547260" cy="51390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2000" b="-42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0.075</cdr:x>
      <cdr:y>0.00569</cdr:y>
    </cdr:from>
    <cdr:to>
      <cdr:x>0.45</cdr:x>
      <cdr:y>0.1469</cdr:y>
    </cdr:to>
    <cdr:sp macro="" textlink="">
      <cdr:nvSpPr>
        <cdr:cNvPr id="2" name="1 Rectángulo"/>
        <cdr:cNvSpPr/>
      </cdr:nvSpPr>
      <cdr:spPr>
        <a:xfrm xmlns:a="http://schemas.openxmlformats.org/drawingml/2006/main">
          <a:off x="216024" y="12706"/>
          <a:ext cx="1080120" cy="315215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6"/>
        </a:solidFill>
        <a:ln xmlns:a="http://schemas.openxmlformats.org/drawingml/2006/main">
          <a:solidFill>
            <a:schemeClr val="accent6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es-ES" sz="1400" dirty="0" smtClean="0"/>
            <a:t> Síntomas</a:t>
          </a:r>
          <a:endParaRPr lang="es-ES" sz="12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85929F-5359-4BAD-AC31-1C89634CFB64}" type="datetimeFigureOut">
              <a:rPr lang="es-ES" smtClean="0"/>
              <a:t>08/03/2019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BE5CC8-186E-451D-AAD5-E11BD3659D1C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743825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BE5CC8-186E-451D-AAD5-E11BD3659D1C}" type="slidenum">
              <a:rPr lang="es-ES" smtClean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807205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76200"/>
            <a:ext cx="8961120" cy="499872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08/03/2019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Rectangle 8"/>
          <p:cNvSpPr/>
          <p:nvPr/>
        </p:nvSpPr>
        <p:spPr>
          <a:xfrm>
            <a:off x="345441" y="2206952"/>
            <a:ext cx="7147931" cy="184785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208476"/>
            <a:ext cx="1190348" cy="1844802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2352494"/>
            <a:ext cx="910224" cy="1556766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4" y="2291716"/>
            <a:ext cx="6947845" cy="168401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3468951"/>
            <a:ext cx="762000" cy="3429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  <p:sp>
        <p:nvSpPr>
          <p:cNvPr id="11" name="Rectangle 10"/>
          <p:cNvSpPr/>
          <p:nvPr/>
        </p:nvSpPr>
        <p:spPr>
          <a:xfrm>
            <a:off x="541822" y="3419458"/>
            <a:ext cx="6755166" cy="498275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2354580"/>
            <a:ext cx="6760868" cy="155829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3486150"/>
            <a:ext cx="6553200" cy="3429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2420275"/>
            <a:ext cx="6629400" cy="9144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08/03/2019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76200"/>
            <a:ext cx="8961120" cy="499872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08/03/2019</a:t>
            </a:fld>
            <a:endParaRPr lang="es-ES" dirty="0"/>
          </a:p>
        </p:txBody>
      </p:sp>
      <p:sp>
        <p:nvSpPr>
          <p:cNvPr id="13" name="Rectangle 12"/>
          <p:cNvSpPr/>
          <p:nvPr/>
        </p:nvSpPr>
        <p:spPr>
          <a:xfrm>
            <a:off x="451976" y="2209800"/>
            <a:ext cx="8265160" cy="184785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2286001"/>
            <a:ext cx="8033800" cy="168401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2400300"/>
            <a:ext cx="7696200" cy="97155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3406141"/>
            <a:ext cx="7818120" cy="498275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3455633"/>
            <a:ext cx="7696200" cy="39283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8" y="2343150"/>
            <a:ext cx="7817599" cy="155829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306280"/>
            <a:ext cx="8260672" cy="77957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289303"/>
            <a:ext cx="4038600" cy="330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89303"/>
            <a:ext cx="4038600" cy="330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08/03/2019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306280"/>
            <a:ext cx="8260672" cy="77957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291828"/>
            <a:ext cx="4040188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1828800"/>
            <a:ext cx="4040188" cy="27658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291828"/>
            <a:ext cx="4041775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828800"/>
            <a:ext cx="4041775" cy="27658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08/03/2019</a:t>
            </a:fld>
            <a:endParaRPr lang="es-E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08/03/2019</a:t>
            </a:fld>
            <a:endParaRPr lang="es-E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76200"/>
            <a:ext cx="8961120" cy="499872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08/03/2019</a:t>
            </a:fld>
            <a:endParaRPr lang="es-E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76200"/>
            <a:ext cx="8961120" cy="499872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514350"/>
            <a:ext cx="4572000" cy="39433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08/03/2019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  <p:sp>
        <p:nvSpPr>
          <p:cNvPr id="8" name="Rectangle 7"/>
          <p:cNvSpPr/>
          <p:nvPr/>
        </p:nvSpPr>
        <p:spPr>
          <a:xfrm>
            <a:off x="560034" y="1129284"/>
            <a:ext cx="2716566" cy="264261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231854"/>
            <a:ext cx="2483254" cy="2425746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228850"/>
            <a:ext cx="2298634" cy="131445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300734"/>
            <a:ext cx="2298634" cy="893715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76200"/>
            <a:ext cx="8961120" cy="499872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466078"/>
            <a:ext cx="7772400" cy="3248673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08/03/2019</a:t>
            </a:fld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  <p:sp>
        <p:nvSpPr>
          <p:cNvPr id="10" name="Rectangle 9"/>
          <p:cNvSpPr/>
          <p:nvPr/>
        </p:nvSpPr>
        <p:spPr>
          <a:xfrm>
            <a:off x="685800" y="3714750"/>
            <a:ext cx="7772400" cy="10287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2000" y="3771900"/>
            <a:ext cx="7600765" cy="902193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13" name="Rectangle 12"/>
          <p:cNvSpPr/>
          <p:nvPr/>
        </p:nvSpPr>
        <p:spPr>
          <a:xfrm>
            <a:off x="914400" y="4229100"/>
            <a:ext cx="7328514" cy="338772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3806190"/>
            <a:ext cx="7946136" cy="82296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4242418"/>
            <a:ext cx="7244736" cy="30128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29051"/>
            <a:ext cx="7328514" cy="392282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08/03/2019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171450"/>
            <a:ext cx="1859280" cy="4591976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6" y="263557"/>
            <a:ext cx="1672235" cy="4407763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8" y="296571"/>
            <a:ext cx="1485531" cy="4341736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85750"/>
            <a:ext cx="6172200" cy="4343401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08/03/2019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76200"/>
            <a:ext cx="8961120" cy="499872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14451"/>
            <a:ext cx="8229600" cy="32801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7A847CFC-816F-41D0-AAC0-9BF4FEBC753E}" type="datetimeFigureOut">
              <a:rPr lang="es-ES" smtClean="0"/>
              <a:t>08/03/2019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  <p:sp>
        <p:nvSpPr>
          <p:cNvPr id="9" name="Rectangle 8"/>
          <p:cNvSpPr/>
          <p:nvPr/>
        </p:nvSpPr>
        <p:spPr>
          <a:xfrm>
            <a:off x="274320" y="208625"/>
            <a:ext cx="8595360" cy="99441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279647"/>
            <a:ext cx="8380520" cy="838940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306280"/>
            <a:ext cx="8260672" cy="779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4.xml"/><Relationship Id="rId3" Type="http://schemas.openxmlformats.org/officeDocument/2006/relationships/diagramLayout" Target="../diagrams/layout2.xml"/><Relationship Id="rId7" Type="http://schemas.openxmlformats.org/officeDocument/2006/relationships/chart" Target="../charts/chart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Relationship Id="rId9" Type="http://schemas.openxmlformats.org/officeDocument/2006/relationships/chart" Target="../charts/char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512" y="245725"/>
            <a:ext cx="5832648" cy="861774"/>
          </a:xfrm>
        </p:spPr>
        <p:txBody>
          <a:bodyPr>
            <a:noAutofit/>
          </a:bodyPr>
          <a:lstStyle/>
          <a:p>
            <a:r>
              <a:rPr lang="es-ES" sz="2000" b="1" dirty="0" smtClean="0"/>
              <a:t>EL CÁNCER DE PULMÓN EN el área bahía </a:t>
            </a:r>
            <a:r>
              <a:rPr lang="es-ES" sz="2000" b="1" dirty="0"/>
              <a:t>DE </a:t>
            </a:r>
            <a:r>
              <a:rPr lang="es-ES" sz="2000" b="1" dirty="0" smtClean="0"/>
              <a:t>CÁDIZ- la </a:t>
            </a:r>
            <a:r>
              <a:rPr lang="es-ES" sz="2000" b="1" dirty="0" err="1" smtClean="0"/>
              <a:t>janda</a:t>
            </a:r>
            <a:r>
              <a:rPr lang="es-ES" sz="2000" b="1" dirty="0" smtClean="0"/>
              <a:t>.</a:t>
            </a:r>
            <a:r>
              <a:rPr lang="es-ES" sz="2400" dirty="0" smtClean="0"/>
              <a:t/>
            </a:r>
            <a:br>
              <a:rPr lang="es-ES" sz="2400" dirty="0" smtClean="0"/>
            </a:br>
            <a:r>
              <a:rPr lang="es-ES" sz="700" dirty="0" err="1" smtClean="0"/>
              <a:t>i.muñoz</a:t>
            </a:r>
            <a:r>
              <a:rPr lang="es-ES" sz="700" dirty="0" smtClean="0"/>
              <a:t> </a:t>
            </a:r>
            <a:r>
              <a:rPr lang="es-ES" sz="700" dirty="0" err="1" smtClean="0"/>
              <a:t>ramírez</a:t>
            </a:r>
            <a:r>
              <a:rPr lang="es-ES" sz="700" dirty="0" smtClean="0"/>
              <a:t>,  M. morales </a:t>
            </a:r>
            <a:r>
              <a:rPr lang="es-ES" sz="700" dirty="0" err="1" smtClean="0"/>
              <a:t>gonzález</a:t>
            </a:r>
            <a:r>
              <a:rPr lang="es-ES" sz="700" dirty="0" smtClean="0"/>
              <a:t>,  </a:t>
            </a:r>
            <a:r>
              <a:rPr lang="es-ES" sz="700" dirty="0" err="1" smtClean="0"/>
              <a:t>m.pérez</a:t>
            </a:r>
            <a:r>
              <a:rPr lang="es-ES" sz="700" dirty="0" smtClean="0"/>
              <a:t> morales, </a:t>
            </a:r>
            <a:r>
              <a:rPr lang="es-ES" sz="700" dirty="0" err="1" smtClean="0"/>
              <a:t>c.españa</a:t>
            </a:r>
            <a:r>
              <a:rPr lang="es-ES" sz="700" dirty="0" smtClean="0"/>
              <a:t> </a:t>
            </a:r>
            <a:r>
              <a:rPr lang="es-ES" sz="700" dirty="0" err="1" smtClean="0"/>
              <a:t>domíguez</a:t>
            </a:r>
            <a:r>
              <a:rPr lang="es-ES" sz="700" dirty="0" smtClean="0"/>
              <a:t>, a. león </a:t>
            </a:r>
            <a:r>
              <a:rPr lang="es-ES" sz="700" dirty="0" err="1" smtClean="0"/>
              <a:t>jiménez</a:t>
            </a:r>
            <a:r>
              <a:rPr lang="es-ES" sz="700" dirty="0" smtClean="0"/>
              <a:t>, </a:t>
            </a:r>
            <a:r>
              <a:rPr lang="es-ES" sz="700" dirty="0" err="1" smtClean="0"/>
              <a:t>a.arnedillo</a:t>
            </a:r>
            <a:r>
              <a:rPr lang="es-ES" sz="700" dirty="0" smtClean="0"/>
              <a:t> muñoz.</a:t>
            </a:r>
            <a:br>
              <a:rPr lang="es-ES" sz="700" dirty="0" smtClean="0"/>
            </a:br>
            <a:r>
              <a:rPr lang="es-ES" sz="700" dirty="0" smtClean="0"/>
              <a:t> Hospital universitario puerta del mar, </a:t>
            </a:r>
            <a:r>
              <a:rPr lang="es-ES" sz="700" dirty="0" err="1" smtClean="0"/>
              <a:t>cádiz</a:t>
            </a:r>
            <a:r>
              <a:rPr lang="es-ES" sz="700" dirty="0" smtClean="0"/>
              <a:t>, </a:t>
            </a:r>
            <a:r>
              <a:rPr lang="es-ES" sz="700" dirty="0" err="1" smtClean="0"/>
              <a:t>españa</a:t>
            </a:r>
            <a:endParaRPr lang="es-ES" sz="2000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79512" y="1107499"/>
            <a:ext cx="2664296" cy="432048"/>
          </a:xfrm>
        </p:spPr>
        <p:txBody>
          <a:bodyPr>
            <a:normAutofit/>
          </a:bodyPr>
          <a:lstStyle/>
          <a:p>
            <a:r>
              <a:rPr lang="es-ES" sz="1600" u="sng" dirty="0" smtClean="0"/>
              <a:t>Material y </a:t>
            </a:r>
            <a:r>
              <a:rPr lang="es-ES" sz="1800" u="sng" dirty="0" smtClean="0"/>
              <a:t>método</a:t>
            </a:r>
            <a:endParaRPr lang="es-ES" sz="1600" u="sng" dirty="0" smtClean="0"/>
          </a:p>
          <a:p>
            <a:endParaRPr lang="es-ES" sz="1600" dirty="0" smtClean="0"/>
          </a:p>
          <a:p>
            <a:pPr marL="114300" indent="0">
              <a:buNone/>
              <a:tabLst>
                <a:tab pos="803275" algn="l"/>
              </a:tabLst>
            </a:pPr>
            <a:endParaRPr lang="es-ES" dirty="0" smtClean="0"/>
          </a:p>
        </p:txBody>
      </p:sp>
      <p:sp>
        <p:nvSpPr>
          <p:cNvPr id="38" name="37 CuadroTexto"/>
          <p:cNvSpPr txBox="1"/>
          <p:nvPr/>
        </p:nvSpPr>
        <p:spPr>
          <a:xfrm>
            <a:off x="6156176" y="245725"/>
            <a:ext cx="2664296" cy="861774"/>
          </a:xfrm>
          <a:prstGeom prst="rect">
            <a:avLst/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1400" dirty="0" smtClean="0"/>
              <a:t>OBJETIVO: </a:t>
            </a:r>
            <a:r>
              <a:rPr lang="es-ES" sz="1200" dirty="0" smtClean="0"/>
              <a:t>Conocer las características de la población diagnosticada de cáncer de pulmón en nuestra área.</a:t>
            </a:r>
            <a:endParaRPr lang="es-ES" sz="1200" dirty="0"/>
          </a:p>
        </p:txBody>
      </p:sp>
      <p:graphicFrame>
        <p:nvGraphicFramePr>
          <p:cNvPr id="13" name="12 Diagrama"/>
          <p:cNvGraphicFramePr/>
          <p:nvPr>
            <p:extLst>
              <p:ext uri="{D42A27DB-BD31-4B8C-83A1-F6EECF244321}">
                <p14:modId xmlns:p14="http://schemas.microsoft.com/office/powerpoint/2010/main" val="873516407"/>
              </p:ext>
            </p:extLst>
          </p:nvPr>
        </p:nvGraphicFramePr>
        <p:xfrm>
          <a:off x="251520" y="1491630"/>
          <a:ext cx="8712968" cy="9361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7" name="2 Marcador de contenido"/>
          <p:cNvSpPr>
            <a:spLocks noGrp="1"/>
          </p:cNvSpPr>
          <p:nvPr>
            <p:ph sz="half" idx="1"/>
          </p:nvPr>
        </p:nvSpPr>
        <p:spPr>
          <a:xfrm>
            <a:off x="179512" y="2346325"/>
            <a:ext cx="2016224" cy="432048"/>
          </a:xfrm>
        </p:spPr>
        <p:txBody>
          <a:bodyPr>
            <a:normAutofit/>
          </a:bodyPr>
          <a:lstStyle/>
          <a:p>
            <a:r>
              <a:rPr lang="es-ES" sz="1800" u="sng" dirty="0" smtClean="0"/>
              <a:t>Resultados</a:t>
            </a:r>
            <a:endParaRPr lang="es-ES" sz="1600" u="sng" dirty="0" smtClean="0"/>
          </a:p>
          <a:p>
            <a:pPr marL="114300" indent="0">
              <a:buNone/>
              <a:tabLst>
                <a:tab pos="803275" algn="l"/>
              </a:tabLst>
            </a:pPr>
            <a:endParaRPr lang="es-ES" dirty="0" smtClean="0"/>
          </a:p>
        </p:txBody>
      </p:sp>
      <p:graphicFrame>
        <p:nvGraphicFramePr>
          <p:cNvPr id="15" name="1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8300477"/>
              </p:ext>
            </p:extLst>
          </p:nvPr>
        </p:nvGraphicFramePr>
        <p:xfrm>
          <a:off x="179513" y="2742369"/>
          <a:ext cx="2088231" cy="2231265"/>
        </p:xfrm>
        <a:graphic>
          <a:graphicData uri="http://schemas.openxmlformats.org/drawingml/2006/table">
            <a:tbl>
              <a:tblPr firstRow="1" bandRow="1">
                <a:tableStyleId>{46F890A9-2807-4EBB-B81D-B2AA78EC7F39}</a:tableStyleId>
              </a:tblPr>
              <a:tblGrid>
                <a:gridCol w="936103"/>
                <a:gridCol w="1152128"/>
              </a:tblGrid>
              <a:tr h="261429">
                <a:tc gridSpan="2">
                  <a:txBody>
                    <a:bodyPr/>
                    <a:lstStyle/>
                    <a:p>
                      <a:pPr algn="ctr"/>
                      <a:r>
                        <a:rPr lang="es-ES" sz="1200" b="0" dirty="0" smtClean="0"/>
                        <a:t>Datos epidemiológicos</a:t>
                      </a:r>
                      <a:endParaRPr lang="es-ES" sz="1000" b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  <a:tr h="203133">
                <a:tc>
                  <a:txBody>
                    <a:bodyPr/>
                    <a:lstStyle/>
                    <a:p>
                      <a:r>
                        <a:rPr lang="es-ES" sz="1000" dirty="0" smtClean="0"/>
                        <a:t>Varones</a:t>
                      </a:r>
                      <a:endParaRPr lang="es-E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900" dirty="0" smtClean="0"/>
                        <a:t>83,7%</a:t>
                      </a:r>
                      <a:endParaRPr lang="es-ES" sz="900" dirty="0"/>
                    </a:p>
                  </a:txBody>
                  <a:tcPr/>
                </a:tc>
              </a:tr>
              <a:tr h="391341">
                <a:tc>
                  <a:txBody>
                    <a:bodyPr/>
                    <a:lstStyle/>
                    <a:p>
                      <a:r>
                        <a:rPr lang="es-ES" sz="1000" dirty="0" smtClean="0"/>
                        <a:t>Edad media</a:t>
                      </a:r>
                      <a:endParaRPr lang="es-E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aseline="0" dirty="0" smtClean="0"/>
                        <a:t>66,6 +/- 10,5 a</a:t>
                      </a:r>
                      <a:endParaRPr lang="es-ES" sz="900" b="0" baseline="0" dirty="0" smtClean="0"/>
                    </a:p>
                  </a:txBody>
                  <a:tcPr/>
                </a:tc>
              </a:tr>
              <a:tr h="445770">
                <a:tc>
                  <a:txBody>
                    <a:bodyPr/>
                    <a:lstStyle/>
                    <a:p>
                      <a:r>
                        <a:rPr lang="es-ES" sz="1000" dirty="0" smtClean="0"/>
                        <a:t>Exposición</a:t>
                      </a:r>
                      <a:r>
                        <a:rPr lang="es-ES" sz="1000" baseline="0" dirty="0" smtClean="0"/>
                        <a:t> tabaco</a:t>
                      </a:r>
                      <a:endParaRPr lang="es-E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900" baseline="0" dirty="0" smtClean="0"/>
                        <a:t>90,7% ex/fumador, ICAT 45,2 +/- 32,1</a:t>
                      </a:r>
                      <a:endParaRPr lang="es-ES" sz="900" dirty="0"/>
                    </a:p>
                  </a:txBody>
                  <a:tcPr/>
                </a:tc>
              </a:tr>
              <a:tr h="384006">
                <a:tc>
                  <a:txBody>
                    <a:bodyPr/>
                    <a:lstStyle/>
                    <a:p>
                      <a:r>
                        <a:rPr lang="es-ES" sz="1000" dirty="0" smtClean="0"/>
                        <a:t>Exposición Asbesto</a:t>
                      </a:r>
                      <a:endParaRPr lang="es-E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s-ES" sz="900" baseline="0" dirty="0" smtClean="0"/>
                        <a:t>23,3%</a:t>
                      </a:r>
                      <a:endParaRPr lang="es-ES" sz="900" b="0" baseline="0" dirty="0" smtClean="0"/>
                    </a:p>
                  </a:txBody>
                  <a:tcPr/>
                </a:tc>
              </a:tr>
              <a:tr h="417705">
                <a:tc>
                  <a:txBody>
                    <a:bodyPr/>
                    <a:lstStyle/>
                    <a:p>
                      <a:r>
                        <a:rPr lang="es-ES" sz="1000" dirty="0" smtClean="0"/>
                        <a:t>Vía</a:t>
                      </a:r>
                      <a:r>
                        <a:rPr lang="es-ES" sz="1000" baseline="0" dirty="0" smtClean="0"/>
                        <a:t> de entrada</a:t>
                      </a:r>
                      <a:endParaRPr lang="es-E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900" dirty="0" smtClean="0"/>
                        <a:t>Urg:56,9%</a:t>
                      </a:r>
                    </a:p>
                    <a:p>
                      <a:r>
                        <a:rPr lang="es-ES" sz="900" dirty="0" smtClean="0"/>
                        <a:t>CCEE 34,9%</a:t>
                      </a:r>
                      <a:endParaRPr lang="es-ES" sz="9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9" name="18 Gráfico"/>
          <p:cNvGraphicFramePr/>
          <p:nvPr>
            <p:extLst>
              <p:ext uri="{D42A27DB-BD31-4B8C-83A1-F6EECF244321}">
                <p14:modId xmlns:p14="http://schemas.microsoft.com/office/powerpoint/2010/main" val="1848564315"/>
              </p:ext>
            </p:extLst>
          </p:nvPr>
        </p:nvGraphicFramePr>
        <p:xfrm>
          <a:off x="2339752" y="2729663"/>
          <a:ext cx="2880320" cy="2232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20" name="19 Gráfico"/>
          <p:cNvGraphicFramePr/>
          <p:nvPr>
            <p:extLst>
              <p:ext uri="{D42A27DB-BD31-4B8C-83A1-F6EECF244321}">
                <p14:modId xmlns:p14="http://schemas.microsoft.com/office/powerpoint/2010/main" val="2302038068"/>
              </p:ext>
            </p:extLst>
          </p:nvPr>
        </p:nvGraphicFramePr>
        <p:xfrm>
          <a:off x="5197051" y="2533090"/>
          <a:ext cx="3816424" cy="24869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16" name="15 Rectángulo"/>
          <p:cNvSpPr/>
          <p:nvPr/>
        </p:nvSpPr>
        <p:spPr>
          <a:xfrm>
            <a:off x="6122505" y="2562349"/>
            <a:ext cx="2317239" cy="36004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Pruebas</a:t>
            </a:r>
            <a:r>
              <a:rPr lang="es-ES" sz="1200" dirty="0" smtClean="0"/>
              <a:t> </a:t>
            </a:r>
            <a:r>
              <a:rPr lang="es-ES" sz="1400" dirty="0" smtClean="0"/>
              <a:t>diagnósticas</a:t>
            </a:r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378992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84168" y="222352"/>
            <a:ext cx="2674640" cy="493151"/>
          </a:xfrm>
        </p:spPr>
        <p:txBody>
          <a:bodyPr>
            <a:normAutofit/>
          </a:bodyPr>
          <a:lstStyle/>
          <a:p>
            <a:r>
              <a:rPr lang="es-ES" sz="1800" dirty="0" smtClean="0"/>
              <a:t>Conclusiones </a:t>
            </a:r>
            <a:endParaRPr lang="es-ES" sz="1800" dirty="0"/>
          </a:p>
        </p:txBody>
      </p:sp>
      <p:graphicFrame>
        <p:nvGraphicFramePr>
          <p:cNvPr id="5" name="4 Diagrama"/>
          <p:cNvGraphicFramePr/>
          <p:nvPr>
            <p:extLst>
              <p:ext uri="{D42A27DB-BD31-4B8C-83A1-F6EECF244321}">
                <p14:modId xmlns:p14="http://schemas.microsoft.com/office/powerpoint/2010/main" val="794961029"/>
              </p:ext>
            </p:extLst>
          </p:nvPr>
        </p:nvGraphicFramePr>
        <p:xfrm>
          <a:off x="6228184" y="771550"/>
          <a:ext cx="2736304" cy="4176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1 Título"/>
          <p:cNvSpPr txBox="1">
            <a:spLocks/>
          </p:cNvSpPr>
          <p:nvPr/>
        </p:nvSpPr>
        <p:spPr>
          <a:xfrm>
            <a:off x="390022" y="222352"/>
            <a:ext cx="3605914" cy="549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500" kern="1200" cap="all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800" dirty="0" err="1" smtClean="0"/>
              <a:t>REsultados</a:t>
            </a:r>
            <a:endParaRPr lang="es-ES" sz="2000" dirty="0"/>
          </a:p>
        </p:txBody>
      </p:sp>
      <p:graphicFrame>
        <p:nvGraphicFramePr>
          <p:cNvPr id="8" name="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1807124"/>
              </p:ext>
            </p:extLst>
          </p:nvPr>
        </p:nvGraphicFramePr>
        <p:xfrm>
          <a:off x="232932" y="826427"/>
          <a:ext cx="1771202" cy="827524"/>
        </p:xfrm>
        <a:graphic>
          <a:graphicData uri="http://schemas.openxmlformats.org/drawingml/2006/table">
            <a:tbl>
              <a:tblPr firstRow="1" bandRow="1">
                <a:tableStyleId>{46F890A9-2807-4EBB-B81D-B2AA78EC7F39}</a:tableStyleId>
              </a:tblPr>
              <a:tblGrid>
                <a:gridCol w="1190686"/>
                <a:gridCol w="580516"/>
              </a:tblGrid>
              <a:tr h="313611">
                <a:tc gridSpan="2">
                  <a:txBody>
                    <a:bodyPr/>
                    <a:lstStyle/>
                    <a:p>
                      <a:pPr algn="ctr"/>
                      <a:r>
                        <a:rPr lang="es-ES" sz="1400" b="0" dirty="0" smtClean="0"/>
                        <a:t>Diagnóstico</a:t>
                      </a:r>
                      <a:endParaRPr lang="es-ES" sz="1400" b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  <a:tr h="262453">
                <a:tc>
                  <a:txBody>
                    <a:bodyPr/>
                    <a:lstStyle/>
                    <a:p>
                      <a:r>
                        <a:rPr lang="es-ES" sz="1100" baseline="0" dirty="0" smtClean="0"/>
                        <a:t>Cirugía</a:t>
                      </a:r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 smtClean="0"/>
                        <a:t>31,4%</a:t>
                      </a:r>
                      <a:endParaRPr lang="es-ES" sz="1100" dirty="0"/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r>
                        <a:rPr lang="es-ES" sz="1050" dirty="0" err="1" smtClean="0"/>
                        <a:t>Fibroncoscopia</a:t>
                      </a:r>
                      <a:endParaRPr lang="es-E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 smtClean="0"/>
                        <a:t>30,2%</a:t>
                      </a:r>
                      <a:endParaRPr lang="es-ES" sz="10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1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9452799"/>
              </p:ext>
            </p:extLst>
          </p:nvPr>
        </p:nvGraphicFramePr>
        <p:xfrm>
          <a:off x="2339752" y="818705"/>
          <a:ext cx="900821" cy="1234440"/>
        </p:xfrm>
        <a:graphic>
          <a:graphicData uri="http://schemas.openxmlformats.org/drawingml/2006/table">
            <a:tbl>
              <a:tblPr firstRow="1" bandRow="1">
                <a:tableStyleId>{46F890A9-2807-4EBB-B81D-B2AA78EC7F39}</a:tableStyleId>
              </a:tblPr>
              <a:tblGrid>
                <a:gridCol w="300082"/>
                <a:gridCol w="600739"/>
              </a:tblGrid>
              <a:tr h="288032">
                <a:tc gridSpan="2">
                  <a:txBody>
                    <a:bodyPr/>
                    <a:lstStyle/>
                    <a:p>
                      <a:pPr algn="ctr"/>
                      <a:r>
                        <a:rPr lang="es-ES" sz="1400" b="0" dirty="0" smtClean="0"/>
                        <a:t>Estadios</a:t>
                      </a:r>
                      <a:endParaRPr lang="es-ES" sz="1400" b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  <a:tr h="205224">
                <a:tc>
                  <a:txBody>
                    <a:bodyPr/>
                    <a:lstStyle/>
                    <a:p>
                      <a:r>
                        <a:rPr lang="es-ES" sz="900" dirty="0" smtClean="0"/>
                        <a:t>I</a:t>
                      </a:r>
                      <a:endParaRPr lang="es-E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900" dirty="0" smtClean="0"/>
                        <a:t>25,6%</a:t>
                      </a:r>
                      <a:endParaRPr lang="es-ES" sz="900" dirty="0"/>
                    </a:p>
                  </a:txBody>
                  <a:tcPr/>
                </a:tc>
              </a:tr>
              <a:tr h="210552">
                <a:tc>
                  <a:txBody>
                    <a:bodyPr/>
                    <a:lstStyle/>
                    <a:p>
                      <a:r>
                        <a:rPr lang="es-ES" sz="1000" dirty="0" smtClean="0"/>
                        <a:t>II</a:t>
                      </a:r>
                      <a:endParaRPr lang="es-E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900" dirty="0" smtClean="0"/>
                        <a:t>9,3%</a:t>
                      </a:r>
                      <a:endParaRPr lang="es-ES" sz="900" dirty="0"/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r>
                        <a:rPr lang="es-ES" sz="900" dirty="0" smtClean="0"/>
                        <a:t>III</a:t>
                      </a:r>
                      <a:endParaRPr lang="es-E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900" dirty="0" smtClean="0"/>
                        <a:t>18,6%</a:t>
                      </a:r>
                      <a:endParaRPr lang="es-ES" sz="900" dirty="0"/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r>
                        <a:rPr lang="es-ES" sz="900" dirty="0" smtClean="0"/>
                        <a:t>IV</a:t>
                      </a:r>
                      <a:endParaRPr lang="es-E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900" dirty="0" smtClean="0"/>
                        <a:t>40,6%</a:t>
                      </a:r>
                      <a:endParaRPr lang="es-ES" sz="9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3" name="12 Gráfico"/>
          <p:cNvGraphicFramePr/>
          <p:nvPr>
            <p:extLst>
              <p:ext uri="{D42A27DB-BD31-4B8C-83A1-F6EECF244321}">
                <p14:modId xmlns:p14="http://schemas.microsoft.com/office/powerpoint/2010/main" val="464398868"/>
              </p:ext>
            </p:extLst>
          </p:nvPr>
        </p:nvGraphicFramePr>
        <p:xfrm>
          <a:off x="3506558" y="601069"/>
          <a:ext cx="2592288" cy="15386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4" name="13 Rectángulo"/>
          <p:cNvSpPr/>
          <p:nvPr/>
        </p:nvSpPr>
        <p:spPr>
          <a:xfrm>
            <a:off x="3506558" y="822147"/>
            <a:ext cx="1368152" cy="28803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err="1" smtClean="0"/>
              <a:t>A.Patológica</a:t>
            </a:r>
            <a:endParaRPr lang="es-ES" sz="1400" dirty="0"/>
          </a:p>
        </p:txBody>
      </p:sp>
      <p:graphicFrame>
        <p:nvGraphicFramePr>
          <p:cNvPr id="15" name="14 Gráfico"/>
          <p:cNvGraphicFramePr/>
          <p:nvPr>
            <p:extLst>
              <p:ext uri="{D42A27DB-BD31-4B8C-83A1-F6EECF244321}">
                <p14:modId xmlns:p14="http://schemas.microsoft.com/office/powerpoint/2010/main" val="3690128796"/>
              </p:ext>
            </p:extLst>
          </p:nvPr>
        </p:nvGraphicFramePr>
        <p:xfrm>
          <a:off x="204110" y="2526079"/>
          <a:ext cx="2760583" cy="2736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6" name="15 Rectángulo"/>
          <p:cNvSpPr/>
          <p:nvPr/>
        </p:nvSpPr>
        <p:spPr>
          <a:xfrm>
            <a:off x="251520" y="2319722"/>
            <a:ext cx="936104" cy="36004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Comité</a:t>
            </a:r>
            <a:endParaRPr lang="es-ES" sz="1400" dirty="0"/>
          </a:p>
        </p:txBody>
      </p:sp>
      <p:graphicFrame>
        <p:nvGraphicFramePr>
          <p:cNvPr id="17" name="16 Gráfico"/>
          <p:cNvGraphicFramePr/>
          <p:nvPr>
            <p:extLst>
              <p:ext uri="{D42A27DB-BD31-4B8C-83A1-F6EECF244321}">
                <p14:modId xmlns:p14="http://schemas.microsoft.com/office/powerpoint/2010/main" val="38498569"/>
              </p:ext>
            </p:extLst>
          </p:nvPr>
        </p:nvGraphicFramePr>
        <p:xfrm>
          <a:off x="2969366" y="2367586"/>
          <a:ext cx="3024336" cy="26524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18" name="17 Rectángulo"/>
          <p:cNvSpPr/>
          <p:nvPr/>
        </p:nvSpPr>
        <p:spPr>
          <a:xfrm>
            <a:off x="4434033" y="2252530"/>
            <a:ext cx="1242594" cy="383764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Tratamiento</a:t>
            </a:r>
            <a:endParaRPr lang="es-ES" sz="1050" dirty="0"/>
          </a:p>
        </p:txBody>
      </p:sp>
    </p:spTree>
    <p:extLst>
      <p:ext uri="{BB962C8B-B14F-4D97-AF65-F5344CB8AC3E}">
        <p14:creationId xmlns:p14="http://schemas.microsoft.com/office/powerpoint/2010/main" val="1190205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oticario">
  <a:themeElements>
    <a:clrScheme name="Boticario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Boticario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oticari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12677</TotalTime>
  <Words>204</Words>
  <Application>Microsoft Office PowerPoint</Application>
  <PresentationFormat>Presentación en pantalla (16:9)</PresentationFormat>
  <Paragraphs>67</Paragraphs>
  <Slides>2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Boticario</vt:lpstr>
      <vt:lpstr>EL CÁNCER DE PULMÓN EN el área bahía DE CÁDIZ- la janda. i.muñoz ramírez,  M. morales gonzález,  m.pérez morales, c.españa domíguez, a. león jiménez, a.arnedillo muñoz.  Hospital universitario puerta del mar, cádiz, españa</vt:lpstr>
      <vt:lpstr>Conclusiones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SONYVAIO</dc:creator>
  <cp:lastModifiedBy>Windows User</cp:lastModifiedBy>
  <cp:revision>56</cp:revision>
  <dcterms:created xsi:type="dcterms:W3CDTF">2019-02-12T20:59:25Z</dcterms:created>
  <dcterms:modified xsi:type="dcterms:W3CDTF">2019-03-07T23:43:49Z</dcterms:modified>
</cp:coreProperties>
</file>