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69400" autoAdjust="0"/>
  </p:normalViewPr>
  <p:slideViewPr>
    <p:cSldViewPr>
      <p:cViewPr>
        <p:scale>
          <a:sx n="60" d="100"/>
          <a:sy n="60" d="100"/>
        </p:scale>
        <p:origin x="-2098" y="-408"/>
      </p:cViewPr>
      <p:guideLst>
        <p:guide orient="horz" pos="162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5A79C-6648-42F5-B379-3948CC0E100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50CC9-2580-4902-A604-67118EA88A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128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50CC9-2580-4902-A604-67118EA88A8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65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50CC9-2580-4902-A604-67118EA88A8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500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93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5147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7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530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215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1041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049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2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82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72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834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285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A1B67-708A-4CAE-B34A-D9B3F0747215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7F2CD-1050-4EFA-B2DA-EBDF9F893F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015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35110" y="34578"/>
            <a:ext cx="8712968" cy="11238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801630" y="630102"/>
            <a:ext cx="74888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Morales-González M, Muñoz I, España C, Pérez-Morales M, </a:t>
            </a:r>
            <a:r>
              <a:rPr lang="es-ES" sz="11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Arnedillo</a:t>
            </a: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-Muñoz A, León A. </a:t>
            </a:r>
          </a:p>
          <a:p>
            <a:pPr algn="ctr"/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Universitario Puerta del Mar, Cádiz, Cádiz, España.   </a:t>
            </a:r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9251" y="34578"/>
            <a:ext cx="8653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DEMORAS DIAGNÓSTICAS EN EL CÁNCER DE PULMÓN EN EL DISTRITO BAHÍA DE CÁDIZ-LA JANDA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463849" y="1347614"/>
            <a:ext cx="2838895" cy="1478960"/>
          </a:xfrm>
          <a:prstGeom prst="round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Conocer la </a:t>
            </a:r>
            <a:r>
              <a:rPr lang="es-E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demora en el diagnóstico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en el </a:t>
            </a:r>
            <a:r>
              <a:rPr lang="es-ES" sz="1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del tratamiento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del cáncer de pulmón, así como los tiempos de espera de cada una de las pruebas diagnósticas en nuestra área sanitaria. 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9251" y="2977970"/>
            <a:ext cx="3626054" cy="207862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63849" y="3366672"/>
            <a:ext cx="326839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Variables: </a:t>
            </a:r>
          </a:p>
          <a:p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Demográficos 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Fecha de la primera visita </a:t>
            </a:r>
          </a:p>
          <a:p>
            <a:pPr marL="285750" indent="-285750">
              <a:buFontTx/>
              <a:buChar char="-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Tiempos hasta realización de las diferentes pruebas diagnósticas </a:t>
            </a:r>
          </a:p>
          <a:p>
            <a:pPr marL="285750" indent="-285750">
              <a:buFontTx/>
              <a:buChar char="-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Tiempo total hasta el diagnóstico </a:t>
            </a:r>
          </a:p>
          <a:p>
            <a:pPr marL="285750" indent="-285750">
              <a:buFontTx/>
              <a:buChar char="-"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Tiempo total hasta el inicio del tratamiento</a:t>
            </a:r>
          </a:p>
          <a:p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44240" y="2999757"/>
            <a:ext cx="27363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tx2"/>
                </a:solidFill>
              </a:rPr>
              <a:t>MATERIAL Y MÉTODOS </a:t>
            </a:r>
            <a:endParaRPr lang="es-ES" sz="1600" dirty="0">
              <a:solidFill>
                <a:schemeClr val="tx2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067944" y="1347614"/>
            <a:ext cx="4968552" cy="37089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4211960" y="1503648"/>
            <a:ext cx="1564827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887268" y="1483975"/>
            <a:ext cx="3120504" cy="168505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Mediana desde la primera visita hasta el diagnóstico AP: </a:t>
            </a:r>
            <a:r>
              <a:rPr lang="es-ES" sz="11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días (RIC: 15-111)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Mediana desde la primera visita hasta el inicio del tratamiento: </a:t>
            </a:r>
            <a:r>
              <a:rPr lang="es-ES" sz="11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 días (RIC: 38,5-130)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quirúrgico: 105,5 días (RIC: 51-156)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no quirúrgico (QT, RT): 35,5 días (RIC: 7-218)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620" y="3338311"/>
            <a:ext cx="2340260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088" y="3341485"/>
            <a:ext cx="2347540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Rectángulo redondeado"/>
          <p:cNvSpPr/>
          <p:nvPr/>
        </p:nvSpPr>
        <p:spPr>
          <a:xfrm>
            <a:off x="4127003" y="1969427"/>
            <a:ext cx="1649784" cy="10303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86 pacientes: el 83,7% eran hombres y el 16,3% mujeres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media: 66,6±10,5 años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21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079" y="213946"/>
            <a:ext cx="1812617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1979712" y="89119"/>
            <a:ext cx="3456384" cy="6660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75 pacientes: el 84% eran hombres y el 16% mujeres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media: 66,8±10,9 años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580112" y="405191"/>
            <a:ext cx="3456384" cy="206589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Mediana desde la primera visita hasta el diagnóstico AP: </a:t>
            </a:r>
            <a:r>
              <a:rPr lang="es-ES" sz="1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días (RIC: 14-84,5)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Mediana desde la primera visita hasta el inicio del tratamiento: </a:t>
            </a:r>
            <a:r>
              <a:rPr lang="es-ES" sz="1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66,5 días (RIC: 33-131,5)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quirúrgico: 100 días (RIC: 77-127)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no quirúrgico (QT, RT): 33 días (RIC: 24-53,2)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6004" y="3507854"/>
            <a:ext cx="8980173" cy="1528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  <a:p>
            <a:pPr algn="ctr"/>
            <a:endParaRPr lang="es-E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La demora diagnóstica en nuestro medio se sitúa en torno al mes. El tiempo de espera para el inicio del  tratamiento quirúrgico es de tres meses aproximadamente y de un mes para tratamientos no quirúrgicos. </a:t>
            </a:r>
          </a:p>
          <a:p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Los mayores tiempos de espera se encontraron en el PET-TC y en el TC de tórax. </a:t>
            </a:r>
          </a:p>
          <a:p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Se observó una menor demora diagnóstica y en el inicio del tratamiento en los pacientes que se estudiaron estando hospitalizados.  </a:t>
            </a:r>
          </a:p>
          <a:p>
            <a:pPr algn="ctr"/>
            <a:endParaRPr lang="es-E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565530"/>
            <a:ext cx="2664296" cy="3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65530"/>
            <a:ext cx="2518196" cy="38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238" y="825193"/>
            <a:ext cx="273136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3" y="825193"/>
            <a:ext cx="2634241" cy="1645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59" y="2956830"/>
            <a:ext cx="4258153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9" y="2956830"/>
            <a:ext cx="462093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84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348</Words>
  <Application>Microsoft Office PowerPoint</Application>
  <PresentationFormat>Presentación en pantalla (16:9)</PresentationFormat>
  <Paragraphs>39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Morales Gonzalez</dc:creator>
  <cp:lastModifiedBy>Maria Morales Gonzalez</cp:lastModifiedBy>
  <cp:revision>27</cp:revision>
  <dcterms:created xsi:type="dcterms:W3CDTF">2018-11-27T10:14:40Z</dcterms:created>
  <dcterms:modified xsi:type="dcterms:W3CDTF">2019-03-07T18:32:03Z</dcterms:modified>
</cp:coreProperties>
</file>