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7" autoAdjust="0"/>
    <p:restoredTop sz="94660"/>
  </p:normalViewPr>
  <p:slideViewPr>
    <p:cSldViewPr snapToGrid="0">
      <p:cViewPr varScale="1">
        <p:scale>
          <a:sx n="86" d="100"/>
          <a:sy n="86" d="100"/>
        </p:scale>
        <p:origin x="33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A46BA-AB18-4873-8FA5-A23EBFF65486}" type="datetimeFigureOut">
              <a:rPr lang="es-ES" smtClean="0"/>
              <a:t>06/03/2019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A30CC-F200-4F6C-AD86-8B428A8FC4B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32340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A46BA-AB18-4873-8FA5-A23EBFF65486}" type="datetimeFigureOut">
              <a:rPr lang="es-ES" smtClean="0"/>
              <a:t>06/03/2019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A30CC-F200-4F6C-AD86-8B428A8FC4B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86591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A46BA-AB18-4873-8FA5-A23EBFF65486}" type="datetimeFigureOut">
              <a:rPr lang="es-ES" smtClean="0"/>
              <a:t>06/03/2019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A30CC-F200-4F6C-AD86-8B428A8FC4B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93811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A46BA-AB18-4873-8FA5-A23EBFF65486}" type="datetimeFigureOut">
              <a:rPr lang="es-ES" smtClean="0"/>
              <a:t>06/03/2019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A30CC-F200-4F6C-AD86-8B428A8FC4B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17868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A46BA-AB18-4873-8FA5-A23EBFF65486}" type="datetimeFigureOut">
              <a:rPr lang="es-ES" smtClean="0"/>
              <a:t>06/03/2019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A30CC-F200-4F6C-AD86-8B428A8FC4B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493680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A46BA-AB18-4873-8FA5-A23EBFF65486}" type="datetimeFigureOut">
              <a:rPr lang="es-ES" smtClean="0"/>
              <a:t>06/03/2019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A30CC-F200-4F6C-AD86-8B428A8FC4B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851258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A46BA-AB18-4873-8FA5-A23EBFF65486}" type="datetimeFigureOut">
              <a:rPr lang="es-ES" smtClean="0"/>
              <a:t>06/03/2019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A30CC-F200-4F6C-AD86-8B428A8FC4B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56311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A46BA-AB18-4873-8FA5-A23EBFF65486}" type="datetimeFigureOut">
              <a:rPr lang="es-ES" smtClean="0"/>
              <a:t>06/03/2019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A30CC-F200-4F6C-AD86-8B428A8FC4B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06566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A46BA-AB18-4873-8FA5-A23EBFF65486}" type="datetimeFigureOut">
              <a:rPr lang="es-ES" smtClean="0"/>
              <a:t>06/03/2019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A30CC-F200-4F6C-AD86-8B428A8FC4B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64821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A46BA-AB18-4873-8FA5-A23EBFF65486}" type="datetimeFigureOut">
              <a:rPr lang="es-ES" smtClean="0"/>
              <a:t>06/03/2019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A30CC-F200-4F6C-AD86-8B428A8FC4B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426417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9A46BA-AB18-4873-8FA5-A23EBFF65486}" type="datetimeFigureOut">
              <a:rPr lang="es-ES" smtClean="0"/>
              <a:t>06/03/2019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A30CC-F200-4F6C-AD86-8B428A8FC4B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46215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9A46BA-AB18-4873-8FA5-A23EBFF65486}" type="datetimeFigureOut">
              <a:rPr lang="es-ES" smtClean="0"/>
              <a:t>06/03/2019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AA30CC-F200-4F6C-AD86-8B428A8FC4BB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83051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072" y="136926"/>
            <a:ext cx="2404799" cy="959726"/>
          </a:xfrm>
          <a:prstGeom prst="rect">
            <a:avLst/>
          </a:prstGeom>
        </p:spPr>
      </p:pic>
      <p:sp>
        <p:nvSpPr>
          <p:cNvPr id="5" name="Rectángulo redondeado 4"/>
          <p:cNvSpPr/>
          <p:nvPr/>
        </p:nvSpPr>
        <p:spPr>
          <a:xfrm>
            <a:off x="2664496" y="201290"/>
            <a:ext cx="6810375" cy="895362"/>
          </a:xfrm>
          <a:prstGeom prst="roundRect">
            <a:avLst/>
          </a:prstGeom>
          <a:ln w="762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S"/>
          </a:p>
        </p:txBody>
      </p:sp>
      <p:sp>
        <p:nvSpPr>
          <p:cNvPr id="6" name="CuadroTexto 7"/>
          <p:cNvSpPr txBox="1"/>
          <p:nvPr/>
        </p:nvSpPr>
        <p:spPr>
          <a:xfrm>
            <a:off x="2664496" y="265655"/>
            <a:ext cx="63924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IMPACTO DE UN PROGRAMA DE CAMINATAS SOBRE LA SINTOMATOLOGÍA Y VIDA DIARIA DEL PACIENTE CON ENFERMEDAD PULMONAR OBSTRUCTIVA CRÓNICA (EPOC)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49256" y="232284"/>
            <a:ext cx="2471438" cy="769010"/>
          </a:xfrm>
          <a:prstGeom prst="rect">
            <a:avLst/>
          </a:prstGeom>
        </p:spPr>
      </p:pic>
      <p:sp>
        <p:nvSpPr>
          <p:cNvPr id="8" name="CuadroTexto 8"/>
          <p:cNvSpPr txBox="1"/>
          <p:nvPr/>
        </p:nvSpPr>
        <p:spPr>
          <a:xfrm>
            <a:off x="339234" y="1161017"/>
            <a:ext cx="11460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C.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Villalba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Moral </a:t>
            </a:r>
            <a:r>
              <a:rPr lang="es-ES" sz="12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, A. Barbero Valenzuela </a:t>
            </a:r>
            <a:r>
              <a:rPr lang="es-ES" sz="120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, A. Jurado García </a:t>
            </a:r>
            <a:r>
              <a:rPr lang="es-ES" sz="1200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, A. Palomares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Muriana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200" baseline="300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, M.J. Cobos Ceballos </a:t>
            </a:r>
            <a:r>
              <a:rPr lang="es-ES" sz="12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, F. García Gil </a:t>
            </a:r>
            <a:r>
              <a:rPr lang="es-ES" sz="12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. N.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Feu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Collado </a:t>
            </a:r>
            <a:r>
              <a:rPr lang="es-ES" sz="12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. B.  Jurado Gámez </a:t>
            </a:r>
            <a:r>
              <a:rPr lang="es-ES" sz="12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. 1 UGC Neumología, H.U. Reina Sofía. 2 Facultad Medicina Córdoba. 3. U. Fisioterapia H. San Juan de Dios. 4 UGC Neumología H. Montilla-Puente Genil</a:t>
            </a:r>
            <a:r>
              <a:rPr lang="es-ES" sz="1200" dirty="0"/>
              <a:t> </a:t>
            </a:r>
          </a:p>
        </p:txBody>
      </p:sp>
      <p:sp>
        <p:nvSpPr>
          <p:cNvPr id="9" name="Rectángulo redondeado 8"/>
          <p:cNvSpPr/>
          <p:nvPr/>
        </p:nvSpPr>
        <p:spPr>
          <a:xfrm>
            <a:off x="339234" y="1958210"/>
            <a:ext cx="1706707" cy="33517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571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</a:p>
        </p:txBody>
      </p:sp>
      <p:sp>
        <p:nvSpPr>
          <p:cNvPr id="10" name="Rectángulo redondeado 9"/>
          <p:cNvSpPr/>
          <p:nvPr/>
        </p:nvSpPr>
        <p:spPr>
          <a:xfrm>
            <a:off x="2306827" y="1851389"/>
            <a:ext cx="5071545" cy="524342"/>
          </a:xfrm>
          <a:prstGeom prst="roundRect">
            <a:avLst/>
          </a:prstGeom>
          <a:ln w="571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Evaluar impacto de un programa de caminatas sobre percepción de bienestar y vida diaria en sujetos con EPOC </a:t>
            </a:r>
          </a:p>
        </p:txBody>
      </p:sp>
      <p:sp>
        <p:nvSpPr>
          <p:cNvPr id="12" name="Rectángulo redondeado 11"/>
          <p:cNvSpPr/>
          <p:nvPr/>
        </p:nvSpPr>
        <p:spPr>
          <a:xfrm>
            <a:off x="339234" y="2819415"/>
            <a:ext cx="1967593" cy="62468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571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PACIENTES Y MÉTODO </a:t>
            </a:r>
          </a:p>
        </p:txBody>
      </p:sp>
      <p:graphicFrame>
        <p:nvGraphicFramePr>
          <p:cNvPr id="14" name="Tabl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0971136"/>
              </p:ext>
            </p:extLst>
          </p:nvPr>
        </p:nvGraphicFramePr>
        <p:xfrm>
          <a:off x="504913" y="4539759"/>
          <a:ext cx="4097916" cy="189434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726554">
                  <a:extLst>
                    <a:ext uri="{9D8B030D-6E8A-4147-A177-3AD203B41FA5}">
                      <a16:colId xmlns:a16="http://schemas.microsoft.com/office/drawing/2014/main" val="2399676433"/>
                    </a:ext>
                  </a:extLst>
                </a:gridCol>
                <a:gridCol w="2371362">
                  <a:extLst>
                    <a:ext uri="{9D8B030D-6E8A-4147-A177-3AD203B41FA5}">
                      <a16:colId xmlns:a16="http://schemas.microsoft.com/office/drawing/2014/main" val="1146458802"/>
                    </a:ext>
                  </a:extLst>
                </a:gridCol>
              </a:tblGrid>
              <a:tr h="412351">
                <a:tc>
                  <a:txBody>
                    <a:bodyPr/>
                    <a:lstStyle/>
                    <a:p>
                      <a:r>
                        <a:rPr lang="es-E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Criterios inclusión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Criterios exclusión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8587159"/>
                  </a:ext>
                </a:extLst>
              </a:tr>
              <a:tr h="374761">
                <a:tc>
                  <a:txBody>
                    <a:bodyPr/>
                    <a:lstStyle/>
                    <a:p>
                      <a:r>
                        <a:rPr lang="es-E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EPOC</a:t>
                      </a:r>
                      <a:r>
                        <a:rPr lang="es-ES" sz="14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estable</a:t>
                      </a:r>
                      <a:endParaRPr lang="es-E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Imposibilidad deambulación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221283"/>
                  </a:ext>
                </a:extLst>
              </a:tr>
              <a:tr h="412351">
                <a:tc>
                  <a:txBody>
                    <a:bodyPr/>
                    <a:lstStyle/>
                    <a:p>
                      <a:r>
                        <a:rPr lang="es-E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Edad: 45-75 años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Agudización</a:t>
                      </a:r>
                      <a:r>
                        <a:rPr lang="es-E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reciente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1825267"/>
                  </a:ext>
                </a:extLst>
              </a:tr>
              <a:tr h="589072">
                <a:tc>
                  <a:txBody>
                    <a:bodyPr/>
                    <a:lstStyle/>
                    <a:p>
                      <a:r>
                        <a:rPr lang="es-ES" sz="1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SpO</a:t>
                      </a:r>
                      <a:r>
                        <a:rPr lang="es-ES" sz="1400" kern="1200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s-ES" sz="1400" kern="1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&gt; 93%</a:t>
                      </a:r>
                      <a:endParaRPr lang="es-E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Comorbilidad grave  </a:t>
                      </a:r>
                      <a:r>
                        <a:rPr lang="es-E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(pronóstico vital &lt; 6 meses)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3022138"/>
                  </a:ext>
                </a:extLst>
              </a:tr>
            </a:tbl>
          </a:graphicData>
        </a:graphic>
      </p:graphicFrame>
      <p:sp>
        <p:nvSpPr>
          <p:cNvPr id="15" name="Rectángulo redondeado 14"/>
          <p:cNvSpPr/>
          <p:nvPr/>
        </p:nvSpPr>
        <p:spPr>
          <a:xfrm>
            <a:off x="2553871" y="2604437"/>
            <a:ext cx="3515811" cy="1687887"/>
          </a:xfrm>
          <a:prstGeom prst="roundRect">
            <a:avLst/>
          </a:prstGeom>
          <a:ln w="571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S" dirty="0"/>
          </a:p>
          <a:p>
            <a:pPr algn="ctr"/>
            <a:endParaRPr lang="es-ES" dirty="0"/>
          </a:p>
          <a:p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♦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Estudio prospectivo</a:t>
            </a:r>
          </a:p>
          <a:p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♦ Evaluación por CAT</a:t>
            </a:r>
          </a:p>
          <a:p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♦ Variables: Edad, IMC, género, GSA basal </a:t>
            </a:r>
          </a:p>
          <a:p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y espirometría </a:t>
            </a:r>
          </a:p>
          <a:p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♦ Objetivo: 40.000 pasos </a:t>
            </a:r>
            <a:r>
              <a:rPr lang="es-E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 mes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s-E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podómetro)</a:t>
            </a:r>
          </a:p>
          <a:p>
            <a:pPr algn="ctr"/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ES" dirty="0"/>
          </a:p>
          <a:p>
            <a:pPr algn="ctr"/>
            <a:endParaRPr lang="es-ES" dirty="0"/>
          </a:p>
        </p:txBody>
      </p:sp>
      <p:sp>
        <p:nvSpPr>
          <p:cNvPr id="16" name="Rectángulo redondeado 15"/>
          <p:cNvSpPr/>
          <p:nvPr/>
        </p:nvSpPr>
        <p:spPr>
          <a:xfrm>
            <a:off x="7736255" y="1958210"/>
            <a:ext cx="1895730" cy="43272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571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S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  <a:p>
            <a:pPr algn="ctr"/>
            <a:endParaRPr lang="es-ES" dirty="0"/>
          </a:p>
        </p:txBody>
      </p:sp>
      <p:graphicFrame>
        <p:nvGraphicFramePr>
          <p:cNvPr id="18" name="Tabla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7300799"/>
              </p:ext>
            </p:extLst>
          </p:nvPr>
        </p:nvGraphicFramePr>
        <p:xfrm>
          <a:off x="6597353" y="2604433"/>
          <a:ext cx="5272755" cy="4115399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410746">
                  <a:extLst>
                    <a:ext uri="{9D8B030D-6E8A-4147-A177-3AD203B41FA5}">
                      <a16:colId xmlns:a16="http://schemas.microsoft.com/office/drawing/2014/main" val="2932693252"/>
                    </a:ext>
                  </a:extLst>
                </a:gridCol>
                <a:gridCol w="1508120">
                  <a:extLst>
                    <a:ext uri="{9D8B030D-6E8A-4147-A177-3AD203B41FA5}">
                      <a16:colId xmlns:a16="http://schemas.microsoft.com/office/drawing/2014/main" val="1238328625"/>
                    </a:ext>
                  </a:extLst>
                </a:gridCol>
                <a:gridCol w="1273749">
                  <a:extLst>
                    <a:ext uri="{9D8B030D-6E8A-4147-A177-3AD203B41FA5}">
                      <a16:colId xmlns:a16="http://schemas.microsoft.com/office/drawing/2014/main" val="4294414886"/>
                    </a:ext>
                  </a:extLst>
                </a:gridCol>
                <a:gridCol w="1080140">
                  <a:extLst>
                    <a:ext uri="{9D8B030D-6E8A-4147-A177-3AD203B41FA5}">
                      <a16:colId xmlns:a16="http://schemas.microsoft.com/office/drawing/2014/main" val="2668093743"/>
                    </a:ext>
                  </a:extLst>
                </a:gridCol>
              </a:tblGrid>
              <a:tr h="317629">
                <a:tc>
                  <a:txBody>
                    <a:bodyPr/>
                    <a:lstStyle/>
                    <a:p>
                      <a:r>
                        <a:rPr lang="es-E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Variables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Sedentarios (N=13)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Activos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(N=15)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2117030"/>
                  </a:ext>
                </a:extLst>
              </a:tr>
              <a:tr h="317629">
                <a:tc>
                  <a:txBody>
                    <a:bodyPr/>
                    <a:lstStyle/>
                    <a:p>
                      <a:r>
                        <a:rPr lang="es-E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Edad, años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 (62-66,5)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 (64-68)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0,142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7169210"/>
                  </a:ext>
                </a:extLst>
              </a:tr>
              <a:tr h="317629">
                <a:tc>
                  <a:txBody>
                    <a:bodyPr/>
                    <a:lstStyle/>
                    <a:p>
                      <a:r>
                        <a:rPr lang="es-E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30,7 (26,8-35,8)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 (27,9-32,9)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0,786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6250962"/>
                  </a:ext>
                </a:extLst>
              </a:tr>
              <a:tr h="527290">
                <a:tc>
                  <a:txBody>
                    <a:bodyPr/>
                    <a:lstStyle/>
                    <a:p>
                      <a:r>
                        <a:rPr lang="es-E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Hombres</a:t>
                      </a:r>
                    </a:p>
                    <a:p>
                      <a:r>
                        <a:rPr lang="es-E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Mujeres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0,128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0045865"/>
                  </a:ext>
                </a:extLst>
              </a:tr>
              <a:tr h="5486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C.A. Tabaco, </a:t>
                      </a:r>
                      <a:r>
                        <a:rPr lang="es-ES" sz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paq</a:t>
                      </a:r>
                      <a:r>
                        <a:rPr lang="es-E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/año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 (40-65)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 (30-60)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0,130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5757482"/>
                  </a:ext>
                </a:extLst>
              </a:tr>
              <a:tr h="67650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Disnea </a:t>
                      </a:r>
                      <a:r>
                        <a:rPr lang="es-ES" sz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MRCm</a:t>
                      </a:r>
                      <a:endParaRPr lang="es-E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s-E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(1,5-2)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(1-2)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0,156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6474509"/>
                  </a:ext>
                </a:extLst>
              </a:tr>
              <a:tr h="31762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FVC </a:t>
                      </a:r>
                      <a:r>
                        <a:rPr lang="es-ES" sz="12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post-BD, %</a:t>
                      </a:r>
                      <a:endParaRPr lang="es-E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63,8 (56-73,7)</a:t>
                      </a:r>
                      <a:endParaRPr lang="es-E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 (55,3-76,2)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0,928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5951297"/>
                  </a:ext>
                </a:extLst>
              </a:tr>
              <a:tr h="31762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FEV</a:t>
                      </a:r>
                      <a:r>
                        <a:rPr lang="es-ES" sz="1200" kern="1200" baseline="-25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s-ES" sz="12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post-BD, %</a:t>
                      </a:r>
                      <a:endParaRPr lang="es-E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 (37-49) </a:t>
                      </a:r>
                      <a:endParaRPr lang="es-E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 (35-55)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0,496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5938358"/>
                  </a:ext>
                </a:extLst>
              </a:tr>
              <a:tr h="31762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PaO</a:t>
                      </a:r>
                      <a:r>
                        <a:rPr lang="es-ES" sz="1200" kern="1200" baseline="-25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s-ES" sz="1200" kern="12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2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,mm Hg </a:t>
                      </a:r>
                      <a:endParaRPr lang="es-E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 (66,5-83)</a:t>
                      </a:r>
                      <a:endParaRPr lang="es-E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 (67-80)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,525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4748327"/>
                  </a:ext>
                </a:extLst>
              </a:tr>
              <a:tr h="31762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PaCO</a:t>
                      </a:r>
                      <a:r>
                        <a:rPr lang="es-ES" sz="1200" kern="1200" baseline="-250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s-ES" sz="12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,mm Hg </a:t>
                      </a:r>
                      <a:endParaRPr lang="es-ES" sz="1200" kern="1200" baseline="-250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 (35,5-39,5)</a:t>
                      </a:r>
                      <a:endParaRPr lang="es-ES" sz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 (38-44)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49510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16578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6677240"/>
              </p:ext>
            </p:extLst>
          </p:nvPr>
        </p:nvGraphicFramePr>
        <p:xfrm>
          <a:off x="334273" y="1442483"/>
          <a:ext cx="6666642" cy="19507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111107">
                  <a:extLst>
                    <a:ext uri="{9D8B030D-6E8A-4147-A177-3AD203B41FA5}">
                      <a16:colId xmlns:a16="http://schemas.microsoft.com/office/drawing/2014/main" val="2942700075"/>
                    </a:ext>
                  </a:extLst>
                </a:gridCol>
                <a:gridCol w="1111107">
                  <a:extLst>
                    <a:ext uri="{9D8B030D-6E8A-4147-A177-3AD203B41FA5}">
                      <a16:colId xmlns:a16="http://schemas.microsoft.com/office/drawing/2014/main" val="3655828971"/>
                    </a:ext>
                  </a:extLst>
                </a:gridCol>
                <a:gridCol w="1111107">
                  <a:extLst>
                    <a:ext uri="{9D8B030D-6E8A-4147-A177-3AD203B41FA5}">
                      <a16:colId xmlns:a16="http://schemas.microsoft.com/office/drawing/2014/main" val="1701603003"/>
                    </a:ext>
                  </a:extLst>
                </a:gridCol>
                <a:gridCol w="1111107">
                  <a:extLst>
                    <a:ext uri="{9D8B030D-6E8A-4147-A177-3AD203B41FA5}">
                      <a16:colId xmlns:a16="http://schemas.microsoft.com/office/drawing/2014/main" val="2250979973"/>
                    </a:ext>
                  </a:extLst>
                </a:gridCol>
                <a:gridCol w="1111107">
                  <a:extLst>
                    <a:ext uri="{9D8B030D-6E8A-4147-A177-3AD203B41FA5}">
                      <a16:colId xmlns:a16="http://schemas.microsoft.com/office/drawing/2014/main" val="1772413367"/>
                    </a:ext>
                  </a:extLst>
                </a:gridCol>
                <a:gridCol w="1111107">
                  <a:extLst>
                    <a:ext uri="{9D8B030D-6E8A-4147-A177-3AD203B41FA5}">
                      <a16:colId xmlns:a16="http://schemas.microsoft.com/office/drawing/2014/main" val="1776913457"/>
                    </a:ext>
                  </a:extLst>
                </a:gridCol>
              </a:tblGrid>
              <a:tr h="291777">
                <a:tc gridSpan="6">
                  <a:txBody>
                    <a:bodyPr/>
                    <a:lstStyle/>
                    <a:p>
                      <a:pPr algn="ctr"/>
                      <a:r>
                        <a:rPr lang="es-E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Estadísticos descriptivos Wilcoxon (muestras apareadas)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8834921"/>
                  </a:ext>
                </a:extLst>
              </a:tr>
              <a:tr h="291777">
                <a:tc>
                  <a:txBody>
                    <a:bodyPr/>
                    <a:lstStyle/>
                    <a:p>
                      <a:endParaRPr lang="es-E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s-E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Percentiles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6815281"/>
                  </a:ext>
                </a:extLst>
              </a:tr>
              <a:tr h="448811">
                <a:tc>
                  <a:txBody>
                    <a:bodyPr/>
                    <a:lstStyle/>
                    <a:p>
                      <a:endParaRPr lang="es-ES" sz="14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Percentil 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Percentil 50 (mediana)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Percentil 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7900426"/>
                  </a:ext>
                </a:extLst>
              </a:tr>
              <a:tr h="291777">
                <a:tc>
                  <a:txBody>
                    <a:bodyPr/>
                    <a:lstStyle/>
                    <a:p>
                      <a:r>
                        <a:rPr lang="es-E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CAT 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6136851"/>
                  </a:ext>
                </a:extLst>
              </a:tr>
              <a:tr h="291777">
                <a:tc>
                  <a:txBody>
                    <a:bodyPr/>
                    <a:lstStyle/>
                    <a:p>
                      <a:r>
                        <a:rPr lang="es-E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CAT post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9100732"/>
                  </a:ext>
                </a:extLst>
              </a:tr>
            </a:tbl>
          </a:graphicData>
        </a:graphic>
      </p:graphicFrame>
      <p:sp>
        <p:nvSpPr>
          <p:cNvPr id="4" name="Rectángulo redondeado 3"/>
          <p:cNvSpPr/>
          <p:nvPr/>
        </p:nvSpPr>
        <p:spPr>
          <a:xfrm>
            <a:off x="949570" y="668445"/>
            <a:ext cx="1895730" cy="43272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571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S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  <a:p>
            <a:pPr algn="ctr"/>
            <a:endParaRPr lang="es-ES" dirty="0"/>
          </a:p>
        </p:txBody>
      </p:sp>
      <p:sp>
        <p:nvSpPr>
          <p:cNvPr id="5" name="Rectángulo: esquinas redondeadas 3">
            <a:extLst>
              <a:ext uri="{FF2B5EF4-FFF2-40B4-BE49-F238E27FC236}">
                <a16:creationId xmlns:a16="http://schemas.microsoft.com/office/drawing/2014/main" id="{80416B2E-0408-45B3-91A8-D04F1BD2D0F2}"/>
              </a:ext>
            </a:extLst>
          </p:cNvPr>
          <p:cNvSpPr/>
          <p:nvPr/>
        </p:nvSpPr>
        <p:spPr>
          <a:xfrm>
            <a:off x="7556289" y="1793383"/>
            <a:ext cx="3371167" cy="44771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571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Correlación.   </a:t>
            </a:r>
            <a:r>
              <a:rPr lang="es-E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Nº pasos caminados y CAT.</a:t>
            </a:r>
          </a:p>
          <a:p>
            <a:r>
              <a:rPr lang="es-ES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Rho = - 0,753; p = 0,001 </a:t>
            </a:r>
          </a:p>
        </p:txBody>
      </p:sp>
      <p:sp>
        <p:nvSpPr>
          <p:cNvPr id="8" name="Rectángulo: esquinas redondeadas 11">
            <a:extLst>
              <a:ext uri="{FF2B5EF4-FFF2-40B4-BE49-F238E27FC236}">
                <a16:creationId xmlns:a16="http://schemas.microsoft.com/office/drawing/2014/main" id="{DB9C68E8-F04C-454E-AE91-A8C24FADA487}"/>
              </a:ext>
            </a:extLst>
          </p:cNvPr>
          <p:cNvSpPr/>
          <p:nvPr/>
        </p:nvSpPr>
        <p:spPr>
          <a:xfrm>
            <a:off x="3017983" y="3729405"/>
            <a:ext cx="3853736" cy="37147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571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Modelo RLM.  R</a:t>
            </a:r>
            <a:r>
              <a:rPr lang="es-ES" sz="1400" baseline="24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es-ES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ajustado = 0,470; p&lt; 0,001</a:t>
            </a:r>
          </a:p>
        </p:txBody>
      </p:sp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6714800"/>
              </p:ext>
            </p:extLst>
          </p:nvPr>
        </p:nvGraphicFramePr>
        <p:xfrm>
          <a:off x="7265732" y="2707416"/>
          <a:ext cx="4207330" cy="237723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440441">
                  <a:extLst>
                    <a:ext uri="{9D8B030D-6E8A-4147-A177-3AD203B41FA5}">
                      <a16:colId xmlns:a16="http://schemas.microsoft.com/office/drawing/2014/main" val="1740487195"/>
                    </a:ext>
                  </a:extLst>
                </a:gridCol>
                <a:gridCol w="1012019">
                  <a:extLst>
                    <a:ext uri="{9D8B030D-6E8A-4147-A177-3AD203B41FA5}">
                      <a16:colId xmlns:a16="http://schemas.microsoft.com/office/drawing/2014/main" val="3224054673"/>
                    </a:ext>
                  </a:extLst>
                </a:gridCol>
                <a:gridCol w="894750">
                  <a:extLst>
                    <a:ext uri="{9D8B030D-6E8A-4147-A177-3AD203B41FA5}">
                      <a16:colId xmlns:a16="http://schemas.microsoft.com/office/drawing/2014/main" val="87967376"/>
                    </a:ext>
                  </a:extLst>
                </a:gridCol>
                <a:gridCol w="860120">
                  <a:extLst>
                    <a:ext uri="{9D8B030D-6E8A-4147-A177-3AD203B41FA5}">
                      <a16:colId xmlns:a16="http://schemas.microsoft.com/office/drawing/2014/main" val="1270768270"/>
                    </a:ext>
                  </a:extLst>
                </a:gridCol>
              </a:tblGrid>
              <a:tr h="764111">
                <a:tc>
                  <a:txBody>
                    <a:bodyPr/>
                    <a:lstStyle/>
                    <a:p>
                      <a:pPr algn="ctr"/>
                      <a:r>
                        <a:rPr lang="es-E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Variable dependiente: CAT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</a:t>
                      </a:r>
                      <a:endParaRPr lang="es-E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6844881"/>
                  </a:ext>
                </a:extLst>
              </a:tr>
              <a:tr h="311304">
                <a:tc>
                  <a:txBody>
                    <a:bodyPr/>
                    <a:lstStyle/>
                    <a:p>
                      <a:r>
                        <a:rPr lang="es-E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-0,272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-1,898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3299299"/>
                  </a:ext>
                </a:extLst>
              </a:tr>
              <a:tr h="537707">
                <a:tc>
                  <a:txBody>
                    <a:bodyPr/>
                    <a:lstStyle/>
                    <a:p>
                      <a:r>
                        <a:rPr lang="es-E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FEV1 post-BD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0,710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9209634"/>
                  </a:ext>
                </a:extLst>
              </a:tr>
              <a:tr h="764111">
                <a:tc>
                  <a:txBody>
                    <a:bodyPr/>
                    <a:lstStyle/>
                    <a:p>
                      <a:r>
                        <a:rPr lang="es-E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Distancia total a los 3 meses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-0,716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-5,052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&lt;0,001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8937589"/>
                  </a:ext>
                </a:extLst>
              </a:tr>
            </a:tbl>
          </a:graphicData>
        </a:graphic>
      </p:graphicFrame>
      <p:sp>
        <p:nvSpPr>
          <p:cNvPr id="10" name="Rectángulo redondeado 9"/>
          <p:cNvSpPr/>
          <p:nvPr/>
        </p:nvSpPr>
        <p:spPr>
          <a:xfrm>
            <a:off x="949570" y="4631821"/>
            <a:ext cx="2068413" cy="45282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571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ES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CONCLUSIONES</a:t>
            </a:r>
          </a:p>
        </p:txBody>
      </p:sp>
      <p:sp>
        <p:nvSpPr>
          <p:cNvPr id="11" name="Rectángulo: esquinas redondeadas 2">
            <a:extLst>
              <a:ext uri="{FF2B5EF4-FFF2-40B4-BE49-F238E27FC236}">
                <a16:creationId xmlns:a16="http://schemas.microsoft.com/office/drawing/2014/main" id="{3E0352A6-8A45-4335-90C5-0B25D62B6EE3}"/>
              </a:ext>
            </a:extLst>
          </p:cNvPr>
          <p:cNvSpPr/>
          <p:nvPr/>
        </p:nvSpPr>
        <p:spPr>
          <a:xfrm>
            <a:off x="666572" y="5529130"/>
            <a:ext cx="8284744" cy="935754"/>
          </a:xfrm>
          <a:prstGeom prst="roundRect">
            <a:avLst/>
          </a:prstGeom>
          <a:ln w="571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♦ 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Un incremento de actividad física es una variable asociada a la percepción de mejoría sintomática y del bienestar percibido por la enfermedad. </a:t>
            </a:r>
          </a:p>
          <a:p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♦ El número de pasos se asocia de forma independiente a la mejoría en el CAT </a:t>
            </a:r>
          </a:p>
        </p:txBody>
      </p:sp>
    </p:spTree>
    <p:extLst>
      <p:ext uri="{BB962C8B-B14F-4D97-AF65-F5344CB8AC3E}">
        <p14:creationId xmlns:p14="http://schemas.microsoft.com/office/powerpoint/2010/main" val="372488007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447</Words>
  <Application>Microsoft Office PowerPoint</Application>
  <PresentationFormat>Panorámica</PresentationFormat>
  <Paragraphs>113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Cristina</dc:creator>
  <cp:lastModifiedBy>Cristina</cp:lastModifiedBy>
  <cp:revision>7</cp:revision>
  <dcterms:created xsi:type="dcterms:W3CDTF">2019-03-05T20:28:51Z</dcterms:created>
  <dcterms:modified xsi:type="dcterms:W3CDTF">2019-03-06T20:30:10Z</dcterms:modified>
</cp:coreProperties>
</file>