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AD4A5-72DC-4112-86FC-1539772FB380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B27C6-483D-405A-A7B1-3E5BE7B0C7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44149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AD4A5-72DC-4112-86FC-1539772FB380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B27C6-483D-405A-A7B1-3E5BE7B0C7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6695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AD4A5-72DC-4112-86FC-1539772FB380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B27C6-483D-405A-A7B1-3E5BE7B0C7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79263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AD4A5-72DC-4112-86FC-1539772FB380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B27C6-483D-405A-A7B1-3E5BE7B0C7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6279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AD4A5-72DC-4112-86FC-1539772FB380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B27C6-483D-405A-A7B1-3E5BE7B0C7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07799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AD4A5-72DC-4112-86FC-1539772FB380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B27C6-483D-405A-A7B1-3E5BE7B0C7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8629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AD4A5-72DC-4112-86FC-1539772FB380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B27C6-483D-405A-A7B1-3E5BE7B0C7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2145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AD4A5-72DC-4112-86FC-1539772FB380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B27C6-483D-405A-A7B1-3E5BE7B0C7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0016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AD4A5-72DC-4112-86FC-1539772FB380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B27C6-483D-405A-A7B1-3E5BE7B0C7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2981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AD4A5-72DC-4112-86FC-1539772FB380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B27C6-483D-405A-A7B1-3E5BE7B0C7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8911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AD4A5-72DC-4112-86FC-1539772FB380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B27C6-483D-405A-A7B1-3E5BE7B0C7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761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8AD4A5-72DC-4112-86FC-1539772FB380}" type="datetimeFigureOut">
              <a:rPr lang="es-ES" smtClean="0"/>
              <a:t>21/02/2019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B27C6-483D-405A-A7B1-3E5BE7B0C7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0382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31 Rectángulo"/>
          <p:cNvSpPr>
            <a:spLocks noGrp="1"/>
          </p:cNvSpPr>
          <p:nvPr>
            <p:ph type="ctrTitle"/>
          </p:nvPr>
        </p:nvSpPr>
        <p:spPr>
          <a:xfrm>
            <a:off x="1086264" y="2878543"/>
            <a:ext cx="2144889" cy="36546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63297" tIns="0" rIns="163297" bIns="0" spcCol="1270" anchor="ctr"/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058332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" sz="1282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Material y Métodos:</a:t>
            </a:r>
            <a:endParaRPr lang="es-ES" sz="2381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4 CuadroTexto"/>
          <p:cNvSpPr txBox="1">
            <a:spLocks noChangeArrowheads="1"/>
          </p:cNvSpPr>
          <p:nvPr/>
        </p:nvSpPr>
        <p:spPr bwMode="auto">
          <a:xfrm>
            <a:off x="1086264" y="395434"/>
            <a:ext cx="9432450" cy="46166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  <a:extLst/>
        </p:spPr>
        <p:txBody>
          <a:bodyPr wrap="square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es-ES_tradnl" altLang="es-ES_tradnl" sz="2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RIESGO DE ACCIDENTABILIDAD EN PACIENTES CON SAHS SEVERO</a:t>
            </a:r>
            <a:endParaRPr lang="es-ES" altLang="es-ES_tradnl" sz="24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302599" y="869320"/>
            <a:ext cx="863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/>
              <a:t>C. Rodríguez Cabrero, </a:t>
            </a:r>
            <a:r>
              <a:rPr lang="es-ES" sz="1100" dirty="0" smtClean="0">
                <a:effectLst/>
              </a:rPr>
              <a:t>A. B. </a:t>
            </a:r>
            <a:r>
              <a:rPr lang="es-ES" sz="1100" dirty="0" err="1" smtClean="0">
                <a:effectLst/>
              </a:rPr>
              <a:t>Gámiz</a:t>
            </a:r>
            <a:r>
              <a:rPr lang="es-ES" sz="1100" dirty="0" smtClean="0">
                <a:effectLst/>
              </a:rPr>
              <a:t> Molina</a:t>
            </a:r>
            <a:r>
              <a:rPr lang="es-ES" sz="1100" dirty="0" smtClean="0"/>
              <a:t>, N. Arroyo Díaz, S</a:t>
            </a:r>
            <a:r>
              <a:rPr lang="es-ES" sz="1100" dirty="0"/>
              <a:t>. Pimentel </a:t>
            </a:r>
            <a:r>
              <a:rPr lang="es-ES" sz="1100" dirty="0" err="1"/>
              <a:t>Diniz</a:t>
            </a:r>
            <a:r>
              <a:rPr lang="es-ES" sz="1100" dirty="0" smtClean="0"/>
              <a:t>, N.A. Barba </a:t>
            </a:r>
            <a:r>
              <a:rPr lang="es-ES" sz="1100" dirty="0" err="1" smtClean="0"/>
              <a:t>Gyengo</a:t>
            </a:r>
            <a:r>
              <a:rPr lang="es-ES" sz="1100" dirty="0" smtClean="0"/>
              <a:t>, </a:t>
            </a:r>
            <a:r>
              <a:rPr lang="es-ES" sz="1100" dirty="0"/>
              <a:t>S.J. Sánchez </a:t>
            </a:r>
            <a:r>
              <a:rPr lang="es-ES" sz="1100" dirty="0" smtClean="0"/>
              <a:t>Noguera, A. Conde Valero.</a:t>
            </a:r>
          </a:p>
          <a:p>
            <a:pPr algn="ctr"/>
            <a:r>
              <a:rPr lang="es-ES" sz="1100" dirty="0" smtClean="0">
                <a:effectLst/>
              </a:rPr>
              <a:t>Servicio de Neumología. Hospital Universitario San Cecilio. Granada.</a:t>
            </a:r>
          </a:p>
          <a:p>
            <a:endParaRPr lang="es-ES" dirty="0"/>
          </a:p>
        </p:txBody>
      </p:sp>
      <p:grpSp>
        <p:nvGrpSpPr>
          <p:cNvPr id="8" name="26 Grupo"/>
          <p:cNvGrpSpPr>
            <a:grpSpLocks/>
          </p:cNvGrpSpPr>
          <p:nvPr/>
        </p:nvGrpSpPr>
        <p:grpSpPr bwMode="auto">
          <a:xfrm>
            <a:off x="989629" y="1654367"/>
            <a:ext cx="9828921" cy="1103171"/>
            <a:chOff x="-132765" y="3422976"/>
            <a:chExt cx="16893762" cy="3291876"/>
          </a:xfrm>
        </p:grpSpPr>
        <p:sp>
          <p:nvSpPr>
            <p:cNvPr id="9" name="36 Rectángulo"/>
            <p:cNvSpPr/>
            <p:nvPr/>
          </p:nvSpPr>
          <p:spPr>
            <a:xfrm>
              <a:off x="-132763" y="4332550"/>
              <a:ext cx="16893760" cy="2100893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90000"/>
              </a:schemeClr>
            </a:solidFill>
            <a:ln>
              <a:solidFill>
                <a:srgbClr val="335348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0" name="37 Rectángulo"/>
            <p:cNvSpPr/>
            <p:nvPr/>
          </p:nvSpPr>
          <p:spPr>
            <a:xfrm>
              <a:off x="-132765" y="3422976"/>
              <a:ext cx="16849563" cy="32918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79004" tIns="495888" rIns="479004" bIns="57311" spcCol="1270"/>
            <a:lstStyle>
              <a:defPPr>
                <a:defRPr lang="es-ES_tradnl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lvl="1" indent="-171450" algn="just" defTabSz="358205">
                <a:spcAft>
                  <a:spcPct val="15000"/>
                </a:spcAft>
                <a:buFont typeface="Arial" panose="020B0604020202020204" pitchFamily="34" charset="0"/>
                <a:buChar char="•"/>
                <a:defRPr/>
              </a:pPr>
              <a:endParaRPr lang="es-ES" sz="11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11" name="35 Rectángulo"/>
          <p:cNvSpPr/>
          <p:nvPr/>
        </p:nvSpPr>
        <p:spPr>
          <a:xfrm>
            <a:off x="1034088" y="1620237"/>
            <a:ext cx="2725458" cy="405929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63297" tIns="0" rIns="163297" bIns="0" spcCol="1270" anchor="ctr"/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88461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" sz="1282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Introducción y objetivos:</a:t>
            </a:r>
            <a:endParaRPr lang="es-ES" sz="1282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989628" y="2044781"/>
            <a:ext cx="100139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b="0" i="0" dirty="0" smtClean="0">
                <a:solidFill>
                  <a:srgbClr val="21212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 el Síndrome de apnea-</a:t>
            </a:r>
            <a:r>
              <a:rPr lang="es-ES" sz="1200" b="0" i="0" dirty="0" err="1" smtClean="0">
                <a:solidFill>
                  <a:srgbClr val="21212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hipopnea</a:t>
            </a:r>
            <a:r>
              <a:rPr lang="es-ES" sz="1200" b="0" i="0" dirty="0" smtClean="0">
                <a:solidFill>
                  <a:srgbClr val="21212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del sueño (SAHS) es bien conocida su relación con el mayor riesgo de tener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200" dirty="0" smtClean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1200" b="0" i="0" dirty="0" smtClean="0">
                <a:solidFill>
                  <a:srgbClr val="21212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 objetivo de nuestro estudio es observar si en nuestra muestra de población al igual que en varios estudios existe una relación entre padecer SAHS severo y tener un riesgo incrementado de accidentabilidad, en concreto de accidentes de tráfico.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28 Grupo"/>
          <p:cNvGrpSpPr>
            <a:grpSpLocks/>
          </p:cNvGrpSpPr>
          <p:nvPr/>
        </p:nvGrpSpPr>
        <p:grpSpPr bwMode="auto">
          <a:xfrm>
            <a:off x="722485" y="2843136"/>
            <a:ext cx="10070350" cy="1566959"/>
            <a:chOff x="-742697" y="5904899"/>
            <a:chExt cx="17321152" cy="4001897"/>
          </a:xfrm>
        </p:grpSpPr>
        <p:sp>
          <p:nvSpPr>
            <p:cNvPr id="14" name="32 Rectángulo"/>
            <p:cNvSpPr/>
            <p:nvPr/>
          </p:nvSpPr>
          <p:spPr>
            <a:xfrm>
              <a:off x="-283205" y="6752493"/>
              <a:ext cx="16861660" cy="2992657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90000"/>
              </a:schemeClr>
            </a:solidFill>
            <a:ln>
              <a:solidFill>
                <a:srgbClr val="335348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5" name="33 Rectángulo"/>
            <p:cNvSpPr/>
            <p:nvPr/>
          </p:nvSpPr>
          <p:spPr>
            <a:xfrm>
              <a:off x="-742697" y="5904899"/>
              <a:ext cx="16849659" cy="40018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79004" tIns="495888" rIns="479004" bIns="57311" spcCol="1270"/>
            <a:lstStyle>
              <a:defPPr>
                <a:defRPr lang="es-ES_tradnl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lvl="1" indent="-171450" algn="just" defTabSz="358205">
                <a:lnSpc>
                  <a:spcPct val="90000"/>
                </a:lnSpc>
                <a:spcAft>
                  <a:spcPct val="15000"/>
                </a:spcAft>
                <a:buFont typeface="Arial" panose="020B0604020202020204" pitchFamily="34" charset="0"/>
                <a:buChar char="•"/>
                <a:defRPr/>
              </a:pPr>
              <a:r>
                <a:rPr lang="es-ES" sz="1200" dirty="0">
                  <a:latin typeface="Arial" panose="020B0604020202020204" pitchFamily="34" charset="0"/>
                  <a:cs typeface="Arial" panose="020B0604020202020204" pitchFamily="34" charset="0"/>
                </a:rPr>
                <a:t>Estudio descriptivo de </a:t>
              </a:r>
              <a:r>
                <a:rPr lang="es-E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170 </a:t>
              </a:r>
              <a:r>
                <a:rPr lang="es-ES" sz="1200" dirty="0">
                  <a:latin typeface="Arial" panose="020B0604020202020204" pitchFamily="34" charset="0"/>
                  <a:cs typeface="Arial" panose="020B0604020202020204" pitchFamily="34" charset="0"/>
                </a:rPr>
                <a:t>pacientes diagnosticados de SAHS severo (IAH&gt;30) mediante poligrafía respiratoria domiciliaria (</a:t>
              </a:r>
              <a:r>
                <a:rPr lang="es-E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PR) en los tres </a:t>
              </a:r>
              <a:r>
                <a:rPr lang="es-ES" sz="1200" dirty="0">
                  <a:latin typeface="Arial" panose="020B0604020202020204" pitchFamily="34" charset="0"/>
                  <a:cs typeface="Arial" panose="020B0604020202020204" pitchFamily="34" charset="0"/>
                </a:rPr>
                <a:t>últimos meses</a:t>
              </a:r>
              <a:r>
                <a:rPr lang="es-E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pPr marL="171450" lvl="1" indent="-171450" algn="just" defTabSz="358205">
                <a:lnSpc>
                  <a:spcPct val="90000"/>
                </a:lnSpc>
                <a:spcAft>
                  <a:spcPct val="15000"/>
                </a:spcAft>
                <a:buFont typeface="Arial" panose="020B0604020202020204" pitchFamily="34" charset="0"/>
                <a:buChar char="•"/>
                <a:defRPr/>
              </a:pPr>
              <a:r>
                <a:rPr lang="es-E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" sz="1200" dirty="0">
                  <a:latin typeface="Arial" panose="020B0604020202020204" pitchFamily="34" charset="0"/>
                  <a:cs typeface="Arial" panose="020B0604020202020204" pitchFamily="34" charset="0"/>
                </a:rPr>
                <a:t>En estos pacientes se analizó la </a:t>
              </a:r>
              <a:r>
                <a:rPr lang="es-ES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hipersomnolencia</a:t>
              </a:r>
              <a:r>
                <a:rPr lang="es-ES" sz="1200" dirty="0">
                  <a:latin typeface="Arial" panose="020B0604020202020204" pitchFamily="34" charset="0"/>
                  <a:cs typeface="Arial" panose="020B0604020202020204" pitchFamily="34" charset="0"/>
                </a:rPr>
                <a:t> diurna </a:t>
              </a:r>
              <a:r>
                <a:rPr lang="es-E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mediante la </a:t>
              </a:r>
              <a:r>
                <a:rPr lang="es-ES" sz="1200" dirty="0">
                  <a:latin typeface="Arial" panose="020B0604020202020204" pitchFamily="34" charset="0"/>
                  <a:cs typeface="Arial" panose="020B0604020202020204" pitchFamily="34" charset="0"/>
                </a:rPr>
                <a:t>escala de </a:t>
              </a:r>
              <a:r>
                <a:rPr lang="es-ES" sz="1200" dirty="0" err="1">
                  <a:latin typeface="Arial" panose="020B0604020202020204" pitchFamily="34" charset="0"/>
                  <a:cs typeface="Arial" panose="020B0604020202020204" pitchFamily="34" charset="0"/>
                </a:rPr>
                <a:t>Epworth</a:t>
              </a:r>
              <a:r>
                <a:rPr lang="es-ES" sz="1200" dirty="0">
                  <a:latin typeface="Arial" panose="020B0604020202020204" pitchFamily="34" charset="0"/>
                  <a:cs typeface="Arial" panose="020B0604020202020204" pitchFamily="34" charset="0"/>
                </a:rPr>
                <a:t>, si eran </a:t>
              </a:r>
              <a:r>
                <a:rPr lang="es-E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conductores o no </a:t>
              </a:r>
              <a:r>
                <a:rPr lang="es-ES" sz="1200" dirty="0">
                  <a:latin typeface="Arial" panose="020B0604020202020204" pitchFamily="34" charset="0"/>
                  <a:cs typeface="Arial" panose="020B0604020202020204" pitchFamily="34" charset="0"/>
                </a:rPr>
                <a:t>y si en alguna ocasión han manifestado sueño al </a:t>
              </a:r>
              <a:r>
                <a:rPr lang="es-E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conducir </a:t>
              </a:r>
              <a:r>
                <a:rPr lang="es-ES" sz="1200" dirty="0">
                  <a:latin typeface="Arial" panose="020B0604020202020204" pitchFamily="34" charset="0"/>
                  <a:cs typeface="Arial" panose="020B0604020202020204" pitchFamily="34" charset="0"/>
                </a:rPr>
                <a:t>y el grado de severidad del SAHS</a:t>
              </a:r>
              <a:r>
                <a:rPr lang="es-E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pPr marL="171450" lvl="1" indent="-171450" algn="just" defTabSz="358205">
                <a:lnSpc>
                  <a:spcPct val="90000"/>
                </a:lnSpc>
                <a:spcAft>
                  <a:spcPct val="15000"/>
                </a:spcAft>
                <a:buFont typeface="Arial" panose="020B0604020202020204" pitchFamily="34" charset="0"/>
                <a:buChar char="•"/>
                <a:defRPr/>
              </a:pPr>
              <a:r>
                <a:rPr lang="es-ES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" sz="1200" dirty="0">
                  <a:latin typeface="Arial" panose="020B0604020202020204" pitchFamily="34" charset="0"/>
                  <a:cs typeface="Arial" panose="020B0604020202020204" pitchFamily="34" charset="0"/>
                </a:rPr>
                <a:t>La información fue obtenida de su historia clínica.</a:t>
              </a:r>
              <a:endParaRPr lang="es-ES_tradnl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9" name="28 Grupo"/>
          <p:cNvGrpSpPr>
            <a:grpSpLocks/>
          </p:cNvGrpSpPr>
          <p:nvPr/>
        </p:nvGrpSpPr>
        <p:grpSpPr bwMode="auto">
          <a:xfrm>
            <a:off x="722485" y="4624607"/>
            <a:ext cx="5248680" cy="1566959"/>
            <a:chOff x="-742697" y="5904899"/>
            <a:chExt cx="17321152" cy="4001897"/>
          </a:xfrm>
        </p:grpSpPr>
        <p:sp>
          <p:nvSpPr>
            <p:cNvPr id="20" name="32 Rectángulo"/>
            <p:cNvSpPr/>
            <p:nvPr/>
          </p:nvSpPr>
          <p:spPr>
            <a:xfrm>
              <a:off x="-283205" y="6752493"/>
              <a:ext cx="16861660" cy="2992657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90000"/>
              </a:schemeClr>
            </a:solidFill>
            <a:ln>
              <a:solidFill>
                <a:srgbClr val="335348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21" name="33 Rectángulo"/>
            <p:cNvSpPr/>
            <p:nvPr/>
          </p:nvSpPr>
          <p:spPr>
            <a:xfrm>
              <a:off x="-742697" y="5904899"/>
              <a:ext cx="16849659" cy="40018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79004" tIns="495888" rIns="479004" bIns="57311" spcCol="1270"/>
            <a:lstStyle>
              <a:defPPr>
                <a:defRPr lang="es-ES_tradnl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lvl="1" indent="-171450" algn="just" defTabSz="358205">
                <a:lnSpc>
                  <a:spcPct val="90000"/>
                </a:lnSpc>
                <a:spcAft>
                  <a:spcPct val="15000"/>
                </a:spcAft>
                <a:buFont typeface="Arial" panose="020B0604020202020204" pitchFamily="34" charset="0"/>
                <a:buChar char="•"/>
                <a:defRPr/>
              </a:pPr>
              <a:endParaRPr lang="es-ES_tradnl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35 Rectángulo">
            <a:extLst>
              <a:ext uri="{FF2B5EF4-FFF2-40B4-BE49-F238E27FC236}">
                <a16:creationId xmlns:lc="http://schemas.openxmlformats.org/drawingml/2006/lockedCanvas" xmlns:a16="http://schemas.microsoft.com/office/drawing/2014/main" xmlns="" id="{F68A972A-9062-4C9A-A5BB-58704022D133}"/>
              </a:ext>
            </a:extLst>
          </p:cNvPr>
          <p:cNvSpPr/>
          <p:nvPr/>
        </p:nvSpPr>
        <p:spPr>
          <a:xfrm>
            <a:off x="1086263" y="4624607"/>
            <a:ext cx="2144889" cy="405929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63297" tIns="0" rIns="163297" bIns="0" spcCol="1270" anchor="ctr"/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88461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" sz="1282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Resultados:</a:t>
            </a:r>
            <a:endParaRPr lang="es-ES" sz="1282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2" name="CuadroTexto 21"/>
          <p:cNvSpPr txBox="1"/>
          <p:nvPr/>
        </p:nvSpPr>
        <p:spPr>
          <a:xfrm>
            <a:off x="1086263" y="5257800"/>
            <a:ext cx="4366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N: 170</a:t>
            </a: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2533" y="4615047"/>
            <a:ext cx="4696310" cy="207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20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4 CuadroTexto"/>
          <p:cNvSpPr txBox="1">
            <a:spLocks noChangeArrowheads="1"/>
          </p:cNvSpPr>
          <p:nvPr/>
        </p:nvSpPr>
        <p:spPr bwMode="auto">
          <a:xfrm>
            <a:off x="1086264" y="395434"/>
            <a:ext cx="9432450" cy="40011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es-ES_tradnl" altLang="es-ES_tradnl" sz="2000" dirty="0" smtClean="0">
                <a:solidFill>
                  <a:schemeClr val="accent4"/>
                </a:solidFill>
              </a:rPr>
              <a:t>RIESGO DE ACCIDENTABILIDAD EN PACIENTES CON SAHS SEVERO</a:t>
            </a:r>
            <a:endParaRPr lang="es-ES" altLang="es-ES_tradnl" sz="2000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1332089" y="1117600"/>
            <a:ext cx="863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/>
              <a:t>C. Rodríguez Cabrero, </a:t>
            </a:r>
            <a:r>
              <a:rPr lang="es-ES" sz="1100" dirty="0" smtClean="0">
                <a:effectLst/>
              </a:rPr>
              <a:t>A. B. </a:t>
            </a:r>
            <a:r>
              <a:rPr lang="es-ES" sz="1100" dirty="0" err="1" smtClean="0">
                <a:effectLst/>
              </a:rPr>
              <a:t>Gámiz</a:t>
            </a:r>
            <a:r>
              <a:rPr lang="es-ES" sz="1100" dirty="0" smtClean="0">
                <a:effectLst/>
              </a:rPr>
              <a:t> Molina</a:t>
            </a:r>
            <a:r>
              <a:rPr lang="es-ES" sz="1100" dirty="0" smtClean="0"/>
              <a:t>, N. Arroyo Díaz, S</a:t>
            </a:r>
            <a:r>
              <a:rPr lang="es-ES" sz="1100" dirty="0"/>
              <a:t>. Pimentel </a:t>
            </a:r>
            <a:r>
              <a:rPr lang="es-ES" sz="1100" dirty="0" err="1"/>
              <a:t>Diniz</a:t>
            </a:r>
            <a:r>
              <a:rPr lang="es-ES" sz="1100" dirty="0" smtClean="0"/>
              <a:t>, N.A. Barba </a:t>
            </a:r>
            <a:r>
              <a:rPr lang="es-ES" sz="1100" dirty="0" err="1" smtClean="0"/>
              <a:t>Gyengo</a:t>
            </a:r>
            <a:r>
              <a:rPr lang="es-ES" sz="1100" dirty="0" smtClean="0"/>
              <a:t>, </a:t>
            </a:r>
            <a:r>
              <a:rPr lang="es-ES" sz="1100" dirty="0"/>
              <a:t>S.J. Sánchez </a:t>
            </a:r>
            <a:r>
              <a:rPr lang="es-ES" sz="1100" dirty="0" smtClean="0"/>
              <a:t>Noguera, A. Conde Valero.</a:t>
            </a:r>
          </a:p>
          <a:p>
            <a:pPr algn="ctr"/>
            <a:r>
              <a:rPr lang="es-ES" sz="1100" dirty="0" smtClean="0">
                <a:effectLst/>
              </a:rPr>
              <a:t>Servicio de Neumología. Hospital Universitario San Cecilio. Granada.</a:t>
            </a:r>
          </a:p>
          <a:p>
            <a:endParaRPr lang="es-ES" dirty="0"/>
          </a:p>
        </p:txBody>
      </p:sp>
      <p:grpSp>
        <p:nvGrpSpPr>
          <p:cNvPr id="19" name="28 Grupo"/>
          <p:cNvGrpSpPr>
            <a:grpSpLocks/>
          </p:cNvGrpSpPr>
          <p:nvPr/>
        </p:nvGrpSpPr>
        <p:grpSpPr bwMode="auto">
          <a:xfrm>
            <a:off x="847320" y="1847341"/>
            <a:ext cx="9820680" cy="2814970"/>
            <a:chOff x="-742697" y="5904899"/>
            <a:chExt cx="17321152" cy="7189224"/>
          </a:xfrm>
        </p:grpSpPr>
        <p:sp>
          <p:nvSpPr>
            <p:cNvPr id="20" name="32 Rectángulo"/>
            <p:cNvSpPr/>
            <p:nvPr/>
          </p:nvSpPr>
          <p:spPr>
            <a:xfrm>
              <a:off x="-283205" y="6752493"/>
              <a:ext cx="16861660" cy="6341630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90000"/>
              </a:schemeClr>
            </a:solidFill>
            <a:ln>
              <a:solidFill>
                <a:srgbClr val="335348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21" name="33 Rectángulo"/>
            <p:cNvSpPr/>
            <p:nvPr/>
          </p:nvSpPr>
          <p:spPr>
            <a:xfrm>
              <a:off x="-742697" y="5904899"/>
              <a:ext cx="16849659" cy="40018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79004" tIns="495888" rIns="479004" bIns="57311" spcCol="1270"/>
            <a:lstStyle>
              <a:defPPr>
                <a:defRPr lang="es-ES_tradnl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lvl="1" indent="-171450" algn="just" defTabSz="358205">
                <a:lnSpc>
                  <a:spcPct val="90000"/>
                </a:lnSpc>
                <a:spcAft>
                  <a:spcPct val="15000"/>
                </a:spcAft>
                <a:buFont typeface="Arial" panose="020B0604020202020204" pitchFamily="34" charset="0"/>
                <a:buChar char="•"/>
                <a:defRPr/>
              </a:pPr>
              <a:endParaRPr lang="es-ES_tradnl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35 Rectángulo">
            <a:extLst>
              <a:ext uri="{FF2B5EF4-FFF2-40B4-BE49-F238E27FC236}">
                <a16:creationId xmlns:lc="http://schemas.openxmlformats.org/drawingml/2006/lockedCanvas" xmlns:a16="http://schemas.microsoft.com/office/drawing/2014/main" xmlns="" id="{F68A972A-9062-4C9A-A5BB-58704022D133}"/>
              </a:ext>
            </a:extLst>
          </p:cNvPr>
          <p:cNvSpPr/>
          <p:nvPr/>
        </p:nvSpPr>
        <p:spPr>
          <a:xfrm>
            <a:off x="1086263" y="1846677"/>
            <a:ext cx="2144889" cy="405929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63297" tIns="0" rIns="163297" bIns="0" spcCol="1270" anchor="ctr"/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88461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" sz="1282" b="1" dirty="0">
                <a:solidFill>
                  <a:schemeClr val="accent4">
                    <a:lumMod val="40000"/>
                    <a:lumOff val="6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Resultados:</a:t>
            </a:r>
            <a:endParaRPr lang="es-ES" sz="1282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24" name="28 Grupo"/>
          <p:cNvGrpSpPr>
            <a:grpSpLocks/>
          </p:cNvGrpSpPr>
          <p:nvPr/>
        </p:nvGrpSpPr>
        <p:grpSpPr bwMode="auto">
          <a:xfrm>
            <a:off x="547511" y="5000286"/>
            <a:ext cx="10205155" cy="1796374"/>
            <a:chOff x="-742697" y="5904899"/>
            <a:chExt cx="17321152" cy="4001897"/>
          </a:xfrm>
        </p:grpSpPr>
        <p:sp>
          <p:nvSpPr>
            <p:cNvPr id="25" name="32 Rectángulo"/>
            <p:cNvSpPr/>
            <p:nvPr/>
          </p:nvSpPr>
          <p:spPr>
            <a:xfrm>
              <a:off x="-283205" y="6752493"/>
              <a:ext cx="16861660" cy="2992657"/>
            </a:xfrm>
            <a:prstGeom prst="rect">
              <a:avLst/>
            </a:prstGeom>
            <a:solidFill>
              <a:schemeClr val="accent3">
                <a:lumMod val="20000"/>
                <a:lumOff val="80000"/>
                <a:alpha val="90000"/>
              </a:schemeClr>
            </a:solidFill>
            <a:ln>
              <a:solidFill>
                <a:srgbClr val="335348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26" name="33 Rectángulo"/>
            <p:cNvSpPr/>
            <p:nvPr/>
          </p:nvSpPr>
          <p:spPr>
            <a:xfrm>
              <a:off x="-742697" y="5904899"/>
              <a:ext cx="16849659" cy="40018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479004" tIns="495888" rIns="479004" bIns="57311" spcCol="1270"/>
            <a:lstStyle>
              <a:defPPr>
                <a:defRPr lang="es-ES_tradnl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71450" lvl="1" indent="-171450" algn="just" defTabSz="358205">
                <a:lnSpc>
                  <a:spcPct val="90000"/>
                </a:lnSpc>
                <a:spcAft>
                  <a:spcPct val="15000"/>
                </a:spcAft>
                <a:buFont typeface="Arial" panose="020B0604020202020204" pitchFamily="34" charset="0"/>
                <a:buChar char="•"/>
                <a:defRPr/>
              </a:pPr>
              <a:endParaRPr lang="es-ES_tradnl" sz="1200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3" name="35 Rectángulo">
            <a:extLst>
              <a:ext uri="{FF2B5EF4-FFF2-40B4-BE49-F238E27FC236}">
                <a16:creationId xmlns:lc="http://schemas.openxmlformats.org/drawingml/2006/lockedCanvas" xmlns:a16="http://schemas.microsoft.com/office/drawing/2014/main" xmlns="" id="{F68A972A-9062-4C9A-A5BB-58704022D133}"/>
              </a:ext>
            </a:extLst>
          </p:cNvPr>
          <p:cNvSpPr/>
          <p:nvPr/>
        </p:nvSpPr>
        <p:spPr>
          <a:xfrm>
            <a:off x="986556" y="5089099"/>
            <a:ext cx="2144889" cy="405929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63297" tIns="0" rIns="163297" bIns="0" spcCol="1270" anchor="ctr"/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88461">
              <a:lnSpc>
                <a:spcPct val="90000"/>
              </a:lnSpc>
              <a:spcAft>
                <a:spcPct val="35000"/>
              </a:spcAft>
              <a:defRPr/>
            </a:pPr>
            <a:r>
              <a:rPr lang="es-ES" sz="1282" b="1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Conclusiones:</a:t>
            </a:r>
            <a:endParaRPr lang="es-ES" sz="1282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847320" y="5541181"/>
            <a:ext cx="93108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El riesgo de accidente de tráfico aumenta a mayor IAH, sin embargo la propensión a otro tipo de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accidentes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como pueden ser laborales o domésticos es menos apreciable. </a:t>
            </a:r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Parece ser que el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alto riesgo lo determina más la presencia de esfuerzos respiratorios asociados a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microdespertares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(ERAM) que el índice de apneas-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hipopneas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Nuestros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resultados son poco valorables ya que la población de la que disponemos está muy envejecida y un alto porcentaje no conduce</a:t>
            </a: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5202" y="2560378"/>
            <a:ext cx="3090898" cy="1803507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2780" y="2219985"/>
            <a:ext cx="4285014" cy="240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31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</TotalTime>
  <Words>342</Words>
  <Application>Microsoft Office PowerPoint</Application>
  <PresentationFormat>Panorámica</PresentationFormat>
  <Paragraphs>20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Verdana</vt:lpstr>
      <vt:lpstr>Tema de Office</vt:lpstr>
      <vt:lpstr>Material y Métodos: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 B</dc:creator>
  <cp:lastModifiedBy>Ana B</cp:lastModifiedBy>
  <cp:revision>13</cp:revision>
  <dcterms:created xsi:type="dcterms:W3CDTF">2019-02-21T18:53:19Z</dcterms:created>
  <dcterms:modified xsi:type="dcterms:W3CDTF">2019-02-21T20:40:28Z</dcterms:modified>
</cp:coreProperties>
</file>