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t>23/02/2019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9877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t>23/02/2019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4021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t>23/02/2019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7644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t>23/02/2019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541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t>23/02/2019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2678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t>23/02/2019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2507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t>23/02/2019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5976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t>23/02/2019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9191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t>23/02/2019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044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t>23/02/2019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2450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C9D7-1E1C-419F-901E-247121561D42}" type="datetimeFigureOut">
              <a:rPr lang="es-ES" smtClean="0"/>
              <a:t>23/02/2019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BB207-4AF9-438A-BFE1-F86F95B45C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0667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DC9D7-1E1C-419F-901E-247121561D42}" type="datetimeFigureOut">
              <a:rPr lang="es-ES" smtClean="0"/>
              <a:t>23/02/2019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BB207-4AF9-438A-BFE1-F86F95B45C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1712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954915"/>
              </p:ext>
            </p:extLst>
          </p:nvPr>
        </p:nvGraphicFramePr>
        <p:xfrm>
          <a:off x="646286" y="-113543"/>
          <a:ext cx="10398479" cy="1310640"/>
        </p:xfrm>
        <a:graphic>
          <a:graphicData uri="http://schemas.openxmlformats.org/drawingml/2006/table">
            <a:tbl>
              <a:tblPr/>
              <a:tblGrid>
                <a:gridCol w="10398479"/>
              </a:tblGrid>
              <a:tr h="1287350">
                <a:tc>
                  <a:txBody>
                    <a:bodyPr/>
                    <a:lstStyle/>
                    <a:p>
                      <a:r>
                        <a:rPr lang="es-ES" sz="2000" dirty="0">
                          <a:effectLst/>
                        </a:rPr>
                        <a:t/>
                      </a:r>
                      <a:br>
                        <a:rPr lang="es-ES" sz="2000" dirty="0">
                          <a:effectLst/>
                        </a:rPr>
                      </a:br>
                      <a:endParaRPr lang="es-ES" sz="2000" dirty="0" smtClean="0">
                        <a:effectLst/>
                      </a:endParaRPr>
                    </a:p>
                    <a:p>
                      <a:endParaRPr lang="es-ES" sz="2000" dirty="0" smtClean="0">
                        <a:effectLst/>
                      </a:endParaRPr>
                    </a:p>
                    <a:p>
                      <a:endParaRPr lang="es-ES" sz="2000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412942"/>
              </p:ext>
            </p:extLst>
          </p:nvPr>
        </p:nvGraphicFramePr>
        <p:xfrm>
          <a:off x="646288" y="981164"/>
          <a:ext cx="10398478" cy="457200"/>
        </p:xfrm>
        <a:graphic>
          <a:graphicData uri="http://schemas.openxmlformats.org/drawingml/2006/table">
            <a:tbl>
              <a:tblPr/>
              <a:tblGrid>
                <a:gridCol w="10398478"/>
              </a:tblGrid>
              <a:tr h="0"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/>
                      </a:r>
                      <a:br>
                        <a:rPr lang="es-ES" sz="1200" dirty="0">
                          <a:effectLst/>
                        </a:rPr>
                      </a:br>
                      <a:r>
                        <a:rPr lang="es-ES" sz="1200" dirty="0">
                          <a:effectLst/>
                        </a:rPr>
                        <a:t>A. B. </a:t>
                      </a:r>
                      <a:r>
                        <a:rPr lang="es-ES" sz="1200" dirty="0" err="1">
                          <a:effectLst/>
                        </a:rPr>
                        <a:t>Gámiz</a:t>
                      </a:r>
                      <a:r>
                        <a:rPr lang="es-ES" sz="1200" dirty="0">
                          <a:effectLst/>
                        </a:rPr>
                        <a:t> </a:t>
                      </a:r>
                      <a:r>
                        <a:rPr lang="es-ES" sz="1200" dirty="0" smtClean="0">
                          <a:effectLst/>
                        </a:rPr>
                        <a:t>Molina, </a:t>
                      </a:r>
                      <a:r>
                        <a:rPr lang="es-E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Rodríguez Cabrero, S. Pimentel </a:t>
                      </a:r>
                      <a:r>
                        <a:rPr lang="es-E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Diniz</a:t>
                      </a:r>
                      <a:r>
                        <a:rPr lang="es-E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N. Arroyo</a:t>
                      </a:r>
                      <a:r>
                        <a:rPr lang="es-ES" sz="12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Díaz, S.J. Sánchez Noguera, N.A. Barba </a:t>
                      </a:r>
                      <a:r>
                        <a:rPr lang="es-ES" sz="12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Gyengo</a:t>
                      </a:r>
                      <a:r>
                        <a:rPr lang="es-ES" sz="12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T. Muñoz </a:t>
                      </a:r>
                      <a:r>
                        <a:rPr lang="es-ES" sz="12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Casaubón</a:t>
                      </a:r>
                      <a:endParaRPr lang="es-ES" sz="1200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913133"/>
              </p:ext>
            </p:extLst>
          </p:nvPr>
        </p:nvGraphicFramePr>
        <p:xfrm>
          <a:off x="646287" y="1444977"/>
          <a:ext cx="10398479" cy="274320"/>
        </p:xfrm>
        <a:graphic>
          <a:graphicData uri="http://schemas.openxmlformats.org/drawingml/2006/table">
            <a:tbl>
              <a:tblPr/>
              <a:tblGrid>
                <a:gridCol w="10398479"/>
              </a:tblGrid>
              <a:tr h="24729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effectLst/>
                        </a:rPr>
                        <a:t>Servicio </a:t>
                      </a:r>
                      <a:r>
                        <a:rPr lang="es-ES" sz="1200" dirty="0">
                          <a:effectLst/>
                        </a:rPr>
                        <a:t>de Neumología. Hospital Universitario San Cecilio. Granada.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Elipse 11"/>
          <p:cNvSpPr/>
          <p:nvPr/>
        </p:nvSpPr>
        <p:spPr>
          <a:xfrm>
            <a:off x="-46214" y="97399"/>
            <a:ext cx="12127724" cy="1006997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/>
          <p:cNvSpPr txBox="1"/>
          <p:nvPr/>
        </p:nvSpPr>
        <p:spPr>
          <a:xfrm>
            <a:off x="-46214" y="400842"/>
            <a:ext cx="12284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FACTORES PREDISPONENTES A PADECER SAHS SEVERO EN PACIENTES MAYORES DE 50 AÑOS</a:t>
            </a:r>
          </a:p>
        </p:txBody>
      </p:sp>
      <p:sp>
        <p:nvSpPr>
          <p:cNvPr id="14" name="Rectángulo redondeado 13"/>
          <p:cNvSpPr/>
          <p:nvPr/>
        </p:nvSpPr>
        <p:spPr>
          <a:xfrm>
            <a:off x="646287" y="1751815"/>
            <a:ext cx="3451580" cy="48542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Introducción y objetivos</a:t>
            </a:r>
            <a:endParaRPr lang="es-E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981040" y="2131659"/>
            <a:ext cx="10073216" cy="666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partir de los 50 años aumenta el riesgo de padecer determinadas patologías, entre ellas el síndrome de apnea-</a:t>
            </a:r>
            <a:r>
              <a:rPr lang="es-ES" sz="13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hipoapnea</a:t>
            </a:r>
            <a:r>
              <a:rPr lang="es-ES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del sueño (</a:t>
            </a:r>
            <a:r>
              <a:rPr lang="es-E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SAHS)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 </a:t>
            </a:r>
            <a:r>
              <a:rPr lang="es-ES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objetivo de nuestro estudio es analizar la prevalencia de </a:t>
            </a:r>
            <a:r>
              <a:rPr lang="es-E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factores favorecedores en </a:t>
            </a:r>
            <a:r>
              <a:rPr lang="es-ES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pacientes con SAHS severo atendidos en nuestra Unidad de Trastornos Respiratorios del Sueño (UTRS), comparando estas características entre ambos sexos.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646287" y="2984271"/>
            <a:ext cx="3451580" cy="48542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Material y métodos</a:t>
            </a:r>
            <a:endParaRPr lang="es-E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Título 16"/>
          <p:cNvSpPr>
            <a:spLocks noGrp="1"/>
          </p:cNvSpPr>
          <p:nvPr>
            <p:ph type="ctrTitle"/>
          </p:nvPr>
        </p:nvSpPr>
        <p:spPr>
          <a:xfrm>
            <a:off x="981040" y="3421402"/>
            <a:ext cx="8475663" cy="11141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Estudio </a:t>
            </a:r>
            <a:r>
              <a:rPr lang="es-ES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descriptivo de 152 pacientes </a:t>
            </a:r>
            <a:r>
              <a:rPr lang="es-E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 edades comprendidas entre los 50 y 85 años diagnosticados de SAHS severo (IAH&gt;30) mediante poligrafía respiratoria domiciliaria </a:t>
            </a:r>
            <a:r>
              <a:rPr lang="es-ES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(PR) </a:t>
            </a:r>
            <a:r>
              <a:rPr lang="es-E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entre </a:t>
            </a:r>
            <a:r>
              <a:rPr lang="es-ES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  <a:r>
              <a:rPr lang="es-E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gosto </a:t>
            </a:r>
            <a:r>
              <a:rPr lang="es-ES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 </a:t>
            </a:r>
            <a:r>
              <a:rPr lang="es-E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Noviembre </a:t>
            </a:r>
            <a:r>
              <a:rPr lang="es-ES" sz="1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 </a:t>
            </a:r>
            <a:r>
              <a:rPr lang="es-E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2018.</a:t>
            </a:r>
            <a:br>
              <a:rPr lang="es-E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3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ES" sz="1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971550" y="3936347"/>
            <a:ext cx="83896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 smtClean="0"/>
              <a:t>Se llevó a cabo el análisis de la edad</a:t>
            </a:r>
            <a:r>
              <a:rPr lang="es-ES" sz="1300" dirty="0"/>
              <a:t>, sexo, índice de masa corporal, factores de riesgo cardiovascular (FRCV) y la toma de fármacos depresores del sistema respiratorio. La información fue obtenida de su historia clínica.</a:t>
            </a:r>
          </a:p>
        </p:txBody>
      </p:sp>
      <p:sp>
        <p:nvSpPr>
          <p:cNvPr id="19" name="Rectángulo redondeado 18"/>
          <p:cNvSpPr/>
          <p:nvPr/>
        </p:nvSpPr>
        <p:spPr>
          <a:xfrm>
            <a:off x="646287" y="4806706"/>
            <a:ext cx="3451580" cy="48542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Resultados</a:t>
            </a:r>
            <a:endParaRPr lang="es-E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ítulo 16"/>
          <p:cNvSpPr txBox="1">
            <a:spLocks/>
          </p:cNvSpPr>
          <p:nvPr/>
        </p:nvSpPr>
        <p:spPr>
          <a:xfrm>
            <a:off x="981040" y="5208734"/>
            <a:ext cx="8475663" cy="138607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476" y="4741679"/>
            <a:ext cx="4413780" cy="2005304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230489" y="5475111"/>
            <a:ext cx="269804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n: 152 </a:t>
            </a:r>
            <a:endParaRPr lang="es-ES" sz="1300" dirty="0"/>
          </a:p>
        </p:txBody>
      </p:sp>
      <p:cxnSp>
        <p:nvCxnSpPr>
          <p:cNvPr id="11" name="Conector recto de flecha 10"/>
          <p:cNvCxnSpPr/>
          <p:nvPr/>
        </p:nvCxnSpPr>
        <p:spPr>
          <a:xfrm flipV="1">
            <a:off x="1975556" y="5528970"/>
            <a:ext cx="304800" cy="1410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>
            <a:off x="1975556" y="5686707"/>
            <a:ext cx="304800" cy="1858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/>
          <p:cNvSpPr txBox="1"/>
          <p:nvPr/>
        </p:nvSpPr>
        <p:spPr>
          <a:xfrm>
            <a:off x="2372077" y="5300713"/>
            <a:ext cx="189120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112 hombres</a:t>
            </a:r>
            <a:endParaRPr lang="es-ES" sz="1300" dirty="0"/>
          </a:p>
        </p:txBody>
      </p:sp>
      <p:sp>
        <p:nvSpPr>
          <p:cNvPr id="26" name="CuadroTexto 25"/>
          <p:cNvSpPr txBox="1"/>
          <p:nvPr/>
        </p:nvSpPr>
        <p:spPr>
          <a:xfrm>
            <a:off x="2372077" y="5724453"/>
            <a:ext cx="147743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40 mujeres</a:t>
            </a:r>
            <a:endParaRPr lang="es-ES" sz="1300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230489" y="6279338"/>
            <a:ext cx="269804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 smtClean="0"/>
              <a:t>Edad media: 64 años</a:t>
            </a:r>
            <a:endParaRPr lang="es-ES" sz="1300" dirty="0"/>
          </a:p>
        </p:txBody>
      </p:sp>
    </p:spTree>
    <p:extLst>
      <p:ext uri="{BB962C8B-B14F-4D97-AF65-F5344CB8AC3E}">
        <p14:creationId xmlns:p14="http://schemas.microsoft.com/office/powerpoint/2010/main" val="236491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954915"/>
              </p:ext>
            </p:extLst>
          </p:nvPr>
        </p:nvGraphicFramePr>
        <p:xfrm>
          <a:off x="646286" y="-113543"/>
          <a:ext cx="10398479" cy="1310640"/>
        </p:xfrm>
        <a:graphic>
          <a:graphicData uri="http://schemas.openxmlformats.org/drawingml/2006/table">
            <a:tbl>
              <a:tblPr/>
              <a:tblGrid>
                <a:gridCol w="10398479"/>
              </a:tblGrid>
              <a:tr h="1287350">
                <a:tc>
                  <a:txBody>
                    <a:bodyPr/>
                    <a:lstStyle/>
                    <a:p>
                      <a:r>
                        <a:rPr lang="es-ES" sz="2000" dirty="0">
                          <a:effectLst/>
                        </a:rPr>
                        <a:t/>
                      </a:r>
                      <a:br>
                        <a:rPr lang="es-ES" sz="2000" dirty="0">
                          <a:effectLst/>
                        </a:rPr>
                      </a:br>
                      <a:endParaRPr lang="es-ES" sz="2000" dirty="0" smtClean="0">
                        <a:effectLst/>
                      </a:endParaRPr>
                    </a:p>
                    <a:p>
                      <a:endParaRPr lang="es-ES" sz="2000" dirty="0" smtClean="0">
                        <a:effectLst/>
                      </a:endParaRPr>
                    </a:p>
                    <a:p>
                      <a:endParaRPr lang="es-ES" sz="2000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412942"/>
              </p:ext>
            </p:extLst>
          </p:nvPr>
        </p:nvGraphicFramePr>
        <p:xfrm>
          <a:off x="646288" y="981164"/>
          <a:ext cx="10398478" cy="457200"/>
        </p:xfrm>
        <a:graphic>
          <a:graphicData uri="http://schemas.openxmlformats.org/drawingml/2006/table">
            <a:tbl>
              <a:tblPr/>
              <a:tblGrid>
                <a:gridCol w="10398478"/>
              </a:tblGrid>
              <a:tr h="0"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</a:rPr>
                        <a:t/>
                      </a:r>
                      <a:br>
                        <a:rPr lang="es-ES" sz="1200" dirty="0">
                          <a:effectLst/>
                        </a:rPr>
                      </a:br>
                      <a:r>
                        <a:rPr lang="es-ES" sz="1200" dirty="0">
                          <a:effectLst/>
                        </a:rPr>
                        <a:t>A. B. </a:t>
                      </a:r>
                      <a:r>
                        <a:rPr lang="es-ES" sz="1200" dirty="0" err="1">
                          <a:effectLst/>
                        </a:rPr>
                        <a:t>Gámiz</a:t>
                      </a:r>
                      <a:r>
                        <a:rPr lang="es-ES" sz="1200" dirty="0">
                          <a:effectLst/>
                        </a:rPr>
                        <a:t> </a:t>
                      </a:r>
                      <a:r>
                        <a:rPr lang="es-ES" sz="1200" dirty="0" smtClean="0">
                          <a:effectLst/>
                        </a:rPr>
                        <a:t>Molina, </a:t>
                      </a:r>
                      <a:r>
                        <a:rPr lang="es-E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Rodríguez Cabrero, S. Pimentel </a:t>
                      </a:r>
                      <a:r>
                        <a:rPr lang="es-ES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Diniz</a:t>
                      </a:r>
                      <a:r>
                        <a:rPr lang="es-ES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N. Arroyo</a:t>
                      </a:r>
                      <a:r>
                        <a:rPr lang="es-ES" sz="12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Díaz, S.J. Sánchez Noguera, N.A. Barba </a:t>
                      </a:r>
                      <a:r>
                        <a:rPr lang="es-ES" sz="12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Gyengo</a:t>
                      </a:r>
                      <a:r>
                        <a:rPr lang="es-ES" sz="12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T. Muñoz </a:t>
                      </a:r>
                      <a:r>
                        <a:rPr lang="es-ES" sz="1200" b="0" i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Casaubón</a:t>
                      </a:r>
                      <a:endParaRPr lang="es-ES" sz="1200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913133"/>
              </p:ext>
            </p:extLst>
          </p:nvPr>
        </p:nvGraphicFramePr>
        <p:xfrm>
          <a:off x="646287" y="1444977"/>
          <a:ext cx="10398479" cy="274320"/>
        </p:xfrm>
        <a:graphic>
          <a:graphicData uri="http://schemas.openxmlformats.org/drawingml/2006/table">
            <a:tbl>
              <a:tblPr/>
              <a:tblGrid>
                <a:gridCol w="10398479"/>
              </a:tblGrid>
              <a:tr h="24729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effectLst/>
                        </a:rPr>
                        <a:t>Servicio </a:t>
                      </a:r>
                      <a:r>
                        <a:rPr lang="es-ES" sz="1200" dirty="0">
                          <a:effectLst/>
                        </a:rPr>
                        <a:t>de Neumología. Hospital Universitario San Cecilio. Granada.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Elipse 11"/>
          <p:cNvSpPr/>
          <p:nvPr/>
        </p:nvSpPr>
        <p:spPr>
          <a:xfrm>
            <a:off x="-46214" y="97399"/>
            <a:ext cx="12127724" cy="1006997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/>
          <p:cNvSpPr txBox="1"/>
          <p:nvPr/>
        </p:nvSpPr>
        <p:spPr>
          <a:xfrm>
            <a:off x="-46214" y="400842"/>
            <a:ext cx="12284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FACTORES PREDISPONENTES A PADECER SAHS SEVERO EN PACIENTES MAYORES DE 50 AÑOS</a:t>
            </a:r>
          </a:p>
        </p:txBody>
      </p:sp>
      <p:sp>
        <p:nvSpPr>
          <p:cNvPr id="19" name="Rectángulo redondeado 18"/>
          <p:cNvSpPr/>
          <p:nvPr/>
        </p:nvSpPr>
        <p:spPr>
          <a:xfrm>
            <a:off x="627200" y="1804187"/>
            <a:ext cx="3451580" cy="48542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Resultados</a:t>
            </a:r>
            <a:endParaRPr lang="es-E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ítulo 16"/>
          <p:cNvSpPr txBox="1">
            <a:spLocks/>
          </p:cNvSpPr>
          <p:nvPr/>
        </p:nvSpPr>
        <p:spPr>
          <a:xfrm>
            <a:off x="646286" y="2247638"/>
            <a:ext cx="8567125" cy="82619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8961" y="1711609"/>
            <a:ext cx="2290501" cy="202905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1" name="Rectángulo redondeado 20"/>
          <p:cNvSpPr/>
          <p:nvPr/>
        </p:nvSpPr>
        <p:spPr>
          <a:xfrm>
            <a:off x="627200" y="3497952"/>
            <a:ext cx="3451580" cy="48542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accent5">
                    <a:lumMod val="50000"/>
                  </a:schemeClr>
                </a:solidFill>
              </a:rPr>
              <a:t>Conclusiones</a:t>
            </a:r>
            <a:endParaRPr lang="es-E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2" name="Título 16"/>
          <p:cNvSpPr txBox="1">
            <a:spLocks/>
          </p:cNvSpPr>
          <p:nvPr/>
        </p:nvSpPr>
        <p:spPr>
          <a:xfrm>
            <a:off x="838164" y="3873317"/>
            <a:ext cx="10920448" cy="215137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s-ES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s-E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86271" y="3922486"/>
            <a:ext cx="1102423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/>
              <a:t>Nuestros resultados sugieren una relación entre SAHS severo y </a:t>
            </a:r>
            <a:r>
              <a:rPr lang="es-ES" sz="1300" dirty="0" smtClean="0"/>
              <a:t>obesidad. Existe </a:t>
            </a:r>
            <a:r>
              <a:rPr lang="es-ES" sz="1300" dirty="0"/>
              <a:t>una elevada prevalencia de IMC alto a partir de la edad media</a:t>
            </a:r>
            <a:r>
              <a:rPr lang="es-ES" sz="1300" dirty="0" smtClean="0"/>
              <a:t>.</a:t>
            </a:r>
            <a:r>
              <a:rPr lang="es-ES" sz="1300" dirty="0"/>
              <a:t> </a:t>
            </a:r>
            <a:endParaRPr lang="es-ES" sz="1300" dirty="0" smtClean="0"/>
          </a:p>
          <a:p>
            <a:endParaRPr lang="es-ES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 smtClean="0"/>
              <a:t>A </a:t>
            </a:r>
            <a:r>
              <a:rPr lang="es-ES" sz="1300" dirty="0"/>
              <a:t>pesar de que el 90% de los individuos estudiados poseían al menos un factor de riesgo, no cumplían con los requisitos de Síndrome metabólico (SM), por lo que el SAHS severo puede estar asociado a un SM incompleto y a otros factores como la obesidad. </a:t>
            </a:r>
            <a:endParaRPr lang="es-ES" sz="1300" dirty="0" smtClean="0"/>
          </a:p>
          <a:p>
            <a:endParaRPr lang="es-ES" sz="13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 smtClean="0"/>
              <a:t>En </a:t>
            </a:r>
            <a:r>
              <a:rPr lang="es-ES" sz="1300" dirty="0"/>
              <a:t>cuanto a la distribución de los FRCV el resultado de nuestro estudio coincide con otros, el más frecuente es la HTA, sin embargo en nuestro caso en segunda posición está la </a:t>
            </a:r>
            <a:r>
              <a:rPr lang="es-ES" sz="1300" dirty="0" err="1"/>
              <a:t>dislipemia</a:t>
            </a:r>
            <a:r>
              <a:rPr lang="es-ES" sz="1300" dirty="0"/>
              <a:t> y en otras revisiones la DM</a:t>
            </a:r>
            <a:r>
              <a:rPr lang="es-ES" sz="1300" dirty="0" smtClean="0"/>
              <a:t>.</a:t>
            </a:r>
          </a:p>
          <a:p>
            <a:endParaRPr lang="es-ES" sz="13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 smtClean="0"/>
              <a:t>El </a:t>
            </a:r>
            <a:r>
              <a:rPr lang="es-ES" sz="1300" dirty="0"/>
              <a:t>20% de los pacientes con SAHS severo </a:t>
            </a:r>
            <a:r>
              <a:rPr lang="es-ES" sz="1300" dirty="0" smtClean="0"/>
              <a:t>toman </a:t>
            </a:r>
            <a:r>
              <a:rPr lang="es-ES" sz="1300" dirty="0"/>
              <a:t>algún fármaco depresor del sistema respiratorio, observándose una diferencia en el porcentaje de consumo de estos medicamentos entre ambos sexos, siendo más prevalente entre las mujeres (37,5%) frente los varones (23,21%).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86271" y="2225527"/>
            <a:ext cx="80190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 smtClean="0"/>
              <a:t>La presencia de los FRCV analizados es similar en ambos sexos</a:t>
            </a:r>
          </a:p>
          <a:p>
            <a:endParaRPr lang="es-ES" sz="13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 smtClean="0"/>
              <a:t>Existe una </a:t>
            </a:r>
            <a:r>
              <a:rPr lang="es-ES" sz="1300" dirty="0"/>
              <a:t>diferencia estadísticamente significativa en la toma de fármacos depresores del sistema respiratorio entre ambos sexos, apreciándose en 15 de 40 mujeres y en 26 de 112 hombres.</a:t>
            </a:r>
          </a:p>
        </p:txBody>
      </p:sp>
    </p:spTree>
    <p:extLst>
      <p:ext uri="{BB962C8B-B14F-4D97-AF65-F5344CB8AC3E}">
        <p14:creationId xmlns:p14="http://schemas.microsoft.com/office/powerpoint/2010/main" val="126412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273</Words>
  <Application>Microsoft Office PowerPoint</Application>
  <PresentationFormat>Panorámica</PresentationFormat>
  <Paragraphs>34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Estudio descriptivo de 152 pacientes con edades comprendidas entre los 50 y 85 años diagnosticados de SAHS severo (IAH&gt;30) mediante poligrafía respiratoria domiciliaria (PR) entre Agosto y Noviembre de 2018.   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B</dc:creator>
  <cp:lastModifiedBy>Ana B</cp:lastModifiedBy>
  <cp:revision>19</cp:revision>
  <dcterms:created xsi:type="dcterms:W3CDTF">2019-02-21T17:52:27Z</dcterms:created>
  <dcterms:modified xsi:type="dcterms:W3CDTF">2019-02-23T18:08:47Z</dcterms:modified>
</cp:coreProperties>
</file>