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C20"/>
    <a:srgbClr val="FB3833"/>
    <a:srgbClr val="F389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D56CB-938A-41A1-90D7-D77A5C0A6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5EBAE0-F601-4ABA-9F6F-33C6EAF62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8F553B-6605-4C42-B7E9-03A885BB7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6FA6CC-36C9-4AAD-9847-DDEB0000D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283E3D-7322-432E-ACA3-3A904045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6162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CAA31-46A8-473C-B022-DEBBB5F8A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C84F6C-383A-439A-8CC3-899555A47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1928DC-683A-451E-B636-DE30AA41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DCC723-7A64-43A1-84F5-F8D3BE7B7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4D56A2-EC8E-4441-8D4E-AD613C4F1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665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48E82-B209-4B23-A0BB-36E05636F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A3AC4B-690A-4429-AC0C-387627A37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0D5650-5079-440F-AE51-C40087066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378FE4-E6C3-46F3-B713-AE238A868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163185-ADF7-46BB-A4CB-4EBC38073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4182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15998-3993-4F2F-AC2D-11E84E2E9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420D1D-328B-496C-9A57-19ECB2F27F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D09CD5-D417-4137-979B-2F07B1024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932CDD-B6F7-48FB-B708-578FAB013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FE4D42-16DF-4E9B-8F45-0851CDDC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86DB34-4478-41B7-A8F2-E49BF7BFB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945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D947E-1AF1-4F34-9D7C-0ED0663CF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BD8455-D662-443C-A004-AB5967A6D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919707-1935-4AB9-9CD4-46A0FEDFC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6AF17A2-032E-4924-869D-2FDAA02B83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3C2F7A-3FB5-4484-BDE5-AFD4EE1BF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0EB969C-A05A-44CC-97C7-C364110A0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91DBB68-FE84-40F3-BEC7-4797B163A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5C6185D-13C5-48A1-B340-3AE7AA816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5581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DEFCB-C54A-4DBE-9F8F-94736DC47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6C1C481-FF91-44D5-BE8F-FB2FC9EC9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BC0CC1-C825-417D-9345-8058A51E0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654F698-301E-40AF-8DCC-064E8F891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608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5DAD05A-51E6-480F-A29C-D0FA45EBD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7145CDF-999E-485E-A3AD-6388844CE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7DD8F30-30DB-426D-B9CD-E89338FF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620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8BA45-6003-4286-ADCF-C16FFF0BA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FD1B16-6BA9-41C6-B006-46B93F12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7022D07-1C16-473F-B18A-C33ABF04D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933623-1AA0-493D-8F2E-5D3037D10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B71422-0CA4-408C-B96F-E50CA198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E0AB4A-7B5E-4872-B60D-6F74FC6DE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67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22D3D-70B0-4F9A-8C27-09E868A9B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74D0CFE-F39A-4B7A-BB71-9B5D7772D3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161F80-AADD-4B08-92F9-FD4FAC26E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32C476-07E3-4946-B60C-9BC0A9BB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7F6A37-3E08-4C84-988B-4C9D48A50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667B2F-B195-46AB-8806-96A1FEFBB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36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145151-F885-4673-A957-BA5A1A46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1E6A95-CE18-4D5D-84A8-08312A8991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3B3B54-7DDF-4E18-BBA4-DD656C536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7DDE88-6C36-4313-8CA6-6B2859AE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CBB44B-A431-475A-A687-76D6703B4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5333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E44466-686B-4CFA-8BF2-03B3FC41F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75D386-28FF-4BD3-B8D6-17A3D2369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B208F0-BAD0-412D-9F31-3903E2EC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E9B340-DB04-41A9-8AB6-9E7C35546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BF4110-665F-4D06-827B-7866D3339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9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A4B51C9-FA90-416D-B71A-6B3F9049F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41CBC4-7CEF-4D99-B2D0-EF359D6BC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9C01EB-B047-4119-B0EE-0DA055B2D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A6723-6180-44BE-8784-295FC36E02FF}" type="datetimeFigureOut">
              <a:rPr lang="es-ES" smtClean="0"/>
              <a:t>03/03/2019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AA1D1B-5CB1-4DAE-B2CC-F1243F6D2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EC0339-5FFD-4209-A306-3B3C75B5E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05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6CE9B78-2D1D-48A3-BC93-B6DC2330E790}"/>
              </a:ext>
            </a:extLst>
          </p:cNvPr>
          <p:cNvSpPr/>
          <p:nvPr/>
        </p:nvSpPr>
        <p:spPr>
          <a:xfrm>
            <a:off x="165652" y="785564"/>
            <a:ext cx="11860696" cy="152031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ESTUDIO RETROSPECTIVO COMPARATIVO SOBRE LA RESPUESTA A OMALIZUMAB ENTRE PACIENTES ASMATICOS</a:t>
            </a:r>
          </a:p>
          <a:p>
            <a:pPr algn="ctr"/>
            <a:r>
              <a:rPr lang="es-ES" sz="3200" b="1" dirty="0"/>
              <a:t>ATOPICOS Y NO ATOPICOS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2BB68F8-AAEF-44D8-BB81-98D1E24C2C56}"/>
              </a:ext>
            </a:extLst>
          </p:cNvPr>
          <p:cNvSpPr/>
          <p:nvPr/>
        </p:nvSpPr>
        <p:spPr>
          <a:xfrm>
            <a:off x="165652" y="2390906"/>
            <a:ext cx="11860696" cy="7406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002060"/>
                </a:solidFill>
              </a:rPr>
              <a:t>Autores: </a:t>
            </a:r>
            <a:r>
              <a:rPr lang="es-ES" sz="1400" b="1" i="1" dirty="0">
                <a:solidFill>
                  <a:srgbClr val="002060"/>
                </a:solidFill>
              </a:rPr>
              <a:t>Marta Orta Caamaño*, Marta Jiménez Arroyo*, Ángela Losa García-Uceda*, José Antonio Durán Cueto*, Berman Stalin Barragán Pérez*, Carlos Cabanillas Díez-Madroñero*, Celia Montaño Montaño*, Ester Morales </a:t>
            </a:r>
            <a:r>
              <a:rPr lang="es-ES" sz="1400" b="1" i="1" dirty="0" err="1">
                <a:solidFill>
                  <a:srgbClr val="002060"/>
                </a:solidFill>
              </a:rPr>
              <a:t>Manrubia</a:t>
            </a:r>
            <a:r>
              <a:rPr lang="es-ES" sz="1400" b="1" i="1" dirty="0">
                <a:solidFill>
                  <a:srgbClr val="002060"/>
                </a:solidFill>
              </a:rPr>
              <a:t>*, Rocío Gallego Domínguez*, Manuel Agustín Sojo González*.</a:t>
            </a:r>
          </a:p>
          <a:p>
            <a:pPr algn="ctr"/>
            <a:r>
              <a:rPr lang="es-ES" sz="1400" b="1" i="1" dirty="0">
                <a:solidFill>
                  <a:srgbClr val="002060"/>
                </a:solidFill>
              </a:rPr>
              <a:t>*Hospital Universitario San Pedro de Alcántara, </a:t>
            </a:r>
            <a:r>
              <a:rPr lang="es-ES" sz="1400" b="1" i="1" dirty="0" err="1">
                <a:solidFill>
                  <a:srgbClr val="002060"/>
                </a:solidFill>
              </a:rPr>
              <a:t>Cacéres</a:t>
            </a:r>
            <a:r>
              <a:rPr lang="es-ES" sz="1400" b="1" i="1" dirty="0">
                <a:solidFill>
                  <a:srgbClr val="002060"/>
                </a:solidFill>
              </a:rPr>
              <a:t>, España.</a:t>
            </a:r>
            <a:endParaRPr lang="es-ES" sz="1400" i="1" dirty="0">
              <a:solidFill>
                <a:srgbClr val="002060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65DCD2E-A17F-450C-80C8-EFFB2AAC71EE}"/>
              </a:ext>
            </a:extLst>
          </p:cNvPr>
          <p:cNvSpPr/>
          <p:nvPr/>
        </p:nvSpPr>
        <p:spPr>
          <a:xfrm>
            <a:off x="165652" y="3216588"/>
            <a:ext cx="11860696" cy="185896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u="sng" dirty="0">
                <a:solidFill>
                  <a:srgbClr val="002060"/>
                </a:solidFill>
              </a:rPr>
              <a:t>INTRODUCCIÓN Y OBJETIVOS</a:t>
            </a:r>
          </a:p>
          <a:p>
            <a:pPr algn="ctr"/>
            <a:r>
              <a:rPr lang="es-ES" sz="2000" dirty="0" err="1">
                <a:solidFill>
                  <a:srgbClr val="002060"/>
                </a:solidFill>
              </a:rPr>
              <a:t>Omalizumab</a:t>
            </a:r>
            <a:r>
              <a:rPr lang="es-ES" sz="2000" dirty="0">
                <a:solidFill>
                  <a:srgbClr val="002060"/>
                </a:solidFill>
              </a:rPr>
              <a:t> es un anticuerpo monoclonal anti IgE indicado en el tratamiento de los pacientes con asma alérgica grave no controlada con función pulmonar reducida y presencia de </a:t>
            </a:r>
            <a:r>
              <a:rPr lang="es-ES" sz="2000" dirty="0" err="1">
                <a:solidFill>
                  <a:srgbClr val="002060"/>
                </a:solidFill>
              </a:rPr>
              <a:t>prick</a:t>
            </a:r>
            <a:r>
              <a:rPr lang="es-ES" sz="2000" dirty="0">
                <a:solidFill>
                  <a:srgbClr val="002060"/>
                </a:solidFill>
              </a:rPr>
              <a:t>-test y/o IgE específica positiva. El objetivo de nuestro estudio fue evaluar la eficacia de </a:t>
            </a:r>
            <a:r>
              <a:rPr lang="es-ES" sz="2000" dirty="0" err="1">
                <a:solidFill>
                  <a:srgbClr val="002060"/>
                </a:solidFill>
              </a:rPr>
              <a:t>Omalizumab</a:t>
            </a:r>
            <a:r>
              <a:rPr lang="es-ES" sz="2000" dirty="0">
                <a:solidFill>
                  <a:srgbClr val="002060"/>
                </a:solidFill>
              </a:rPr>
              <a:t> en el asma no atópica. Para ello, realizamos un estudio retrospectivo descriptivo comparativo, entre pacientes atópicos (</a:t>
            </a:r>
            <a:r>
              <a:rPr lang="es-ES" sz="2000" dirty="0" err="1">
                <a:solidFill>
                  <a:srgbClr val="002060"/>
                </a:solidFill>
              </a:rPr>
              <a:t>prick</a:t>
            </a:r>
            <a:r>
              <a:rPr lang="es-ES" sz="2000" dirty="0">
                <a:solidFill>
                  <a:srgbClr val="002060"/>
                </a:solidFill>
              </a:rPr>
              <a:t>-test positivo) y no atópicos (</a:t>
            </a:r>
            <a:r>
              <a:rPr lang="es-ES" sz="2000" dirty="0" err="1">
                <a:solidFill>
                  <a:srgbClr val="002060"/>
                </a:solidFill>
              </a:rPr>
              <a:t>prick</a:t>
            </a:r>
            <a:r>
              <a:rPr lang="es-ES" sz="2000" dirty="0">
                <a:solidFill>
                  <a:srgbClr val="002060"/>
                </a:solidFill>
              </a:rPr>
              <a:t>-test negativo).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444D186-125C-4ADE-8DED-6C706120AACB}"/>
              </a:ext>
            </a:extLst>
          </p:cNvPr>
          <p:cNvSpPr/>
          <p:nvPr/>
        </p:nvSpPr>
        <p:spPr>
          <a:xfrm>
            <a:off x="165653" y="5160577"/>
            <a:ext cx="11860696" cy="1630051"/>
          </a:xfrm>
          <a:prstGeom prst="rect">
            <a:avLst/>
          </a:prstGeom>
          <a:solidFill>
            <a:srgbClr val="F389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u="sng" dirty="0">
                <a:solidFill>
                  <a:srgbClr val="002060"/>
                </a:solidFill>
              </a:rPr>
              <a:t>MATERIAL Y MÉTODOS</a:t>
            </a:r>
          </a:p>
          <a:p>
            <a:pPr algn="ctr"/>
            <a:r>
              <a:rPr lang="es-ES" sz="2000" dirty="0">
                <a:solidFill>
                  <a:srgbClr val="002060"/>
                </a:solidFill>
              </a:rPr>
              <a:t>Recogimos datos clínicos, antecedentes personales y familiares, puntuación en el cuestionario </a:t>
            </a:r>
            <a:r>
              <a:rPr lang="es-ES" sz="2000" dirty="0" err="1">
                <a:solidFill>
                  <a:srgbClr val="002060"/>
                </a:solidFill>
              </a:rPr>
              <a:t>Asthma</a:t>
            </a:r>
            <a:r>
              <a:rPr lang="es-ES" sz="2000" dirty="0">
                <a:solidFill>
                  <a:srgbClr val="002060"/>
                </a:solidFill>
              </a:rPr>
              <a:t> Control Test (ACT), datos analíticos y de tratamiento de la historia clínica de los pacientes que realizan tratamiento con </a:t>
            </a:r>
            <a:r>
              <a:rPr lang="es-ES" sz="2000" dirty="0" err="1">
                <a:solidFill>
                  <a:srgbClr val="002060"/>
                </a:solidFill>
              </a:rPr>
              <a:t>Omalizumab</a:t>
            </a:r>
            <a:r>
              <a:rPr lang="es-ES" sz="2000" dirty="0">
                <a:solidFill>
                  <a:srgbClr val="002060"/>
                </a:solidFill>
              </a:rPr>
              <a:t> en nuestro servicio</a:t>
            </a:r>
            <a:r>
              <a:rPr lang="es-ES_tradnl" sz="2000" dirty="0">
                <a:solidFill>
                  <a:srgbClr val="002060"/>
                </a:solidFill>
              </a:rPr>
              <a:t>. </a:t>
            </a:r>
            <a:r>
              <a:rPr lang="es-ES" sz="2000" dirty="0">
                <a:solidFill>
                  <a:srgbClr val="002060"/>
                </a:solidFill>
              </a:rPr>
              <a:t>Los resultados se almacenaron en una base de datos y se realizó el estudio estadístico mediante programa informático SPSS versión 24.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38D66EFD-3978-4AE8-A387-EB35CE8D95AE}"/>
              </a:ext>
            </a:extLst>
          </p:cNvPr>
          <p:cNvGrpSpPr/>
          <p:nvPr/>
        </p:nvGrpSpPr>
        <p:grpSpPr>
          <a:xfrm>
            <a:off x="0" y="-28021"/>
            <a:ext cx="12192001" cy="799327"/>
            <a:chOff x="0" y="-28021"/>
            <a:chExt cx="12192001" cy="799327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BCDA91B8-F225-432F-9D34-6DEF8821E1F8}"/>
                </a:ext>
              </a:extLst>
            </p:cNvPr>
            <p:cNvSpPr/>
            <p:nvPr/>
          </p:nvSpPr>
          <p:spPr>
            <a:xfrm>
              <a:off x="0" y="-9940"/>
              <a:ext cx="12192000" cy="771305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8072CC3F-72FA-43D0-9A9F-DCB06129906C}"/>
                </a:ext>
              </a:extLst>
            </p:cNvPr>
            <p:cNvGrpSpPr/>
            <p:nvPr/>
          </p:nvGrpSpPr>
          <p:grpSpPr>
            <a:xfrm>
              <a:off x="0" y="-28021"/>
              <a:ext cx="12192001" cy="799327"/>
              <a:chOff x="-24965992" y="33204"/>
              <a:chExt cx="36058065" cy="2378695"/>
            </a:xfrm>
          </p:grpSpPr>
          <p:pic>
            <p:nvPicPr>
              <p:cNvPr id="9" name="Imagen 8">
                <a:extLst>
                  <a:ext uri="{FF2B5EF4-FFF2-40B4-BE49-F238E27FC236}">
                    <a16:creationId xmlns:a16="http://schemas.microsoft.com/office/drawing/2014/main" id="{BC1D03D4-0FB7-4C79-AEF7-AA89A6C407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8944" b="1263"/>
              <a:stretch/>
            </p:blipFill>
            <p:spPr>
              <a:xfrm>
                <a:off x="-24965992" y="87011"/>
                <a:ext cx="36058065" cy="2324888"/>
              </a:xfrm>
              <a:prstGeom prst="rect">
                <a:avLst/>
              </a:prstGeom>
            </p:spPr>
          </p:pic>
          <p:pic>
            <p:nvPicPr>
              <p:cNvPr id="10" name="Imagen 9">
                <a:extLst>
                  <a:ext uri="{FF2B5EF4-FFF2-40B4-BE49-F238E27FC236}">
                    <a16:creationId xmlns:a16="http://schemas.microsoft.com/office/drawing/2014/main" id="{B15C6614-140C-4FDD-A7A6-FFF4C12C03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24" t="47520" r="35905" b="45952"/>
              <a:stretch/>
            </p:blipFill>
            <p:spPr>
              <a:xfrm>
                <a:off x="720642" y="116591"/>
                <a:ext cx="3326297" cy="246822"/>
              </a:xfrm>
              <a:prstGeom prst="rect">
                <a:avLst/>
              </a:prstGeom>
            </p:spPr>
          </p:pic>
          <p:pic>
            <p:nvPicPr>
              <p:cNvPr id="3" name="Imagen 2">
                <a:extLst>
                  <a:ext uri="{FF2B5EF4-FFF2-40B4-BE49-F238E27FC236}">
                    <a16:creationId xmlns:a16="http://schemas.microsoft.com/office/drawing/2014/main" id="{F299E322-FE62-48FC-8F03-D364F3D9BD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59" b="69085"/>
              <a:stretch/>
            </p:blipFill>
            <p:spPr>
              <a:xfrm>
                <a:off x="720642" y="33204"/>
                <a:ext cx="10371428" cy="125225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26819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EE8E21C-18B9-41B2-936A-31F7C003696E}"/>
              </a:ext>
            </a:extLst>
          </p:cNvPr>
          <p:cNvSpPr/>
          <p:nvPr/>
        </p:nvSpPr>
        <p:spPr>
          <a:xfrm>
            <a:off x="185530" y="5234608"/>
            <a:ext cx="11794435" cy="1497495"/>
          </a:xfrm>
          <a:prstGeom prst="rect">
            <a:avLst/>
          </a:prstGeom>
          <a:solidFill>
            <a:srgbClr val="FB3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u="sng" dirty="0"/>
              <a:t>CONCLUSIONES</a:t>
            </a:r>
          </a:p>
          <a:p>
            <a:pPr algn="ctr"/>
            <a:r>
              <a:rPr lang="es-ES" sz="2000" dirty="0"/>
              <a:t>El tratamiento con </a:t>
            </a:r>
            <a:r>
              <a:rPr lang="es-ES" sz="2000" dirty="0" err="1"/>
              <a:t>Omalizumab</a:t>
            </a:r>
            <a:r>
              <a:rPr lang="es-ES" sz="2000" dirty="0"/>
              <a:t> es eficaz para el control de síntomas, reducción de agudizaciones, y disminución de corticoides inhalados y sistémicos en pacientes no atópicos. No existen diferencias significativas en la respuesta al tratamiento con </a:t>
            </a:r>
            <a:r>
              <a:rPr lang="es-ES" sz="2000" dirty="0" err="1"/>
              <a:t>Omalizumab</a:t>
            </a:r>
            <a:r>
              <a:rPr lang="es-ES" sz="2000" dirty="0"/>
              <a:t> entre pacientes atópicos y no atópicos.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B2EEDC5-3C4B-4D49-8257-A009D4194C8C}"/>
              </a:ext>
            </a:extLst>
          </p:cNvPr>
          <p:cNvGrpSpPr/>
          <p:nvPr/>
        </p:nvGrpSpPr>
        <p:grpSpPr>
          <a:xfrm>
            <a:off x="185530" y="1788806"/>
            <a:ext cx="2189180" cy="1497495"/>
            <a:chOff x="654440" y="3133399"/>
            <a:chExt cx="1694426" cy="1408745"/>
          </a:xfrm>
          <a:solidFill>
            <a:srgbClr val="00B0F0"/>
          </a:solidFill>
        </p:grpSpPr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594B466D-EC8C-4EC4-B006-73789E3FACEF}"/>
                </a:ext>
              </a:extLst>
            </p:cNvPr>
            <p:cNvSpPr/>
            <p:nvPr/>
          </p:nvSpPr>
          <p:spPr>
            <a:xfrm>
              <a:off x="654440" y="3133399"/>
              <a:ext cx="1694426" cy="140874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ángulo: esquinas redondeadas 4">
              <a:extLst>
                <a:ext uri="{FF2B5EF4-FFF2-40B4-BE49-F238E27FC236}">
                  <a16:creationId xmlns:a16="http://schemas.microsoft.com/office/drawing/2014/main" id="{C7E65825-AFD1-44AF-A57B-0B7B7DBB1145}"/>
                </a:ext>
              </a:extLst>
            </p:cNvPr>
            <p:cNvSpPr txBox="1"/>
            <p:nvPr/>
          </p:nvSpPr>
          <p:spPr>
            <a:xfrm>
              <a:off x="695701" y="3174660"/>
              <a:ext cx="1611904" cy="13262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400" b="1" kern="1200" dirty="0"/>
                <a:t>74 PACIENTES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800" kern="1200" dirty="0"/>
                <a:t>Edad media: 56 años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800" kern="1200" dirty="0"/>
                <a:t>35% varones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800" kern="1200" dirty="0"/>
                <a:t>65% mujeres</a:t>
              </a: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F73EF405-F6CB-4352-8C64-91F6C40AE72C}"/>
              </a:ext>
            </a:extLst>
          </p:cNvPr>
          <p:cNvGrpSpPr/>
          <p:nvPr/>
        </p:nvGrpSpPr>
        <p:grpSpPr>
          <a:xfrm>
            <a:off x="2431676" y="125897"/>
            <a:ext cx="4283023" cy="2496894"/>
            <a:chOff x="3026637" y="1506781"/>
            <a:chExt cx="1694426" cy="123188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E7A21179-3E17-49D3-A6F8-4D228EB9DC82}"/>
                </a:ext>
              </a:extLst>
            </p:cNvPr>
            <p:cNvSpPr/>
            <p:nvPr/>
          </p:nvSpPr>
          <p:spPr>
            <a:xfrm>
              <a:off x="3026637" y="1506781"/>
              <a:ext cx="1694426" cy="1231881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ángulo: esquinas redondeadas 4">
              <a:extLst>
                <a:ext uri="{FF2B5EF4-FFF2-40B4-BE49-F238E27FC236}">
                  <a16:creationId xmlns:a16="http://schemas.microsoft.com/office/drawing/2014/main" id="{92FC7F77-C012-486C-BF9F-98C1DD6F3BF9}"/>
                </a:ext>
              </a:extLst>
            </p:cNvPr>
            <p:cNvSpPr txBox="1"/>
            <p:nvPr/>
          </p:nvSpPr>
          <p:spPr>
            <a:xfrm>
              <a:off x="3062718" y="1542862"/>
              <a:ext cx="1623634" cy="115971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b="1" u="sng" kern="1200" dirty="0">
                  <a:solidFill>
                    <a:srgbClr val="002060"/>
                  </a:solidFill>
                </a:rPr>
                <a:t>ATÓPICOS</a:t>
              </a:r>
              <a:r>
                <a:rPr lang="es-ES" b="1" kern="1200" dirty="0">
                  <a:solidFill>
                    <a:srgbClr val="002060"/>
                  </a:solidFill>
                </a:rPr>
                <a:t>: 50 Pacientes (67,6%)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- 62% Rinitis alérgica.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- 90% &gt;2 agudizaciones al año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- 16% Ingreso hospitalario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ACT medio: 14,6 puntos (81,6% con &lt;20 puntos).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FEV1 basal medio: 2.251ml (81%)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FEV1/FVC medio de 68,6%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IgE total media: 311,62 UI/ml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Dosis media de corticoide inhalado: 842,8 </a:t>
              </a:r>
              <a:r>
                <a:rPr lang="es-ES" sz="1500" dirty="0" err="1">
                  <a:solidFill>
                    <a:srgbClr val="002060"/>
                  </a:solidFill>
                </a:rPr>
                <a:t>mcg</a:t>
              </a:r>
              <a:r>
                <a:rPr lang="es-ES" sz="1500" dirty="0">
                  <a:solidFill>
                    <a:srgbClr val="002060"/>
                  </a:solidFill>
                </a:rPr>
                <a:t>/día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- 4% Corticoide sistémico diario.</a:t>
              </a:r>
              <a:endParaRPr lang="es-ES" sz="1500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FF02DE2F-C2E5-4DAD-B5C0-706BCE95D155}"/>
              </a:ext>
            </a:extLst>
          </p:cNvPr>
          <p:cNvGrpSpPr/>
          <p:nvPr/>
        </p:nvGrpSpPr>
        <p:grpSpPr>
          <a:xfrm>
            <a:off x="2428019" y="2695923"/>
            <a:ext cx="4286680" cy="2496893"/>
            <a:chOff x="3026637" y="4983665"/>
            <a:chExt cx="1694426" cy="1185098"/>
          </a:xfrm>
          <a:solidFill>
            <a:srgbClr val="F7FC20"/>
          </a:solidFill>
        </p:grpSpPr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B5DD58BF-0F82-444D-9D83-A6D56652C980}"/>
                </a:ext>
              </a:extLst>
            </p:cNvPr>
            <p:cNvSpPr/>
            <p:nvPr/>
          </p:nvSpPr>
          <p:spPr>
            <a:xfrm>
              <a:off x="3026637" y="4983665"/>
              <a:ext cx="1694426" cy="118509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ángulo: esquinas redondeadas 4">
              <a:extLst>
                <a:ext uri="{FF2B5EF4-FFF2-40B4-BE49-F238E27FC236}">
                  <a16:creationId xmlns:a16="http://schemas.microsoft.com/office/drawing/2014/main" id="{1E15B9CB-FB4B-425E-98B0-84BFDF80B4DB}"/>
                </a:ext>
              </a:extLst>
            </p:cNvPr>
            <p:cNvSpPr txBox="1"/>
            <p:nvPr/>
          </p:nvSpPr>
          <p:spPr>
            <a:xfrm>
              <a:off x="3061346" y="5053085"/>
              <a:ext cx="1625006" cy="106921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b="1" u="sng" kern="1200" dirty="0">
                  <a:solidFill>
                    <a:srgbClr val="002060"/>
                  </a:solidFill>
                </a:rPr>
                <a:t>NO ATÓPICOS</a:t>
              </a:r>
              <a:r>
                <a:rPr lang="es-ES" b="1" kern="1200" dirty="0">
                  <a:solidFill>
                    <a:srgbClr val="002060"/>
                  </a:solidFill>
                </a:rPr>
                <a:t>: 24 Pacientes (32,4%)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- 33,3% Rinitis. 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- 83,3% &gt;2 agudizaciones al año.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- 20,9% Ingreso hospitalario.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ACT medio: 12,5 puntos (100% con &lt;20 puntos).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FEV1 basal medio: 1.994ml (94%).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FEV1/FVC medio: 69,3%.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IgE total media: 248,17 UI/ml.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Dosis media de corticoide inhalado: 1.002 </a:t>
              </a:r>
              <a:r>
                <a:rPr lang="es-ES" sz="1500" dirty="0" err="1">
                  <a:solidFill>
                    <a:srgbClr val="002060"/>
                  </a:solidFill>
                </a:rPr>
                <a:t>mcg</a:t>
              </a:r>
              <a:r>
                <a:rPr lang="es-ES" sz="1500" dirty="0">
                  <a:solidFill>
                    <a:srgbClr val="002060"/>
                  </a:solidFill>
                </a:rPr>
                <a:t>/día.</a:t>
              </a:r>
            </a:p>
            <a:p>
              <a:pPr lvl="0"/>
              <a:r>
                <a:rPr lang="es-ES" sz="1500" dirty="0">
                  <a:solidFill>
                    <a:srgbClr val="002060"/>
                  </a:solidFill>
                </a:rPr>
                <a:t>- 12,5% Corticoide sistémico diario.</a:t>
              </a:r>
              <a:endParaRPr lang="es-ES" sz="1500" kern="1200" dirty="0"/>
            </a:p>
          </p:txBody>
        </p:sp>
      </p:grp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36724CDC-F28A-4268-A402-74320DBCB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090623"/>
              </p:ext>
            </p:extLst>
          </p:nvPr>
        </p:nvGraphicFramePr>
        <p:xfrm>
          <a:off x="6802508" y="302810"/>
          <a:ext cx="5309979" cy="44694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19769">
                  <a:extLst>
                    <a:ext uri="{9D8B030D-6E8A-4147-A177-3AD203B41FA5}">
                      <a16:colId xmlns:a16="http://schemas.microsoft.com/office/drawing/2014/main" val="1683336100"/>
                    </a:ext>
                  </a:extLst>
                </a:gridCol>
                <a:gridCol w="1105469">
                  <a:extLst>
                    <a:ext uri="{9D8B030D-6E8A-4147-A177-3AD203B41FA5}">
                      <a16:colId xmlns:a16="http://schemas.microsoft.com/office/drawing/2014/main" val="3296305301"/>
                    </a:ext>
                  </a:extLst>
                </a:gridCol>
                <a:gridCol w="1173707">
                  <a:extLst>
                    <a:ext uri="{9D8B030D-6E8A-4147-A177-3AD203B41FA5}">
                      <a16:colId xmlns:a16="http://schemas.microsoft.com/office/drawing/2014/main" val="3639625711"/>
                    </a:ext>
                  </a:extLst>
                </a:gridCol>
                <a:gridCol w="1411034">
                  <a:extLst>
                    <a:ext uri="{9D8B030D-6E8A-4147-A177-3AD203B41FA5}">
                      <a16:colId xmlns:a16="http://schemas.microsoft.com/office/drawing/2014/main" val="3760603940"/>
                    </a:ext>
                  </a:extLst>
                </a:gridCol>
              </a:tblGrid>
              <a:tr h="428485">
                <a:tc gridSpan="4">
                  <a:txBody>
                    <a:bodyPr/>
                    <a:lstStyle/>
                    <a:p>
                      <a:pPr algn="ctr"/>
                      <a:r>
                        <a:rPr lang="es-ES" sz="1800" u="sng" dirty="0">
                          <a:solidFill>
                            <a:srgbClr val="002060"/>
                          </a:solidFill>
                        </a:rPr>
                        <a:t>POSTRATAMIENTO CON OMALIZUMAB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5093"/>
                  </a:ext>
                </a:extLst>
              </a:tr>
              <a:tr h="509433">
                <a:tc>
                  <a:txBody>
                    <a:bodyPr/>
                    <a:lstStyle/>
                    <a:p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b="1" dirty="0">
                          <a:solidFill>
                            <a:srgbClr val="002060"/>
                          </a:solidFill>
                        </a:rPr>
                        <a:t>ATÓPICOS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b="1" dirty="0">
                          <a:solidFill>
                            <a:srgbClr val="002060"/>
                          </a:solidFill>
                        </a:rPr>
                        <a:t>NO ATÓPICOS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500" b="1" dirty="0">
                          <a:solidFill>
                            <a:srgbClr val="002060"/>
                          </a:solidFill>
                        </a:rPr>
                        <a:t>SIGNIFICACIÓN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303940"/>
                  </a:ext>
                </a:extLst>
              </a:tr>
              <a:tr h="873090">
                <a:tc>
                  <a:txBody>
                    <a:bodyPr/>
                    <a:lstStyle/>
                    <a:p>
                      <a:r>
                        <a:rPr lang="es-ES" sz="1500" b="1" dirty="0">
                          <a:solidFill>
                            <a:srgbClr val="002060"/>
                          </a:solidFill>
                        </a:rPr>
                        <a:t>PUNTUACIÓN MEDIA </a:t>
                      </a:r>
                    </a:p>
                    <a:p>
                      <a:r>
                        <a:rPr lang="es-ES" sz="1500" b="1" dirty="0">
                          <a:solidFill>
                            <a:srgbClr val="002060"/>
                          </a:solidFill>
                        </a:rPr>
                        <a:t>ACT &gt;20 PUNTOS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73,5%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81,8%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p=0,818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74586"/>
                  </a:ext>
                </a:extLst>
              </a:tr>
              <a:tr h="873090">
                <a:tc>
                  <a:txBody>
                    <a:bodyPr/>
                    <a:lstStyle/>
                    <a:p>
                      <a:r>
                        <a:rPr lang="es-ES" sz="1500" b="1" dirty="0">
                          <a:solidFill>
                            <a:srgbClr val="002060"/>
                          </a:solidFill>
                        </a:rPr>
                        <a:t>SIN AGUDIZACIÓN EN EL PRIMER 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57,4%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p=0,647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686329"/>
                  </a:ext>
                </a:extLst>
              </a:tr>
              <a:tr h="873090">
                <a:tc>
                  <a:txBody>
                    <a:bodyPr/>
                    <a:lstStyle/>
                    <a:p>
                      <a:r>
                        <a:rPr lang="es-ES" sz="1500" b="1" dirty="0">
                          <a:solidFill>
                            <a:srgbClr val="002060"/>
                          </a:solidFill>
                        </a:rPr>
                        <a:t>REDUCCIÓN DE CORTICOIDE INHALADO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151,8 </a:t>
                      </a:r>
                      <a:r>
                        <a:rPr lang="es-ES" sz="1500" dirty="0" err="1">
                          <a:solidFill>
                            <a:srgbClr val="002060"/>
                          </a:solidFill>
                        </a:rPr>
                        <a:t>mcg</a:t>
                      </a: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/día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272 </a:t>
                      </a:r>
                      <a:r>
                        <a:rPr lang="es-ES" sz="1500" dirty="0" err="1">
                          <a:solidFill>
                            <a:srgbClr val="002060"/>
                          </a:solidFill>
                        </a:rPr>
                        <a:t>mcg</a:t>
                      </a: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/día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p=0,261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070263"/>
                  </a:ext>
                </a:extLst>
              </a:tr>
              <a:tr h="873090">
                <a:tc>
                  <a:txBody>
                    <a:bodyPr/>
                    <a:lstStyle/>
                    <a:p>
                      <a:r>
                        <a:rPr lang="es-ES" sz="1500" b="1" dirty="0">
                          <a:solidFill>
                            <a:srgbClr val="002060"/>
                          </a:solidFill>
                        </a:rPr>
                        <a:t>CONTINÚA CON CORTICOIDE SISTÉMICO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1 paciente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0 pacientes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31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7673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504</Words>
  <Application>Microsoft Office PowerPoint</Application>
  <PresentationFormat>Panorámica</PresentationFormat>
  <Paragraphs>63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Marta OrCam</dc:creator>
  <cp:lastModifiedBy>Marta OrCam</cp:lastModifiedBy>
  <cp:revision>21</cp:revision>
  <dcterms:created xsi:type="dcterms:W3CDTF">2019-03-03T10:57:28Z</dcterms:created>
  <dcterms:modified xsi:type="dcterms:W3CDTF">2019-03-03T20:24:42Z</dcterms:modified>
</cp:coreProperties>
</file>