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45" d="100"/>
          <a:sy n="45" d="100"/>
        </p:scale>
        <p:origin x="-48" y="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3D56CB-938A-41A1-90D7-D77A5C0A6D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5EBAE0-F601-4ABA-9F6F-33C6EAF62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8F553B-6605-4C42-B7E9-03A885BB7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6FA6CC-36C9-4AAD-9847-DDEB0000D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283E3D-7322-432E-ACA3-3A9040455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6162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FCAA31-46A8-473C-B022-DEBBB5F8A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C84F6C-383A-439A-8CC3-899555A47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1928DC-683A-451E-B636-DE30AA413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DCC723-7A64-43A1-84F5-F8D3BE7B7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4D56A2-EC8E-4441-8D4E-AD613C4F1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6650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148E82-B209-4B23-A0BB-36E05636F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7A3AC4B-690A-4429-AC0C-387627A37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0D5650-5079-440F-AE51-C40087066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378FE4-E6C3-46F3-B713-AE238A868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163185-ADF7-46BB-A4CB-4EBC38073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4182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615998-3993-4F2F-AC2D-11E84E2E9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420D1D-328B-496C-9A57-19ECB2F27F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1D09CD5-D417-4137-979B-2F07B1024B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932CDD-B6F7-48FB-B708-578FAB013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FE4D42-16DF-4E9B-8F45-0851CDDC7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86DB34-4478-41B7-A8F2-E49BF7BFB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9452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D947E-1AF1-4F34-9D7C-0ED0663CF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BD8455-D662-443C-A004-AB5967A6D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D919707-1935-4AB9-9CD4-46A0FEDFC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6AF17A2-032E-4924-869D-2FDAA02B83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03C2F7A-3FB5-4484-BDE5-AFD4EE1BF5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0EB969C-A05A-44CC-97C7-C364110A0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91DBB68-FE84-40F3-BEC7-4797B163A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5C6185D-13C5-48A1-B340-3AE7AA816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5581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DEFCB-C54A-4DBE-9F8F-94736DC47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6C1C481-FF91-44D5-BE8F-FB2FC9EC9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8BC0CC1-C825-417D-9345-8058A51E0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654F698-301E-40AF-8DCC-064E8F891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6086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5DAD05A-51E6-480F-A29C-D0FA45EBD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7145CDF-999E-485E-A3AD-6388844CE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7DD8F30-30DB-426D-B9CD-E89338FF4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620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A8BA45-6003-4286-ADCF-C16FFF0BA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FD1B16-6BA9-41C6-B006-46B93F12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7022D07-1C16-473F-B18A-C33ABF04D5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933623-1AA0-493D-8F2E-5D3037D10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B71422-0CA4-408C-B96F-E50CA198C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E0AB4A-7B5E-4872-B60D-6F74FC6DE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667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222D3D-70B0-4F9A-8C27-09E868A9B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74D0CFE-F39A-4B7A-BB71-9B5D7772D3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161F80-AADD-4B08-92F9-FD4FAC26E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32C476-07E3-4946-B60C-9BC0A9BB1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C7F6A37-3E08-4C84-988B-4C9D48A50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667B2F-B195-46AB-8806-96A1FEFBB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368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145151-F885-4673-A957-BA5A1A46A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11E6A95-CE18-4D5D-84A8-08312A8991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3B3B54-7DDF-4E18-BBA4-DD656C536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7DDE88-6C36-4313-8CA6-6B2859AEE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CBB44B-A431-475A-A687-76D6703B4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5333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BE44466-686B-4CFA-8BF2-03B3FC41F5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75D386-28FF-4BD3-B8D6-17A3D2369B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B208F0-BAD0-412D-9F31-3903E2ECD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6723-6180-44BE-8784-295FC36E02FF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E9B340-DB04-41A9-8AB6-9E7C35546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BF4110-665F-4D06-827B-7866D3339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59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A4B51C9-FA90-416D-B71A-6B3F9049F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741CBC4-7CEF-4D99-B2D0-EF359D6BC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9C01EB-B047-4119-B0EE-0DA055B2DF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A6723-6180-44BE-8784-295FC36E02FF}" type="datetimeFigureOut">
              <a:rPr lang="es-ES" smtClean="0"/>
              <a:t>04/03/2019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AA1D1B-5CB1-4DAE-B2CC-F1243F6D2B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EC0339-5FFD-4209-A306-3B3C75B5EF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2827F-1333-4EFB-91A2-E694303AAE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053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F435EAE-8E3A-4B56-A4DF-EB46CFB0F55C}"/>
              </a:ext>
            </a:extLst>
          </p:cNvPr>
          <p:cNvSpPr/>
          <p:nvPr/>
        </p:nvSpPr>
        <p:spPr>
          <a:xfrm>
            <a:off x="165652" y="785564"/>
            <a:ext cx="11860696" cy="152031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/>
              <a:t>PACIENTES CON Y SIN EOSINOFILIA SANGUÍNEA ¿EXISTEN DIFERENCIAS EN SU RESPUESTA AL TRATAMIENTO CON OMALIZUMAB?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BA09C090-686A-4311-98A9-2FF587CC8C42}"/>
              </a:ext>
            </a:extLst>
          </p:cNvPr>
          <p:cNvGrpSpPr/>
          <p:nvPr/>
        </p:nvGrpSpPr>
        <p:grpSpPr>
          <a:xfrm>
            <a:off x="0" y="-28021"/>
            <a:ext cx="12192001" cy="799327"/>
            <a:chOff x="0" y="-28021"/>
            <a:chExt cx="12192001" cy="799327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E6B3CDCE-980D-46C9-9A85-E9F0B978CE93}"/>
                </a:ext>
              </a:extLst>
            </p:cNvPr>
            <p:cNvSpPr/>
            <p:nvPr/>
          </p:nvSpPr>
          <p:spPr>
            <a:xfrm>
              <a:off x="0" y="-9940"/>
              <a:ext cx="12192000" cy="771305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16C2174D-DAF9-4798-BC44-E0FFFEAED7D1}"/>
                </a:ext>
              </a:extLst>
            </p:cNvPr>
            <p:cNvGrpSpPr/>
            <p:nvPr/>
          </p:nvGrpSpPr>
          <p:grpSpPr>
            <a:xfrm>
              <a:off x="0" y="-28021"/>
              <a:ext cx="12192001" cy="799327"/>
              <a:chOff x="-24965992" y="33204"/>
              <a:chExt cx="36058065" cy="2378695"/>
            </a:xfrm>
          </p:grpSpPr>
          <p:pic>
            <p:nvPicPr>
              <p:cNvPr id="6" name="Imagen 5">
                <a:extLst>
                  <a:ext uri="{FF2B5EF4-FFF2-40B4-BE49-F238E27FC236}">
                    <a16:creationId xmlns:a16="http://schemas.microsoft.com/office/drawing/2014/main" id="{98C3F9B3-AD62-4AB1-9D48-5C08B28C67E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8944" b="1263"/>
              <a:stretch/>
            </p:blipFill>
            <p:spPr>
              <a:xfrm>
                <a:off x="-24965992" y="87011"/>
                <a:ext cx="36058065" cy="2324888"/>
              </a:xfrm>
              <a:prstGeom prst="rect">
                <a:avLst/>
              </a:prstGeom>
            </p:spPr>
          </p:pic>
          <p:pic>
            <p:nvPicPr>
              <p:cNvPr id="7" name="Imagen 6">
                <a:extLst>
                  <a:ext uri="{FF2B5EF4-FFF2-40B4-BE49-F238E27FC236}">
                    <a16:creationId xmlns:a16="http://schemas.microsoft.com/office/drawing/2014/main" id="{ECE3E8AC-3CBC-4872-B862-B783BF7634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024" t="47520" r="35905" b="45952"/>
              <a:stretch/>
            </p:blipFill>
            <p:spPr>
              <a:xfrm>
                <a:off x="720642" y="116591"/>
                <a:ext cx="3326297" cy="246822"/>
              </a:xfrm>
              <a:prstGeom prst="rect">
                <a:avLst/>
              </a:prstGeom>
            </p:spPr>
          </p:pic>
          <p:pic>
            <p:nvPicPr>
              <p:cNvPr id="8" name="Imagen 7">
                <a:extLst>
                  <a:ext uri="{FF2B5EF4-FFF2-40B4-BE49-F238E27FC236}">
                    <a16:creationId xmlns:a16="http://schemas.microsoft.com/office/drawing/2014/main" id="{F3C0EB11-996E-41B3-82B9-CC83AD5C737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59" b="69085"/>
              <a:stretch/>
            </p:blipFill>
            <p:spPr>
              <a:xfrm>
                <a:off x="720642" y="33204"/>
                <a:ext cx="10371428" cy="1252256"/>
              </a:xfrm>
              <a:prstGeom prst="rect">
                <a:avLst/>
              </a:prstGeom>
            </p:spPr>
          </p:pic>
        </p:grpSp>
      </p:grpSp>
      <p:sp>
        <p:nvSpPr>
          <p:cNvPr id="9" name="Rectángulo 8">
            <a:extLst>
              <a:ext uri="{FF2B5EF4-FFF2-40B4-BE49-F238E27FC236}">
                <a16:creationId xmlns:a16="http://schemas.microsoft.com/office/drawing/2014/main" id="{3E7C4588-707D-4DBB-803C-7AFE463D08E2}"/>
              </a:ext>
            </a:extLst>
          </p:cNvPr>
          <p:cNvSpPr/>
          <p:nvPr/>
        </p:nvSpPr>
        <p:spPr>
          <a:xfrm>
            <a:off x="165652" y="2390906"/>
            <a:ext cx="11860696" cy="74065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rgbClr val="002060"/>
                </a:solidFill>
              </a:rPr>
              <a:t>Autores: </a:t>
            </a:r>
            <a:r>
              <a:rPr lang="es-ES" sz="1400" b="1" i="1" dirty="0">
                <a:solidFill>
                  <a:srgbClr val="002060"/>
                </a:solidFill>
              </a:rPr>
              <a:t>Marta Orta Caamaño*, Ángela Losa García-Uceda*, Marta Jiménez Arroyo*, Berman Stalin Barragán Pérez*, José Antonio Durán Cueto*, Celia Montaño Montaño*, Carlos Cabanillas Díez-Madroñero*, Ester Morales </a:t>
            </a:r>
            <a:r>
              <a:rPr lang="es-ES" sz="1400" b="1" i="1" dirty="0" err="1">
                <a:solidFill>
                  <a:srgbClr val="002060"/>
                </a:solidFill>
              </a:rPr>
              <a:t>Manrubia</a:t>
            </a:r>
            <a:r>
              <a:rPr lang="es-ES" sz="1400" b="1" i="1" dirty="0">
                <a:solidFill>
                  <a:srgbClr val="002060"/>
                </a:solidFill>
              </a:rPr>
              <a:t>*, Rocío Gallego </a:t>
            </a:r>
            <a:r>
              <a:rPr lang="es-ES" sz="1400" b="1" i="1" dirty="0" err="1">
                <a:solidFill>
                  <a:srgbClr val="002060"/>
                </a:solidFill>
              </a:rPr>
              <a:t>Dominguez</a:t>
            </a:r>
            <a:r>
              <a:rPr lang="es-ES" sz="1400" b="1" i="1" dirty="0">
                <a:solidFill>
                  <a:srgbClr val="002060"/>
                </a:solidFill>
              </a:rPr>
              <a:t>*, Manuel Agustín Sojo González*.</a:t>
            </a:r>
          </a:p>
          <a:p>
            <a:pPr algn="ctr"/>
            <a:r>
              <a:rPr lang="es-ES" sz="1400" b="1" i="1" dirty="0">
                <a:solidFill>
                  <a:srgbClr val="002060"/>
                </a:solidFill>
              </a:rPr>
              <a:t>*Hospital Universitario San Pedro de Alcántara, </a:t>
            </a:r>
            <a:r>
              <a:rPr lang="es-ES" sz="1400" b="1" i="1" dirty="0" err="1">
                <a:solidFill>
                  <a:srgbClr val="002060"/>
                </a:solidFill>
              </a:rPr>
              <a:t>Cacéres</a:t>
            </a:r>
            <a:r>
              <a:rPr lang="es-ES" sz="1400" b="1" i="1" dirty="0">
                <a:solidFill>
                  <a:srgbClr val="002060"/>
                </a:solidFill>
              </a:rPr>
              <a:t>, España.</a:t>
            </a:r>
            <a:endParaRPr lang="es-ES" sz="1400" i="1" dirty="0">
              <a:solidFill>
                <a:srgbClr val="002060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3BB32B4-C8F0-4DD6-AAA3-AC112D7776F7}"/>
              </a:ext>
            </a:extLst>
          </p:cNvPr>
          <p:cNvSpPr/>
          <p:nvPr/>
        </p:nvSpPr>
        <p:spPr>
          <a:xfrm>
            <a:off x="165652" y="3216588"/>
            <a:ext cx="11860696" cy="185896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u="sng" dirty="0">
                <a:solidFill>
                  <a:srgbClr val="002060"/>
                </a:solidFill>
              </a:rPr>
              <a:t>INTRODUCCIÓN Y OBJETIVOS</a:t>
            </a:r>
          </a:p>
          <a:p>
            <a:pPr algn="ctr"/>
            <a:r>
              <a:rPr lang="es-ES" sz="2000" dirty="0" err="1">
                <a:solidFill>
                  <a:srgbClr val="002060"/>
                </a:solidFill>
              </a:rPr>
              <a:t>Omalizumab</a:t>
            </a:r>
            <a:r>
              <a:rPr lang="es-ES" sz="2000" dirty="0">
                <a:solidFill>
                  <a:srgbClr val="002060"/>
                </a:solidFill>
              </a:rPr>
              <a:t> es un anticuerpo monoclonal anti-IgE indicado en el tratamiento de los pacientes con asma alérgica grave no controlada. Nuestro objetivo es evaluar la eficacia de </a:t>
            </a:r>
            <a:r>
              <a:rPr lang="es-ES" sz="2000" dirty="0" err="1">
                <a:solidFill>
                  <a:srgbClr val="002060"/>
                </a:solidFill>
              </a:rPr>
              <a:t>Omalizumab</a:t>
            </a:r>
            <a:r>
              <a:rPr lang="es-ES" sz="2000" dirty="0">
                <a:solidFill>
                  <a:srgbClr val="002060"/>
                </a:solidFill>
              </a:rPr>
              <a:t> y su relación con el número de eosinófilos en sangre previo al tratamiento.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6927C31-5BD2-4436-A12C-23D6EF220112}"/>
              </a:ext>
            </a:extLst>
          </p:cNvPr>
          <p:cNvSpPr/>
          <p:nvPr/>
        </p:nvSpPr>
        <p:spPr>
          <a:xfrm>
            <a:off x="165653" y="5160577"/>
            <a:ext cx="11860696" cy="1630051"/>
          </a:xfrm>
          <a:prstGeom prst="rect">
            <a:avLst/>
          </a:prstGeom>
          <a:solidFill>
            <a:srgbClr val="F389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u="sng" dirty="0">
                <a:solidFill>
                  <a:srgbClr val="002060"/>
                </a:solidFill>
              </a:rPr>
              <a:t>MATERIAL Y MÉTODOS</a:t>
            </a:r>
          </a:p>
          <a:p>
            <a:pPr algn="ctr"/>
            <a:r>
              <a:rPr lang="es-ES" sz="2000" dirty="0">
                <a:solidFill>
                  <a:srgbClr val="002060"/>
                </a:solidFill>
              </a:rPr>
              <a:t>Recogimos datos </a:t>
            </a:r>
            <a:r>
              <a:rPr lang="es-ES" sz="2000" dirty="0" err="1">
                <a:solidFill>
                  <a:srgbClr val="002060"/>
                </a:solidFill>
              </a:rPr>
              <a:t>clinicos</a:t>
            </a:r>
            <a:r>
              <a:rPr lang="es-ES" sz="2000" dirty="0">
                <a:solidFill>
                  <a:srgbClr val="002060"/>
                </a:solidFill>
              </a:rPr>
              <a:t>, antecedentes personales y familiares, puntuación del cuestionario </a:t>
            </a:r>
            <a:r>
              <a:rPr lang="es-ES" sz="2000" dirty="0" err="1">
                <a:solidFill>
                  <a:srgbClr val="002060"/>
                </a:solidFill>
              </a:rPr>
              <a:t>Asthma</a:t>
            </a:r>
            <a:r>
              <a:rPr lang="es-ES" sz="2000" dirty="0">
                <a:solidFill>
                  <a:srgbClr val="002060"/>
                </a:solidFill>
              </a:rPr>
              <a:t> Control Test (ACT), datos analíticos y de tratamiento de la historia clínica digitalizada de los pacientes que realizan tratamiento con </a:t>
            </a:r>
            <a:r>
              <a:rPr lang="es-ES" sz="2000" dirty="0" err="1">
                <a:solidFill>
                  <a:srgbClr val="002060"/>
                </a:solidFill>
              </a:rPr>
              <a:t>Omalizumab</a:t>
            </a:r>
            <a:r>
              <a:rPr lang="es-ES" sz="2000" dirty="0">
                <a:solidFill>
                  <a:srgbClr val="002060"/>
                </a:solidFill>
              </a:rPr>
              <a:t> en nuestro servicio. Los resultados se almacenan en una base de datos y se realiza el estudio estadístico mediante programa informático SPSS versión 24.</a:t>
            </a:r>
          </a:p>
        </p:txBody>
      </p:sp>
    </p:spTree>
    <p:extLst>
      <p:ext uri="{BB962C8B-B14F-4D97-AF65-F5344CB8AC3E}">
        <p14:creationId xmlns:p14="http://schemas.microsoft.com/office/powerpoint/2010/main" val="1140536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6F2588A-6225-4424-A06B-E42DC22095AF}"/>
              </a:ext>
            </a:extLst>
          </p:cNvPr>
          <p:cNvSpPr/>
          <p:nvPr/>
        </p:nvSpPr>
        <p:spPr>
          <a:xfrm>
            <a:off x="198782" y="5128590"/>
            <a:ext cx="11794435" cy="1623392"/>
          </a:xfrm>
          <a:prstGeom prst="rect">
            <a:avLst/>
          </a:prstGeom>
          <a:solidFill>
            <a:srgbClr val="FB38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u="sng" dirty="0"/>
              <a:t>CONCLUSIONES</a:t>
            </a:r>
          </a:p>
          <a:p>
            <a:pPr algn="ctr"/>
            <a:r>
              <a:rPr lang="es-ES" sz="2000" dirty="0"/>
              <a:t>El tratamiento con </a:t>
            </a:r>
            <a:r>
              <a:rPr lang="es-ES" sz="2000" dirty="0" err="1"/>
              <a:t>Omalizumab</a:t>
            </a:r>
            <a:r>
              <a:rPr lang="es-ES" sz="2000" dirty="0"/>
              <a:t> es eficaz para el control de síntomas, reducción de agudizaciones, y disminución de corticoides inhalados y sistémicos en pacientes con eosinofilia sanguínea (&gt;300 eosinófilos/mm3). No existen diferencias significativas en la respuesta al tratamiento con </a:t>
            </a:r>
            <a:r>
              <a:rPr lang="es-ES" sz="2000" dirty="0" err="1"/>
              <a:t>Omalizumab</a:t>
            </a:r>
            <a:r>
              <a:rPr lang="es-ES" sz="2000" dirty="0"/>
              <a:t> entre pacientes eosinofílicos y no eosinofílicos.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39A93286-3A13-4DE3-AB45-EA70CFABB238}"/>
              </a:ext>
            </a:extLst>
          </p:cNvPr>
          <p:cNvGrpSpPr/>
          <p:nvPr/>
        </p:nvGrpSpPr>
        <p:grpSpPr>
          <a:xfrm>
            <a:off x="89791" y="1788806"/>
            <a:ext cx="2292627" cy="1640194"/>
            <a:chOff x="654440" y="3133399"/>
            <a:chExt cx="1694426" cy="1408745"/>
          </a:xfrm>
          <a:solidFill>
            <a:srgbClr val="00B0F0"/>
          </a:solidFill>
        </p:grpSpPr>
        <p:sp>
          <p:nvSpPr>
            <p:cNvPr id="4" name="Rectángulo: esquinas redondeadas 3">
              <a:extLst>
                <a:ext uri="{FF2B5EF4-FFF2-40B4-BE49-F238E27FC236}">
                  <a16:creationId xmlns:a16="http://schemas.microsoft.com/office/drawing/2014/main" id="{686D8932-395F-414F-816C-4C7E4E783867}"/>
                </a:ext>
              </a:extLst>
            </p:cNvPr>
            <p:cNvSpPr/>
            <p:nvPr/>
          </p:nvSpPr>
          <p:spPr>
            <a:xfrm>
              <a:off x="654440" y="3133399"/>
              <a:ext cx="1694426" cy="140874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ectángulo: esquinas redondeadas 4">
              <a:extLst>
                <a:ext uri="{FF2B5EF4-FFF2-40B4-BE49-F238E27FC236}">
                  <a16:creationId xmlns:a16="http://schemas.microsoft.com/office/drawing/2014/main" id="{8C1C416C-5B39-44A6-97FC-BF77C3CAE4E7}"/>
                </a:ext>
              </a:extLst>
            </p:cNvPr>
            <p:cNvSpPr txBox="1"/>
            <p:nvPr/>
          </p:nvSpPr>
          <p:spPr>
            <a:xfrm>
              <a:off x="695701" y="3174660"/>
              <a:ext cx="1611904" cy="13262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400" b="1" dirty="0"/>
                <a:t>50</a:t>
              </a:r>
              <a:r>
                <a:rPr lang="es-ES" sz="2400" b="1" kern="1200" dirty="0"/>
                <a:t> PACIENTES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800" kern="1200" dirty="0"/>
                <a:t>Edad media: </a:t>
              </a:r>
              <a:r>
                <a:rPr lang="es-ES" dirty="0"/>
                <a:t>59,6 </a:t>
              </a:r>
              <a:r>
                <a:rPr lang="es-ES" sz="1800" kern="1200" dirty="0"/>
                <a:t>años</a:t>
              </a:r>
            </a:p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dirty="0"/>
                <a:t>40</a:t>
              </a:r>
              <a:r>
                <a:rPr lang="es-ES" sz="1800" kern="1200" dirty="0"/>
                <a:t>% varones</a:t>
              </a:r>
            </a:p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1800" kern="1200" dirty="0"/>
                <a:t>60% mujeres</a:t>
              </a: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F25D19F0-5A54-4F0F-8777-5B6CF68F4B2B}"/>
              </a:ext>
            </a:extLst>
          </p:cNvPr>
          <p:cNvGrpSpPr/>
          <p:nvPr/>
        </p:nvGrpSpPr>
        <p:grpSpPr>
          <a:xfrm>
            <a:off x="2431676" y="106018"/>
            <a:ext cx="4283023" cy="2359534"/>
            <a:chOff x="3026637" y="1506781"/>
            <a:chExt cx="1694426" cy="1231881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51ACDF58-81FE-438B-9A64-CD46DDBA769F}"/>
                </a:ext>
              </a:extLst>
            </p:cNvPr>
            <p:cNvSpPr/>
            <p:nvPr/>
          </p:nvSpPr>
          <p:spPr>
            <a:xfrm>
              <a:off x="3026637" y="1506781"/>
              <a:ext cx="1694426" cy="1231881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ángulo: esquinas redondeadas 4">
              <a:extLst>
                <a:ext uri="{FF2B5EF4-FFF2-40B4-BE49-F238E27FC236}">
                  <a16:creationId xmlns:a16="http://schemas.microsoft.com/office/drawing/2014/main" id="{3813143B-CA1B-4FA7-ABB9-877CCFC007A3}"/>
                </a:ext>
              </a:extLst>
            </p:cNvPr>
            <p:cNvSpPr txBox="1"/>
            <p:nvPr/>
          </p:nvSpPr>
          <p:spPr>
            <a:xfrm>
              <a:off x="3062718" y="1542862"/>
              <a:ext cx="1623634" cy="115971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b="1" u="sng" dirty="0">
                  <a:solidFill>
                    <a:srgbClr val="002060"/>
                  </a:solidFill>
                </a:rPr>
                <a:t>EOSINOFILIA</a:t>
              </a:r>
              <a:r>
                <a:rPr lang="es-ES" b="1" dirty="0">
                  <a:solidFill>
                    <a:srgbClr val="002060"/>
                  </a:solidFill>
                </a:rPr>
                <a:t>: 24 pacientes (48%) 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es-ES" sz="1400" b="1" dirty="0">
                  <a:solidFill>
                    <a:srgbClr val="002060"/>
                  </a:solidFill>
                </a:rPr>
                <a:t>(&gt;300 eosinófilos/mm3)</a:t>
              </a:r>
            </a:p>
            <a:p>
              <a:pPr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sz="1400" kern="1200" dirty="0">
                  <a:solidFill>
                    <a:srgbClr val="002060"/>
                  </a:solidFill>
                </a:rPr>
                <a:t>- </a:t>
              </a:r>
              <a:r>
                <a:rPr lang="es-ES" sz="1400" dirty="0">
                  <a:solidFill>
                    <a:srgbClr val="002060"/>
                  </a:solidFill>
                </a:rPr>
                <a:t>66,7% atópicos / 12,5% no atópicos.</a:t>
              </a:r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sz="1400" dirty="0">
                  <a:solidFill>
                    <a:srgbClr val="002060"/>
                  </a:solidFill>
                </a:rPr>
                <a:t>- 87,5% &gt;2 agudizaciones al año</a:t>
              </a:r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sz="1400" dirty="0">
                  <a:solidFill>
                    <a:srgbClr val="002060"/>
                  </a:solidFill>
                </a:rPr>
                <a:t>- 8,4% Ingreso hospitalario</a:t>
              </a:r>
              <a:endParaRPr lang="es-ES" sz="1400" kern="1200" dirty="0">
                <a:solidFill>
                  <a:srgbClr val="002060"/>
                </a:solidFill>
              </a:endParaRPr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sz="1400" kern="1200" dirty="0">
                  <a:solidFill>
                    <a:srgbClr val="002060"/>
                  </a:solidFill>
                </a:rPr>
                <a:t>- </a:t>
              </a:r>
              <a:r>
                <a:rPr lang="es-ES" sz="1400" dirty="0">
                  <a:solidFill>
                    <a:srgbClr val="002060"/>
                  </a:solidFill>
                </a:rPr>
                <a:t>Puntuación ACT media: 15 puntos.</a:t>
              </a:r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sz="1400" dirty="0">
                  <a:solidFill>
                    <a:srgbClr val="002060"/>
                  </a:solidFill>
                </a:rPr>
                <a:t>- FEV1 medio: 1.965ml (72%)</a:t>
              </a:r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sz="1400" dirty="0">
                  <a:solidFill>
                    <a:srgbClr val="002060"/>
                  </a:solidFill>
                </a:rPr>
                <a:t>- FEV1/FVC medio 72,9%.</a:t>
              </a:r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sz="1400" dirty="0">
                  <a:solidFill>
                    <a:srgbClr val="002060"/>
                  </a:solidFill>
                </a:rPr>
                <a:t>- IgE total media: 296 UI/ml.</a:t>
              </a:r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sz="1400" dirty="0">
                  <a:solidFill>
                    <a:srgbClr val="002060"/>
                  </a:solidFill>
                </a:rPr>
                <a:t>- Dosis media de corticoides inhalados: 879mcg/día. </a:t>
              </a:r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sz="1400" dirty="0">
                  <a:solidFill>
                    <a:srgbClr val="002060"/>
                  </a:solidFill>
                </a:rPr>
                <a:t>- 16,7% Corticoide sistémico diario.</a:t>
              </a:r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EEB5687B-247D-4B82-8858-11BD4A870E2C}"/>
              </a:ext>
            </a:extLst>
          </p:cNvPr>
          <p:cNvGrpSpPr/>
          <p:nvPr/>
        </p:nvGrpSpPr>
        <p:grpSpPr>
          <a:xfrm>
            <a:off x="2428019" y="2617304"/>
            <a:ext cx="4286680" cy="2359534"/>
            <a:chOff x="3026637" y="4983665"/>
            <a:chExt cx="1694426" cy="1185098"/>
          </a:xfrm>
          <a:solidFill>
            <a:srgbClr val="F7FC20"/>
          </a:solidFill>
        </p:grpSpPr>
        <p:sp>
          <p:nvSpPr>
            <p:cNvPr id="10" name="Rectángulo: esquinas redondeadas 9">
              <a:extLst>
                <a:ext uri="{FF2B5EF4-FFF2-40B4-BE49-F238E27FC236}">
                  <a16:creationId xmlns:a16="http://schemas.microsoft.com/office/drawing/2014/main" id="{BF7B7F07-7F0F-45DA-A006-7066E1E98674}"/>
                </a:ext>
              </a:extLst>
            </p:cNvPr>
            <p:cNvSpPr/>
            <p:nvPr/>
          </p:nvSpPr>
          <p:spPr>
            <a:xfrm>
              <a:off x="3026637" y="4983665"/>
              <a:ext cx="1694426" cy="1185098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ángulo: esquinas redondeadas 4">
              <a:extLst>
                <a:ext uri="{FF2B5EF4-FFF2-40B4-BE49-F238E27FC236}">
                  <a16:creationId xmlns:a16="http://schemas.microsoft.com/office/drawing/2014/main" id="{EE953212-67A3-49EB-897D-FA3D83558851}"/>
                </a:ext>
              </a:extLst>
            </p:cNvPr>
            <p:cNvSpPr txBox="1"/>
            <p:nvPr/>
          </p:nvSpPr>
          <p:spPr>
            <a:xfrm>
              <a:off x="3061346" y="5053085"/>
              <a:ext cx="1625006" cy="106921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b="1" u="sng" dirty="0">
                  <a:solidFill>
                    <a:srgbClr val="002060"/>
                  </a:solidFill>
                </a:rPr>
                <a:t>NO EOSINOFILIA</a:t>
              </a:r>
              <a:r>
                <a:rPr lang="es-ES" b="1" dirty="0">
                  <a:solidFill>
                    <a:srgbClr val="002060"/>
                  </a:solidFill>
                </a:rPr>
                <a:t>: 26 pacientes (52%) 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es-ES" sz="1400" b="1" dirty="0">
                  <a:solidFill>
                    <a:srgbClr val="002060"/>
                  </a:solidFill>
                </a:rPr>
                <a:t>(&lt;300 eosinófilos/mm3)</a:t>
              </a:r>
            </a:p>
            <a:p>
              <a:pPr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sz="1400" dirty="0">
                  <a:solidFill>
                    <a:srgbClr val="002060"/>
                  </a:solidFill>
                </a:rPr>
                <a:t>- 57,7%% atópicos / 34,6% no atópico.</a:t>
              </a:r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sz="1400" dirty="0">
                  <a:solidFill>
                    <a:srgbClr val="002060"/>
                  </a:solidFill>
                </a:rPr>
                <a:t>- 84,6% &gt;2 agudizaciones al año</a:t>
              </a:r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sz="1400" dirty="0">
                  <a:solidFill>
                    <a:srgbClr val="002060"/>
                  </a:solidFill>
                </a:rPr>
                <a:t>- 26,9% Ingreso hospitalarios</a:t>
              </a:r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sz="1400" dirty="0">
                  <a:solidFill>
                    <a:srgbClr val="002060"/>
                  </a:solidFill>
                </a:rPr>
                <a:t>- Puntuación ACT media: 14,1 puntos.</a:t>
              </a:r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sz="1400" dirty="0">
                  <a:solidFill>
                    <a:srgbClr val="002060"/>
                  </a:solidFill>
                </a:rPr>
                <a:t>- FEV1 medio: 2.353ml (90%).</a:t>
              </a:r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sz="1400" dirty="0">
                  <a:solidFill>
                    <a:srgbClr val="002060"/>
                  </a:solidFill>
                </a:rPr>
                <a:t>- FEV1/FVC medio 71%%.</a:t>
              </a:r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sz="1400" dirty="0">
                  <a:solidFill>
                    <a:srgbClr val="002060"/>
                  </a:solidFill>
                </a:rPr>
                <a:t>- IgE total media: 362,8UI/ml.</a:t>
              </a:r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sz="1400" dirty="0">
                  <a:solidFill>
                    <a:srgbClr val="002060"/>
                  </a:solidFill>
                </a:rPr>
                <a:t>- Dosis media de corticoides inhalados: 821,5mcg/día. </a:t>
              </a:r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</a:pPr>
              <a:r>
                <a:rPr lang="es-ES" sz="1400" dirty="0">
                  <a:solidFill>
                    <a:srgbClr val="002060"/>
                  </a:solidFill>
                </a:rPr>
                <a:t>- 3,8% Corticoide sistémico diario.</a:t>
              </a:r>
            </a:p>
          </p:txBody>
        </p:sp>
      </p:grp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463BC47A-F1A4-46A7-ADB0-F8735F9E6F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563740"/>
              </p:ext>
            </p:extLst>
          </p:nvPr>
        </p:nvGraphicFramePr>
        <p:xfrm>
          <a:off x="6802663" y="317729"/>
          <a:ext cx="5362833" cy="451079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80101">
                  <a:extLst>
                    <a:ext uri="{9D8B030D-6E8A-4147-A177-3AD203B41FA5}">
                      <a16:colId xmlns:a16="http://schemas.microsoft.com/office/drawing/2014/main" val="1683336100"/>
                    </a:ext>
                  </a:extLst>
                </a:gridCol>
                <a:gridCol w="1245704">
                  <a:extLst>
                    <a:ext uri="{9D8B030D-6E8A-4147-A177-3AD203B41FA5}">
                      <a16:colId xmlns:a16="http://schemas.microsoft.com/office/drawing/2014/main" val="3296305301"/>
                    </a:ext>
                  </a:extLst>
                </a:gridCol>
                <a:gridCol w="1285461">
                  <a:extLst>
                    <a:ext uri="{9D8B030D-6E8A-4147-A177-3AD203B41FA5}">
                      <a16:colId xmlns:a16="http://schemas.microsoft.com/office/drawing/2014/main" val="3639625711"/>
                    </a:ext>
                  </a:extLst>
                </a:gridCol>
                <a:gridCol w="1351567">
                  <a:extLst>
                    <a:ext uri="{9D8B030D-6E8A-4147-A177-3AD203B41FA5}">
                      <a16:colId xmlns:a16="http://schemas.microsoft.com/office/drawing/2014/main" val="3760603940"/>
                    </a:ext>
                  </a:extLst>
                </a:gridCol>
              </a:tblGrid>
              <a:tr h="428485">
                <a:tc gridSpan="4">
                  <a:txBody>
                    <a:bodyPr/>
                    <a:lstStyle/>
                    <a:p>
                      <a:pPr algn="ctr"/>
                      <a:r>
                        <a:rPr lang="es-ES" sz="1800" u="sng" dirty="0">
                          <a:solidFill>
                            <a:srgbClr val="002060"/>
                          </a:solidFill>
                        </a:rPr>
                        <a:t>POSTRATAMIENTO CON OMALIZUMAB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65093"/>
                  </a:ext>
                </a:extLst>
              </a:tr>
              <a:tr h="509433">
                <a:tc>
                  <a:txBody>
                    <a:bodyPr/>
                    <a:lstStyle/>
                    <a:p>
                      <a:endParaRPr lang="es-ES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rgbClr val="002060"/>
                          </a:solidFill>
                        </a:rPr>
                        <a:t>EOSINOFILIA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rgbClr val="002060"/>
                          </a:solidFill>
                        </a:rPr>
                        <a:t>NO EOSINOFILIA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rgbClr val="002060"/>
                          </a:solidFill>
                        </a:rPr>
                        <a:t>SIGNIFICACIÓN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303940"/>
                  </a:ext>
                </a:extLst>
              </a:tr>
              <a:tr h="873090">
                <a:tc>
                  <a:txBody>
                    <a:bodyPr/>
                    <a:lstStyle/>
                    <a:p>
                      <a:r>
                        <a:rPr lang="es-ES" sz="1400" b="1" dirty="0">
                          <a:solidFill>
                            <a:srgbClr val="002060"/>
                          </a:solidFill>
                        </a:rPr>
                        <a:t>PUNTUACIÓN MEDIA </a:t>
                      </a:r>
                    </a:p>
                    <a:p>
                      <a:r>
                        <a:rPr lang="es-ES" sz="1400" b="1" dirty="0">
                          <a:solidFill>
                            <a:srgbClr val="002060"/>
                          </a:solidFill>
                        </a:rPr>
                        <a:t>ACT &gt;20 PUNTOS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78,5%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p=0,818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74586"/>
                  </a:ext>
                </a:extLst>
              </a:tr>
              <a:tr h="873090">
                <a:tc>
                  <a:txBody>
                    <a:bodyPr/>
                    <a:lstStyle/>
                    <a:p>
                      <a:r>
                        <a:rPr lang="es-ES" sz="1400" b="1" dirty="0">
                          <a:solidFill>
                            <a:srgbClr val="002060"/>
                          </a:solidFill>
                        </a:rPr>
                        <a:t>SIN AGUDIZACIÓN EN EL PRIMER AÑO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54,2%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p=0,843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686329"/>
                  </a:ext>
                </a:extLst>
              </a:tr>
              <a:tr h="873090">
                <a:tc>
                  <a:txBody>
                    <a:bodyPr/>
                    <a:lstStyle/>
                    <a:p>
                      <a:r>
                        <a:rPr lang="es-ES" sz="1400" b="1" dirty="0">
                          <a:solidFill>
                            <a:srgbClr val="002060"/>
                          </a:solidFill>
                        </a:rPr>
                        <a:t>REDUCCIÓN DE CORTICOIDE INHALADO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123 </a:t>
                      </a:r>
                      <a:r>
                        <a:rPr lang="es-ES" sz="1500" dirty="0" err="1">
                          <a:solidFill>
                            <a:srgbClr val="002060"/>
                          </a:solidFill>
                        </a:rPr>
                        <a:t>mcg</a:t>
                      </a: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/día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174,1 </a:t>
                      </a:r>
                      <a:r>
                        <a:rPr lang="es-ES" sz="1500" dirty="0" err="1">
                          <a:solidFill>
                            <a:srgbClr val="002060"/>
                          </a:solidFill>
                        </a:rPr>
                        <a:t>mcg</a:t>
                      </a: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/día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p=0,478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070263"/>
                  </a:ext>
                </a:extLst>
              </a:tr>
              <a:tr h="873090">
                <a:tc>
                  <a:txBody>
                    <a:bodyPr/>
                    <a:lstStyle/>
                    <a:p>
                      <a:r>
                        <a:rPr lang="es-ES" sz="1400" b="1" dirty="0">
                          <a:solidFill>
                            <a:srgbClr val="002060"/>
                          </a:solidFill>
                        </a:rPr>
                        <a:t>CONTINÚA CON CORTICOIDE SISTÉMICO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1 paciente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dirty="0">
                          <a:solidFill>
                            <a:srgbClr val="002060"/>
                          </a:solidFill>
                        </a:rPr>
                        <a:t>0 pacientes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5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731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54269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480</Words>
  <Application>Microsoft Office PowerPoint</Application>
  <PresentationFormat>Panorámica</PresentationFormat>
  <Paragraphs>64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Marta OrCam</dc:creator>
  <cp:lastModifiedBy>Marta OrCam</cp:lastModifiedBy>
  <cp:revision>22</cp:revision>
  <dcterms:created xsi:type="dcterms:W3CDTF">2019-03-03T10:57:28Z</dcterms:created>
  <dcterms:modified xsi:type="dcterms:W3CDTF">2019-03-04T11:38:55Z</dcterms:modified>
</cp:coreProperties>
</file>