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99FF99"/>
    <a:srgbClr val="FFFF99"/>
    <a:srgbClr val="FF3300"/>
    <a:srgbClr val="66CCFF"/>
    <a:srgbClr val="66FFCC"/>
    <a:srgbClr val="FF99FF"/>
    <a:srgbClr val="B9259D"/>
    <a:srgbClr val="FCA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2224C-DFA3-4468-96B0-F29DC60AE71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CD71F-CB48-4E5C-9190-9C6CA04D6B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84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CD71F-CB48-4E5C-9190-9C6CA04D6B57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901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966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114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6234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9582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790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31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3725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8310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852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2496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0210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282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2369"/>
            <a:ext cx="12192000" cy="805719"/>
          </a:xfrm>
          <a:solidFill>
            <a:srgbClr val="FFFF00"/>
          </a:solidFill>
        </p:spPr>
        <p:txBody>
          <a:bodyPr anchor="ctr">
            <a:normAutofit/>
          </a:bodyPr>
          <a:lstStyle/>
          <a:p>
            <a:pPr algn="ctr"/>
            <a:r>
              <a:rPr lang="es-ES" sz="3200" dirty="0" smtClean="0">
                <a:latin typeface="Arial Black" panose="020B0A04020102020204" pitchFamily="34" charset="0"/>
              </a:rPr>
              <a:t>IMPACTO DE LAS COMORBILIDADES EN LA FPI</a:t>
            </a:r>
            <a:endParaRPr lang="es-ES" sz="3200" dirty="0">
              <a:latin typeface="Arial Black" panose="020B0A040201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-6926" y="828217"/>
            <a:ext cx="12192000" cy="677108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Marta Jiménez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Arroyo*,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Jaime Corral Peñafiel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Rocío Gallego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Domínguez*, </a:t>
            </a:r>
            <a:r>
              <a:rPr lang="es-ES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Ángela Losa García-Uceda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Marta Orta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Caamaño*,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Berman Stalin Barragán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Pérez*,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José Antonio Durán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Cueto*,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Celia Montaño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Montaño*,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Ester Morales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Manrubia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*, Francisco Javier Gómez De Terreros Caro*</a:t>
            </a:r>
          </a:p>
          <a:p>
            <a:pPr algn="ctr"/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*Servicio de Neumología. Hospital Universitario San Pedro de Alcántara. Cáceres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193962" y="1583144"/>
            <a:ext cx="11869193" cy="5145508"/>
            <a:chOff x="193962" y="1583144"/>
            <a:chExt cx="11869193" cy="5145508"/>
          </a:xfrm>
        </p:grpSpPr>
        <p:grpSp>
          <p:nvGrpSpPr>
            <p:cNvPr id="9" name="Grupo 8"/>
            <p:cNvGrpSpPr/>
            <p:nvPr/>
          </p:nvGrpSpPr>
          <p:grpSpPr>
            <a:xfrm>
              <a:off x="193962" y="1583144"/>
              <a:ext cx="5629982" cy="2476652"/>
              <a:chOff x="308212" y="2265332"/>
              <a:chExt cx="4354905" cy="3770671"/>
            </a:xfrm>
          </p:grpSpPr>
          <p:sp>
            <p:nvSpPr>
              <p:cNvPr id="7" name="Rectángulo redondeado 6"/>
              <p:cNvSpPr/>
              <p:nvPr/>
            </p:nvSpPr>
            <p:spPr>
              <a:xfrm>
                <a:off x="308212" y="2265332"/>
                <a:ext cx="4354905" cy="3770671"/>
              </a:xfrm>
              <a:prstGeom prst="roundRect">
                <a:avLst/>
              </a:prstGeom>
              <a:solidFill>
                <a:srgbClr val="66CCFF"/>
              </a:solidFill>
              <a:ln w="571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" name="CuadroTexto 7"/>
              <p:cNvSpPr txBox="1"/>
              <p:nvPr/>
            </p:nvSpPr>
            <p:spPr>
              <a:xfrm>
                <a:off x="415636" y="2379544"/>
                <a:ext cx="4028449" cy="3651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s-ES" sz="2200" b="1" u="sng" dirty="0" smtClean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INTRODUCCIÓN</a:t>
                </a:r>
              </a:p>
              <a:p>
                <a:pPr lvl="0" algn="ctr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s-ES" dirty="0" smtClean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La FPI es una enfermedad crónica con incidencia creciente y elevada mortalidad (curso natural de la FPI, complicaciones respiratorias y comorbilidades asociadas).</a:t>
                </a:r>
              </a:p>
              <a:p>
                <a:pPr lvl="0" algn="ctr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s-ES" dirty="0" smtClean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Las comorbilidades van a interferir en la evolución y pronóstico: fundamental su conocimiento y abordaje.</a:t>
                </a:r>
                <a:endParaRPr lang="es-ES" dirty="0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6089074" y="1613148"/>
              <a:ext cx="5777346" cy="2455925"/>
              <a:chOff x="6954981" y="2351836"/>
              <a:chExt cx="4114801" cy="4145945"/>
            </a:xfrm>
          </p:grpSpPr>
          <p:sp>
            <p:nvSpPr>
              <p:cNvPr id="12" name="Rectángulo redondeado 11"/>
              <p:cNvSpPr/>
              <p:nvPr/>
            </p:nvSpPr>
            <p:spPr>
              <a:xfrm>
                <a:off x="6954981" y="2351836"/>
                <a:ext cx="4114801" cy="4145945"/>
              </a:xfrm>
              <a:prstGeom prst="roundRect">
                <a:avLst/>
              </a:prstGeom>
              <a:solidFill>
                <a:srgbClr val="66CCFF"/>
              </a:solidFill>
              <a:ln w="571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14" name="CuadroTexto 13"/>
              <p:cNvSpPr txBox="1"/>
              <p:nvPr/>
            </p:nvSpPr>
            <p:spPr>
              <a:xfrm>
                <a:off x="7176653" y="2480076"/>
                <a:ext cx="3768437" cy="4000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2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METODOLOGÍA</a:t>
                </a:r>
              </a:p>
              <a:p>
                <a:pPr algn="ctr"/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Análisis descriptivo retrospectivo comparativo, de pacientes con FPI en tratamiento actual con </a:t>
                </a:r>
                <a:r>
                  <a:rPr lang="es-ES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antifibróticos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 Se recogen variables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epidemiológicas,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comorbilidades,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datos de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función pulmonar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agudizaciones de FPI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tratamiento </a:t>
                </a:r>
                <a:r>
                  <a:rPr lang="es-ES" u="sng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antifibrótico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y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mortalidad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 Se realizó una base de datos y análisis estadístico con SPSS.</a:t>
                </a:r>
                <a:endParaRPr lang="es-E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upo 17"/>
            <p:cNvGrpSpPr/>
            <p:nvPr/>
          </p:nvGrpSpPr>
          <p:grpSpPr>
            <a:xfrm>
              <a:off x="1253837" y="4164905"/>
              <a:ext cx="9684326" cy="1025721"/>
              <a:chOff x="376951" y="5306291"/>
              <a:chExt cx="11529140" cy="1077218"/>
            </a:xfrm>
            <a:solidFill>
              <a:srgbClr val="99FF99"/>
            </a:solidFill>
          </p:grpSpPr>
          <p:sp>
            <p:nvSpPr>
              <p:cNvPr id="16" name="Rectángulo redondeado 15"/>
              <p:cNvSpPr/>
              <p:nvPr/>
            </p:nvSpPr>
            <p:spPr>
              <a:xfrm>
                <a:off x="376951" y="5306291"/>
                <a:ext cx="11529140" cy="1077218"/>
              </a:xfrm>
              <a:prstGeom prst="roundRect">
                <a:avLst/>
              </a:prstGeom>
              <a:solidFill>
                <a:srgbClr val="FFFF99"/>
              </a:solidFill>
              <a:ln w="57150"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7" name="CuadroTexto 16"/>
              <p:cNvSpPr txBox="1"/>
              <p:nvPr/>
            </p:nvSpPr>
            <p:spPr>
              <a:xfrm>
                <a:off x="609600" y="5371620"/>
                <a:ext cx="11152910" cy="100200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0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OBJETIVO</a:t>
                </a:r>
              </a:p>
              <a:p>
                <a:pPr algn="ctr"/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Analizar la relación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entre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comorbilidades asociadas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función pulmonar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y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mortalidad,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en una cohorte de pacientes con FPI en tratamiento </a:t>
                </a:r>
                <a:r>
                  <a:rPr lang="es-ES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antifibrótico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en nuestra área de salud.</a:t>
                </a:r>
                <a:endParaRPr lang="es-E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203661" y="5311429"/>
              <a:ext cx="11859494" cy="1417223"/>
              <a:chOff x="376951" y="5306291"/>
              <a:chExt cx="11529140" cy="1077218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20" name="Rectángulo redondeado 19"/>
              <p:cNvSpPr/>
              <p:nvPr/>
            </p:nvSpPr>
            <p:spPr>
              <a:xfrm>
                <a:off x="376951" y="5306291"/>
                <a:ext cx="11529140" cy="1077218"/>
              </a:xfrm>
              <a:prstGeom prst="roundRect">
                <a:avLst/>
              </a:prstGeom>
              <a:solidFill>
                <a:srgbClr val="99FF99"/>
              </a:solidFill>
              <a:ln w="571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1" name="CuadroTexto 20"/>
              <p:cNvSpPr txBox="1"/>
              <p:nvPr/>
            </p:nvSpPr>
            <p:spPr>
              <a:xfrm>
                <a:off x="429818" y="5388720"/>
                <a:ext cx="11042109" cy="865571"/>
              </a:xfrm>
              <a:prstGeom prst="rect">
                <a:avLst/>
              </a:prstGeom>
              <a:solidFill>
                <a:srgbClr val="99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RESULTADOS</a:t>
                </a:r>
              </a:p>
              <a:p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Se </a:t>
                </a:r>
                <a:r>
                  <a:rPr lang="es-ES" sz="16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incluyen 40 pacientes: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s-E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31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s-E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hombres (77,5%) 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(edad media 73 </a:t>
                </a:r>
                <a:r>
                  <a:rPr lang="es-E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ños) y </a:t>
                </a:r>
                <a:r>
                  <a:rPr lang="es-E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9 mujeres (22,5%) 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(edad media 78 años)</a:t>
                </a:r>
              </a:p>
              <a:p>
                <a:endParaRPr lang="es-ES" sz="16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Las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comorbilidades + FREC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:r>
                  <a:rPr lang="es-ES" b="1" dirty="0" smtClean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DLP, HTA, DM2, enfisema pulmonar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y </a:t>
                </a:r>
                <a:r>
                  <a:rPr lang="es-ES" b="1" dirty="0" smtClean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cardiopatía isquémica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777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upo 65"/>
          <p:cNvGrpSpPr/>
          <p:nvPr/>
        </p:nvGrpSpPr>
        <p:grpSpPr>
          <a:xfrm>
            <a:off x="0" y="82753"/>
            <a:ext cx="12299786" cy="6703911"/>
            <a:chOff x="0" y="82753"/>
            <a:chExt cx="12299786" cy="6703911"/>
          </a:xfrm>
        </p:grpSpPr>
        <p:grpSp>
          <p:nvGrpSpPr>
            <p:cNvPr id="10" name="Grupo 9"/>
            <p:cNvGrpSpPr/>
            <p:nvPr/>
          </p:nvGrpSpPr>
          <p:grpSpPr>
            <a:xfrm>
              <a:off x="232663" y="106590"/>
              <a:ext cx="4186937" cy="978172"/>
              <a:chOff x="401781" y="2267861"/>
              <a:chExt cx="4959929" cy="1084939"/>
            </a:xfrm>
          </p:grpSpPr>
          <p:sp>
            <p:nvSpPr>
              <p:cNvPr id="7" name="Rectángulo redondeado 6"/>
              <p:cNvSpPr/>
              <p:nvPr/>
            </p:nvSpPr>
            <p:spPr>
              <a:xfrm>
                <a:off x="401781" y="2267861"/>
                <a:ext cx="4959929" cy="1084939"/>
              </a:xfrm>
              <a:prstGeom prst="roundRect">
                <a:avLst/>
              </a:prstGeom>
              <a:solidFill>
                <a:srgbClr val="99FF99"/>
              </a:solidFill>
              <a:ln w="571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" name="CuadroTexto 7"/>
              <p:cNvSpPr txBox="1"/>
              <p:nvPr/>
            </p:nvSpPr>
            <p:spPr>
              <a:xfrm>
                <a:off x="540328" y="2267861"/>
                <a:ext cx="482138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s-ES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Ninguna comorbilidad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(10%)</a:t>
                </a:r>
              </a:p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 </a:t>
                </a:r>
                <a:r>
                  <a:rPr lang="es-ES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 a 3 comorbilidades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(42,5%)</a:t>
                </a:r>
              </a:p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 </a:t>
                </a:r>
                <a:r>
                  <a:rPr lang="es-ES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 a 7 comorbilidades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(47,5%)</a:t>
                </a:r>
                <a:endParaRPr lang="es-E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upo 11"/>
            <p:cNvGrpSpPr/>
            <p:nvPr/>
          </p:nvGrpSpPr>
          <p:grpSpPr>
            <a:xfrm>
              <a:off x="6123708" y="82753"/>
              <a:ext cx="5957454" cy="1500772"/>
              <a:chOff x="401781" y="2267861"/>
              <a:chExt cx="4626521" cy="1458473"/>
            </a:xfrm>
            <a:noFill/>
          </p:grpSpPr>
          <p:sp>
            <p:nvSpPr>
              <p:cNvPr id="13" name="Rectángulo redondeado 12"/>
              <p:cNvSpPr/>
              <p:nvPr/>
            </p:nvSpPr>
            <p:spPr>
              <a:xfrm>
                <a:off x="401781" y="2267861"/>
                <a:ext cx="4626521" cy="1458473"/>
              </a:xfrm>
              <a:prstGeom prst="roundRect">
                <a:avLst/>
              </a:prstGeom>
              <a:grpFill/>
              <a:ln w="571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4" name="CuadroTexto 13"/>
              <p:cNvSpPr txBox="1"/>
              <p:nvPr/>
            </p:nvSpPr>
            <p:spPr>
              <a:xfrm>
                <a:off x="540328" y="2309142"/>
                <a:ext cx="4407923" cy="137586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FUNCIÓN PULMONAR:</a:t>
                </a:r>
              </a:p>
              <a:p>
                <a:pPr algn="ctr"/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Comparando si existe relación entre la </a:t>
                </a:r>
                <a:r>
                  <a:rPr lang="es-ES" sz="16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pérdida de función 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(FVC, DLCO, WT6M) inicial y a los 6-12-18-24-30-36 meses CON </a:t>
                </a:r>
                <a:r>
                  <a:rPr lang="es-ES" sz="16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Nº Comorbilidades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:r>
                  <a:rPr lang="es-ES" sz="1600" b="1" dirty="0" smtClean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SIN observarse diferencias estadísticamente significativas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s-E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0" name="Grupo 49"/>
            <p:cNvGrpSpPr/>
            <p:nvPr/>
          </p:nvGrpSpPr>
          <p:grpSpPr>
            <a:xfrm>
              <a:off x="0" y="1488346"/>
              <a:ext cx="6699354" cy="3845083"/>
              <a:chOff x="0" y="1488346"/>
              <a:chExt cx="6699354" cy="3845083"/>
            </a:xfrm>
          </p:grpSpPr>
          <p:pic>
            <p:nvPicPr>
              <p:cNvPr id="39" name="Imagen 3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2083500"/>
                <a:ext cx="6699354" cy="3249929"/>
              </a:xfrm>
              <a:prstGeom prst="rect">
                <a:avLst/>
              </a:prstGeom>
            </p:spPr>
          </p:pic>
          <p:sp>
            <p:nvSpPr>
              <p:cNvPr id="42" name="CuadroTexto 41"/>
              <p:cNvSpPr txBox="1"/>
              <p:nvPr/>
            </p:nvSpPr>
            <p:spPr>
              <a:xfrm>
                <a:off x="108509" y="1488346"/>
                <a:ext cx="5736029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TIPO </a:t>
                </a:r>
                <a:r>
                  <a:rPr lang="es-ES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COMORBILIDAD vs </a:t>
                </a:r>
                <a:r>
                  <a:rPr lang="es-ES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FUNCIÓN PULMONAR </a:t>
                </a:r>
                <a:endParaRPr lang="es-ES" b="1" u="sng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s-E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(significación estadística: </a:t>
                </a:r>
                <a:r>
                  <a:rPr lang="es-E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 = 0,05</a:t>
                </a:r>
                <a:r>
                  <a:rPr lang="es-E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es-ES" sz="1600" dirty="0"/>
              </a:p>
            </p:txBody>
          </p:sp>
        </p:grpSp>
        <p:grpSp>
          <p:nvGrpSpPr>
            <p:cNvPr id="52" name="Grupo 51"/>
            <p:cNvGrpSpPr/>
            <p:nvPr/>
          </p:nvGrpSpPr>
          <p:grpSpPr>
            <a:xfrm>
              <a:off x="7375322" y="1961957"/>
              <a:ext cx="4924464" cy="4720047"/>
              <a:chOff x="7375322" y="1961957"/>
              <a:chExt cx="4924464" cy="4720047"/>
            </a:xfrm>
          </p:grpSpPr>
          <p:grpSp>
            <p:nvGrpSpPr>
              <p:cNvPr id="51" name="Grupo 50"/>
              <p:cNvGrpSpPr/>
              <p:nvPr/>
            </p:nvGrpSpPr>
            <p:grpSpPr>
              <a:xfrm>
                <a:off x="7697027" y="2276259"/>
                <a:ext cx="4281055" cy="4405745"/>
                <a:chOff x="7697027" y="2276259"/>
                <a:chExt cx="4281055" cy="4405745"/>
              </a:xfrm>
            </p:grpSpPr>
            <p:pic>
              <p:nvPicPr>
                <p:cNvPr id="43" name="Imagen 42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795" t="17778" r="39091" b="17979"/>
                <a:stretch/>
              </p:blipFill>
              <p:spPr>
                <a:xfrm>
                  <a:off x="7697027" y="2276259"/>
                  <a:ext cx="4281055" cy="4405745"/>
                </a:xfrm>
                <a:prstGeom prst="rect">
                  <a:avLst/>
                </a:prstGeom>
              </p:spPr>
            </p:pic>
            <p:pic>
              <p:nvPicPr>
                <p:cNvPr id="44" name="Imagen 43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022" t="21010" r="30114" b="69495"/>
                <a:stretch/>
              </p:blipFill>
              <p:spPr>
                <a:xfrm>
                  <a:off x="8299303" y="5333429"/>
                  <a:ext cx="1288041" cy="776127"/>
                </a:xfrm>
                <a:prstGeom prst="rect">
                  <a:avLst/>
                </a:prstGeom>
              </p:spPr>
            </p:pic>
            <p:pic>
              <p:nvPicPr>
                <p:cNvPr id="45" name="Imagen 44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048" t="40657" r="19788" b="42677"/>
                <a:stretch/>
              </p:blipFill>
              <p:spPr>
                <a:xfrm>
                  <a:off x="9656619" y="2565464"/>
                  <a:ext cx="2214563" cy="1143000"/>
                </a:xfrm>
                <a:prstGeom prst="rect">
                  <a:avLst/>
                </a:prstGeom>
              </p:spPr>
            </p:pic>
          </p:grpSp>
          <p:sp>
            <p:nvSpPr>
              <p:cNvPr id="46" name="CuadroTexto 45"/>
              <p:cNvSpPr txBox="1"/>
              <p:nvPr/>
            </p:nvSpPr>
            <p:spPr>
              <a:xfrm>
                <a:off x="7375322" y="1961957"/>
                <a:ext cx="49244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Nº COMORBILIDADES vs SUPERVIVENCIA</a:t>
                </a:r>
                <a:endParaRPr lang="es-ES" b="1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" name="Grupo 46"/>
            <p:cNvGrpSpPr/>
            <p:nvPr/>
          </p:nvGrpSpPr>
          <p:grpSpPr>
            <a:xfrm>
              <a:off x="108509" y="5432447"/>
              <a:ext cx="7441458" cy="1354217"/>
              <a:chOff x="7429" y="2265465"/>
              <a:chExt cx="4959929" cy="1100105"/>
            </a:xfrm>
          </p:grpSpPr>
          <p:sp>
            <p:nvSpPr>
              <p:cNvPr id="48" name="Rectángulo redondeado 47"/>
              <p:cNvSpPr/>
              <p:nvPr/>
            </p:nvSpPr>
            <p:spPr>
              <a:xfrm>
                <a:off x="7429" y="2276059"/>
                <a:ext cx="4959929" cy="1084939"/>
              </a:xfrm>
              <a:prstGeom prst="roundRect">
                <a:avLst/>
              </a:prstGeom>
              <a:solidFill>
                <a:srgbClr val="FF99FF"/>
              </a:solidFill>
              <a:ln w="57150">
                <a:solidFill>
                  <a:srgbClr val="B9259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9" name="CuadroTexto 48"/>
              <p:cNvSpPr txBox="1"/>
              <p:nvPr/>
            </p:nvSpPr>
            <p:spPr>
              <a:xfrm>
                <a:off x="93196" y="2265465"/>
                <a:ext cx="4821382" cy="1100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CONCLUSIONES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Nuestra cohorte: </a:t>
                </a:r>
                <a:r>
                  <a:rPr lang="es-ES" sz="16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Nº comorbilidades </a:t>
                </a:r>
                <a:r>
                  <a:rPr lang="es-ES" sz="16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NO se correlacionó </a:t>
                </a:r>
                <a:r>
                  <a:rPr lang="es-ES" sz="16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 peor función pulmonar ni mayor mortalidad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s-ES" sz="16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Ciertas comorbilidades </a:t>
                </a:r>
                <a:r>
                  <a:rPr lang="es-ES" sz="16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 se asociaron </a:t>
                </a:r>
                <a:r>
                  <a:rPr lang="es-E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 determinadas alteraciones en FVC, DLCO y parámetros WT6M.</a:t>
                </a:r>
                <a:endParaRPr lang="es-E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54" name="Conector angular 53"/>
            <p:cNvCxnSpPr/>
            <p:nvPr/>
          </p:nvCxnSpPr>
          <p:spPr>
            <a:xfrm>
              <a:off x="4698770" y="901916"/>
              <a:ext cx="2500224" cy="1006892"/>
            </a:xfrm>
            <a:prstGeom prst="bentConnector3">
              <a:avLst>
                <a:gd name="adj1" fmla="val 46675"/>
              </a:avLst>
            </a:prstGeom>
            <a:ln w="76200">
              <a:solidFill>
                <a:srgbClr val="CC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cto de flecha 55"/>
            <p:cNvCxnSpPr/>
            <p:nvPr/>
          </p:nvCxnSpPr>
          <p:spPr>
            <a:xfrm>
              <a:off x="1805749" y="1165654"/>
              <a:ext cx="0" cy="375349"/>
            </a:xfrm>
            <a:prstGeom prst="straightConnector1">
              <a:avLst/>
            </a:prstGeom>
            <a:ln w="76200">
              <a:solidFill>
                <a:srgbClr val="CC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recto de flecha 57"/>
            <p:cNvCxnSpPr/>
            <p:nvPr/>
          </p:nvCxnSpPr>
          <p:spPr>
            <a:xfrm>
              <a:off x="4682058" y="478926"/>
              <a:ext cx="1338570" cy="19406"/>
            </a:xfrm>
            <a:prstGeom prst="straightConnector1">
              <a:avLst/>
            </a:prstGeom>
            <a:ln w="76200">
              <a:solidFill>
                <a:srgbClr val="CC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837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339</Words>
  <Application>Microsoft Office PowerPoint</Application>
  <PresentationFormat>Panorámica</PresentationFormat>
  <Paragraphs>26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Tahoma</vt:lpstr>
      <vt:lpstr>Wingdings</vt:lpstr>
      <vt:lpstr>Tema de Office</vt:lpstr>
      <vt:lpstr>IMPACTO DE LAS COMORBILIDADES EN LA FPI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41</cp:revision>
  <dcterms:created xsi:type="dcterms:W3CDTF">2019-03-05T16:32:32Z</dcterms:created>
  <dcterms:modified xsi:type="dcterms:W3CDTF">2019-03-07T17:21:39Z</dcterms:modified>
</cp:coreProperties>
</file>