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nabé Jurado Gámez" initials="BJG" lastIdx="10" clrIdx="0">
    <p:extLst>
      <p:ext uri="{19B8F6BF-5375-455C-9EA6-DF929625EA0E}">
        <p15:presenceInfo xmlns="" xmlns:p15="http://schemas.microsoft.com/office/powerpoint/2012/main" userId="27d81177971ecb7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98" d="100"/>
          <a:sy n="98" d="100"/>
        </p:scale>
        <p:origin x="-1212" y="-9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72382D4-106A-4081-B5EB-D4777DD87302}" type="datetimeFigureOut">
              <a:rPr lang="es-ES" smtClean="0"/>
              <a:pPr/>
              <a:t>17/02/2019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E221C820-2982-44A4-AEA9-02BA149C455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72382D4-106A-4081-B5EB-D4777DD87302}" type="datetimeFigureOut">
              <a:rPr lang="es-ES" smtClean="0"/>
              <a:pPr/>
              <a:t>17/02/2019</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221C820-2982-44A4-AEA9-02BA149C455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285720" y="2500312"/>
            <a:ext cx="8572560" cy="642942"/>
          </a:xfrm>
          <a:prstGeom prst="roundRect">
            <a:avLst/>
          </a:prstGeom>
          <a:solidFill>
            <a:schemeClr val="tx2">
              <a:lumMod val="20000"/>
              <a:lumOff val="80000"/>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v"/>
            </a:pPr>
            <a:r>
              <a:rPr lang="es-ES" sz="1400" b="1" dirty="0" smtClean="0">
                <a:solidFill>
                  <a:srgbClr val="002060"/>
                </a:solidFill>
                <a:latin typeface="Arial" pitchFamily="34" charset="0"/>
                <a:cs typeface="Arial" pitchFamily="34" charset="0"/>
              </a:rPr>
              <a:t> </a:t>
            </a:r>
            <a:r>
              <a:rPr lang="es-ES" sz="1300" b="1" dirty="0" smtClean="0">
                <a:solidFill>
                  <a:srgbClr val="002060"/>
                </a:solidFill>
                <a:latin typeface="Arial" pitchFamily="34" charset="0"/>
                <a:cs typeface="Arial" pitchFamily="34" charset="0"/>
              </a:rPr>
              <a:t>OBJETIVO </a:t>
            </a:r>
            <a:r>
              <a:rPr lang="es-ES" sz="1100" b="1" dirty="0" smtClean="0">
                <a:solidFill>
                  <a:srgbClr val="002060"/>
                </a:solidFill>
                <a:latin typeface="Arial" pitchFamily="34" charset="0"/>
                <a:cs typeface="Arial" pitchFamily="34" charset="0"/>
              </a:rPr>
              <a:t>:  </a:t>
            </a:r>
            <a:r>
              <a:rPr lang="es-ES" sz="1100" dirty="0" smtClean="0">
                <a:solidFill>
                  <a:schemeClr val="tx1"/>
                </a:solidFill>
                <a:latin typeface="Arial" pitchFamily="34" charset="0"/>
                <a:cs typeface="Arial" pitchFamily="34" charset="0"/>
              </a:rPr>
              <a:t>Evaluar en pacientes EPOC el efecto de un programa de actividad física sobre la calidad de vida relacionada con                  la salud (CVRS). </a:t>
            </a:r>
            <a:endParaRPr lang="es-ES" sz="1100" dirty="0">
              <a:solidFill>
                <a:schemeClr val="tx1"/>
              </a:solidFill>
              <a:latin typeface="Arial" pitchFamily="34" charset="0"/>
              <a:cs typeface="Arial" pitchFamily="34" charset="0"/>
            </a:endParaRPr>
          </a:p>
        </p:txBody>
      </p:sp>
      <p:sp>
        <p:nvSpPr>
          <p:cNvPr id="14" name="1 Título"/>
          <p:cNvSpPr txBox="1">
            <a:spLocks/>
          </p:cNvSpPr>
          <p:nvPr/>
        </p:nvSpPr>
        <p:spPr>
          <a:xfrm>
            <a:off x="642910" y="1000114"/>
            <a:ext cx="7715304" cy="857238"/>
          </a:xfrm>
          <a:prstGeom prst="rect">
            <a:avLst/>
          </a:prstGeom>
        </p:spPr>
        <p:txBody>
          <a:bodyPr vert="horz" lIns="91440" tIns="45720" rIns="91440" bIns="45720" rtlCol="0" anchor="ctr">
            <a:normAutofit fontScale="37500" lnSpcReduction="20000"/>
          </a:bodyPr>
          <a:lstStyle/>
          <a:p>
            <a:pPr algn="ctr">
              <a:spcBef>
                <a:spcPct val="0"/>
              </a:spcBef>
              <a:defRPr/>
            </a:pPr>
            <a:r>
              <a:rPr kumimoji="0" lang="es-ES" sz="18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
            </a:r>
            <a:br>
              <a:rPr kumimoji="0" lang="es-ES" sz="18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br>
            <a:r>
              <a:rPr kumimoji="0" lang="es-ES" sz="43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ACTIVIDAD</a:t>
            </a:r>
            <a:r>
              <a:rPr kumimoji="0" lang="es-ES" sz="4300" b="1" i="0" u="none" strike="noStrike" kern="1200" cap="none" spc="0" normalizeH="0" noProof="0" dirty="0" smtClean="0">
                <a:ln>
                  <a:noFill/>
                </a:ln>
                <a:solidFill>
                  <a:srgbClr val="002060"/>
                </a:solidFill>
                <a:effectLst/>
                <a:uLnTx/>
                <a:uFillTx/>
                <a:latin typeface="Arial" pitchFamily="34" charset="0"/>
                <a:ea typeface="+mj-ea"/>
                <a:cs typeface="Arial" pitchFamily="34" charset="0"/>
              </a:rPr>
              <a:t> FÍSICA Y CALIDAD DE VIDA EN PACIENTES CON ENFERMEDAD PULMONAR OBSTRUCTIVA CRÓNICA</a:t>
            </a:r>
            <a:endParaRPr lang="es-ES" sz="4300" b="1" dirty="0" smtClean="0">
              <a:solidFill>
                <a:srgbClr val="002060"/>
              </a:solidFill>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27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
            </a:r>
            <a:br>
              <a:rPr kumimoji="0" lang="es-ES" sz="27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br>
            <a:endParaRPr kumimoji="0" lang="es-ES" sz="27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5" name="14 Rectángulo"/>
          <p:cNvSpPr/>
          <p:nvPr/>
        </p:nvSpPr>
        <p:spPr>
          <a:xfrm>
            <a:off x="214282" y="1500180"/>
            <a:ext cx="8643998" cy="714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800" dirty="0" smtClean="0">
              <a:solidFill>
                <a:schemeClr val="tx1"/>
              </a:solidFill>
              <a:latin typeface="Arial" pitchFamily="34" charset="0"/>
              <a:cs typeface="Arial" pitchFamily="34" charset="0"/>
            </a:endParaRPr>
          </a:p>
          <a:p>
            <a:endParaRPr lang="es-ES" sz="800" dirty="0" smtClean="0">
              <a:solidFill>
                <a:schemeClr val="tx1"/>
              </a:solidFill>
              <a:latin typeface="Arial" pitchFamily="34" charset="0"/>
              <a:cs typeface="Arial" pitchFamily="34" charset="0"/>
            </a:endParaRPr>
          </a:p>
          <a:p>
            <a:endParaRPr lang="es-ES" sz="800" dirty="0" smtClean="0">
              <a:solidFill>
                <a:schemeClr val="tx1"/>
              </a:solidFill>
              <a:latin typeface="Arial" pitchFamily="34" charset="0"/>
              <a:cs typeface="Arial" pitchFamily="34" charset="0"/>
            </a:endParaRPr>
          </a:p>
          <a:p>
            <a:endParaRPr lang="es-ES" sz="800" dirty="0" smtClean="0">
              <a:solidFill>
                <a:schemeClr val="tx1"/>
              </a:solidFill>
              <a:latin typeface="Arial" pitchFamily="34" charset="0"/>
              <a:cs typeface="Arial" pitchFamily="34" charset="0"/>
            </a:endParaRPr>
          </a:p>
          <a:p>
            <a:endParaRPr lang="es-ES" sz="800" dirty="0" smtClean="0">
              <a:solidFill>
                <a:schemeClr val="tx1"/>
              </a:solidFill>
              <a:latin typeface="Arial" pitchFamily="34" charset="0"/>
              <a:cs typeface="Arial" pitchFamily="34" charset="0"/>
            </a:endParaRPr>
          </a:p>
          <a:p>
            <a:r>
              <a:rPr lang="es-ES" sz="800" dirty="0" smtClean="0">
                <a:solidFill>
                  <a:schemeClr val="tx1"/>
                </a:solidFill>
                <a:latin typeface="Arial" pitchFamily="34" charset="0"/>
                <a:cs typeface="Arial" pitchFamily="34" charset="0"/>
              </a:rPr>
              <a:t>Ana Palomares </a:t>
            </a:r>
            <a:r>
              <a:rPr lang="es-ES" sz="800" dirty="0" err="1" smtClean="0">
                <a:solidFill>
                  <a:schemeClr val="tx1"/>
                </a:solidFill>
                <a:latin typeface="Arial" pitchFamily="34" charset="0"/>
                <a:cs typeface="Arial" pitchFamily="34" charset="0"/>
              </a:rPr>
              <a:t>Muriana</a:t>
            </a:r>
            <a:r>
              <a:rPr lang="es-ES" sz="800" dirty="0" smtClean="0">
                <a:solidFill>
                  <a:schemeClr val="tx1"/>
                </a:solidFill>
                <a:latin typeface="Arial" pitchFamily="34" charset="0"/>
                <a:cs typeface="Arial" pitchFamily="34" charset="0"/>
              </a:rPr>
              <a:t> 1. Francisco Martínez Prieto 2. Antonio Jurado García 3.Cristina Villalba Moral 4.Nuria Feu Collado 4,5. Natalia Pascual Martínez 4,5. Marisol Arenas de </a:t>
            </a:r>
            <a:r>
              <a:rPr lang="es-ES" sz="800" dirty="0" err="1" smtClean="0">
                <a:solidFill>
                  <a:schemeClr val="tx1"/>
                </a:solidFill>
                <a:latin typeface="Arial" pitchFamily="34" charset="0"/>
                <a:cs typeface="Arial" pitchFamily="34" charset="0"/>
              </a:rPr>
              <a:t>Larriva</a:t>
            </a:r>
            <a:r>
              <a:rPr lang="es-ES" sz="800" dirty="0" smtClean="0">
                <a:solidFill>
                  <a:schemeClr val="tx1"/>
                </a:solidFill>
                <a:latin typeface="Arial" pitchFamily="34" charset="0"/>
                <a:cs typeface="Arial" pitchFamily="34" charset="0"/>
              </a:rPr>
              <a:t> 4,5. Bernabé Jurado Gámez 2,4,5.</a:t>
            </a:r>
          </a:p>
          <a:p>
            <a:endParaRPr lang="es-ES" sz="800" dirty="0" smtClean="0">
              <a:solidFill>
                <a:schemeClr val="tx1"/>
              </a:solidFill>
              <a:latin typeface="Arial" pitchFamily="34" charset="0"/>
              <a:cs typeface="Arial" pitchFamily="34" charset="0"/>
            </a:endParaRPr>
          </a:p>
          <a:p>
            <a:r>
              <a:rPr lang="es-ES" sz="800" dirty="0" smtClean="0">
                <a:solidFill>
                  <a:schemeClr val="tx1"/>
                </a:solidFill>
                <a:latin typeface="Arial" pitchFamily="34" charset="0"/>
                <a:cs typeface="Arial" pitchFamily="34" charset="0"/>
              </a:rPr>
              <a:t>Filiación: 1.U. Neumología. Hospital de Alta Resolución Montilla-Puente Genil. 2. Facultad de Medicina. </a:t>
            </a:r>
            <a:r>
              <a:rPr lang="es-ES" sz="800" dirty="0" err="1" smtClean="0">
                <a:solidFill>
                  <a:schemeClr val="tx1"/>
                </a:solidFill>
                <a:latin typeface="Arial" pitchFamily="34" charset="0"/>
                <a:cs typeface="Arial" pitchFamily="34" charset="0"/>
              </a:rPr>
              <a:t>Dpto</a:t>
            </a:r>
            <a:r>
              <a:rPr lang="es-ES" sz="800" dirty="0" smtClean="0">
                <a:solidFill>
                  <a:schemeClr val="tx1"/>
                </a:solidFill>
                <a:latin typeface="Arial" pitchFamily="34" charset="0"/>
                <a:cs typeface="Arial" pitchFamily="34" charset="0"/>
              </a:rPr>
              <a:t> Medicina. Universidad de Córdoba. 3. Unidad de Fisioterapia. Hospital San Juan de Dios. Córdoba. 4. UGC-Neumología. Hospital Universitario Reina Sofía. Córdoba. 5. Instituto </a:t>
            </a:r>
            <a:r>
              <a:rPr lang="es-ES" sz="800" dirty="0" err="1" smtClean="0">
                <a:solidFill>
                  <a:schemeClr val="tx1"/>
                </a:solidFill>
                <a:latin typeface="Arial" pitchFamily="34" charset="0"/>
                <a:cs typeface="Arial" pitchFamily="34" charset="0"/>
              </a:rPr>
              <a:t>Maimónides</a:t>
            </a:r>
            <a:r>
              <a:rPr lang="es-ES" sz="800" dirty="0" smtClean="0">
                <a:solidFill>
                  <a:schemeClr val="tx1"/>
                </a:solidFill>
                <a:latin typeface="Arial" pitchFamily="34" charset="0"/>
                <a:cs typeface="Arial" pitchFamily="34" charset="0"/>
              </a:rPr>
              <a:t> de Investigación Biomédica (IMIBIC).   </a:t>
            </a:r>
          </a:p>
          <a:p>
            <a:pPr algn="ctr"/>
            <a:endParaRPr lang="es-ES" sz="3600" dirty="0" smtClean="0">
              <a:solidFill>
                <a:schemeClr val="tx1"/>
              </a:solidFill>
              <a:latin typeface="Arial" pitchFamily="34" charset="0"/>
              <a:cs typeface="Arial" pitchFamily="34" charset="0"/>
            </a:endParaRPr>
          </a:p>
        </p:txBody>
      </p:sp>
      <p:sp>
        <p:nvSpPr>
          <p:cNvPr id="12" name="7 Rectángulo redondeado"/>
          <p:cNvSpPr/>
          <p:nvPr/>
        </p:nvSpPr>
        <p:spPr>
          <a:xfrm>
            <a:off x="285720" y="3214692"/>
            <a:ext cx="8572560" cy="1785950"/>
          </a:xfrm>
          <a:prstGeom prst="roundRect">
            <a:avLst/>
          </a:prstGeom>
          <a:solidFill>
            <a:schemeClr val="tx2">
              <a:lumMod val="20000"/>
              <a:lumOff val="80000"/>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dirty="0" smtClean="0">
                <a:solidFill>
                  <a:schemeClr val="tx1"/>
                </a:solidFill>
                <a:latin typeface="Arial" pitchFamily="34" charset="0"/>
                <a:cs typeface="Arial" pitchFamily="34" charset="0"/>
              </a:rPr>
              <a:t> </a:t>
            </a:r>
          </a:p>
          <a:p>
            <a:pPr>
              <a:buFont typeface="Wingdings" pitchFamily="2" charset="2"/>
              <a:buChar char="§"/>
            </a:pPr>
            <a:endParaRPr lang="es-ES" sz="1200" dirty="0" smtClean="0">
              <a:solidFill>
                <a:schemeClr val="tx1"/>
              </a:solidFill>
              <a:latin typeface="Arial" pitchFamily="34" charset="0"/>
              <a:cs typeface="Arial" pitchFamily="34" charset="0"/>
            </a:endParaRPr>
          </a:p>
          <a:p>
            <a:endParaRPr lang="es-ES" sz="1200" dirty="0" smtClean="0">
              <a:solidFill>
                <a:schemeClr val="tx1"/>
              </a:solidFill>
              <a:latin typeface="Arial" pitchFamily="34" charset="0"/>
              <a:cs typeface="Arial" pitchFamily="34" charset="0"/>
            </a:endParaRPr>
          </a:p>
          <a:p>
            <a:endParaRPr lang="es-ES" sz="1200" b="1" dirty="0" smtClean="0">
              <a:solidFill>
                <a:srgbClr val="002060"/>
              </a:solidFill>
              <a:latin typeface="Arial" pitchFamily="34" charset="0"/>
              <a:cs typeface="Arial" pitchFamily="34" charset="0"/>
            </a:endParaRPr>
          </a:p>
          <a:p>
            <a:endParaRPr lang="es-ES" sz="1200" b="1" dirty="0" smtClean="0">
              <a:solidFill>
                <a:srgbClr val="002060"/>
              </a:solidFill>
              <a:latin typeface="Arial" pitchFamily="34" charset="0"/>
              <a:cs typeface="Arial" pitchFamily="34" charset="0"/>
            </a:endParaRPr>
          </a:p>
          <a:p>
            <a:pPr>
              <a:buFont typeface="Wingdings" pitchFamily="2" charset="2"/>
              <a:buChar char="v"/>
            </a:pPr>
            <a:r>
              <a:rPr lang="es-ES" sz="1200" b="1" dirty="0" smtClean="0">
                <a:solidFill>
                  <a:srgbClr val="002060"/>
                </a:solidFill>
                <a:latin typeface="Arial" pitchFamily="34" charset="0"/>
                <a:cs typeface="Arial" pitchFamily="34" charset="0"/>
              </a:rPr>
              <a:t> </a:t>
            </a:r>
            <a:r>
              <a:rPr lang="es-ES" sz="1300" b="1" dirty="0" smtClean="0">
                <a:solidFill>
                  <a:srgbClr val="002060"/>
                </a:solidFill>
                <a:latin typeface="Arial" pitchFamily="34" charset="0"/>
                <a:cs typeface="Arial" pitchFamily="34" charset="0"/>
              </a:rPr>
              <a:t>METODOLOGÍA :</a:t>
            </a:r>
            <a:endParaRPr lang="es-ES" sz="1300" b="1" dirty="0" smtClean="0">
              <a:solidFill>
                <a:srgbClr val="002060"/>
              </a:solidFill>
              <a:latin typeface="Arial" pitchFamily="34" charset="0"/>
              <a:cs typeface="Arial" pitchFamily="34" charset="0"/>
            </a:endParaRPr>
          </a:p>
          <a:p>
            <a:endParaRPr lang="es-ES" sz="1200" dirty="0" smtClean="0">
              <a:solidFill>
                <a:schemeClr val="tx1"/>
              </a:solidFill>
              <a:latin typeface="Arial" pitchFamily="34" charset="0"/>
              <a:cs typeface="Arial" pitchFamily="34" charset="0"/>
            </a:endParaRPr>
          </a:p>
          <a:p>
            <a:pPr>
              <a:buFont typeface="Wingdings" pitchFamily="2" charset="2"/>
              <a:buChar char="§"/>
            </a:pPr>
            <a:r>
              <a:rPr lang="es-ES" sz="1100" dirty="0" smtClean="0">
                <a:solidFill>
                  <a:schemeClr val="tx1"/>
                </a:solidFill>
                <a:latin typeface="Arial" pitchFamily="34" charset="0"/>
                <a:cs typeface="Arial" pitchFamily="34" charset="0"/>
              </a:rPr>
              <a:t>   Estudio </a:t>
            </a:r>
            <a:r>
              <a:rPr lang="es-ES" sz="1100" dirty="0" smtClean="0">
                <a:solidFill>
                  <a:schemeClr val="tx1"/>
                </a:solidFill>
                <a:latin typeface="Arial" pitchFamily="34" charset="0"/>
                <a:cs typeface="Arial" pitchFamily="34" charset="0"/>
              </a:rPr>
              <a:t>prospectivo, </a:t>
            </a:r>
            <a:r>
              <a:rPr lang="es-ES" sz="1100" dirty="0" err="1" smtClean="0">
                <a:solidFill>
                  <a:schemeClr val="tx1"/>
                </a:solidFill>
                <a:latin typeface="Arial" pitchFamily="34" charset="0"/>
                <a:cs typeface="Arial" pitchFamily="34" charset="0"/>
              </a:rPr>
              <a:t>cuasiexperimental</a:t>
            </a:r>
            <a:r>
              <a:rPr lang="es-ES" sz="1100" dirty="0" smtClean="0">
                <a:solidFill>
                  <a:schemeClr val="tx1"/>
                </a:solidFill>
                <a:latin typeface="Arial" pitchFamily="34" charset="0"/>
                <a:cs typeface="Arial" pitchFamily="34" charset="0"/>
              </a:rPr>
              <a:t> .</a:t>
            </a:r>
          </a:p>
          <a:p>
            <a:pPr>
              <a:buFont typeface="Wingdings" pitchFamily="2" charset="2"/>
              <a:buChar char="§"/>
            </a:pPr>
            <a:r>
              <a:rPr lang="es-ES" sz="1100" dirty="0" smtClean="0">
                <a:solidFill>
                  <a:schemeClr val="tx1"/>
                </a:solidFill>
                <a:latin typeface="Arial" pitchFamily="34" charset="0"/>
                <a:cs typeface="Arial" pitchFamily="34" charset="0"/>
              </a:rPr>
              <a:t>  </a:t>
            </a:r>
            <a:r>
              <a:rPr lang="es-ES" sz="1100" dirty="0" smtClean="0">
                <a:solidFill>
                  <a:schemeClr val="tx1"/>
                </a:solidFill>
                <a:latin typeface="Arial" pitchFamily="34" charset="0"/>
                <a:cs typeface="Arial" pitchFamily="34" charset="0"/>
              </a:rPr>
              <a:t> Duración </a:t>
            </a:r>
            <a:r>
              <a:rPr lang="es-ES" sz="1100" dirty="0" smtClean="0">
                <a:solidFill>
                  <a:schemeClr val="tx1"/>
                </a:solidFill>
                <a:latin typeface="Arial" pitchFamily="34" charset="0"/>
                <a:cs typeface="Arial" pitchFamily="34" charset="0"/>
              </a:rPr>
              <a:t>3 meses.</a:t>
            </a:r>
          </a:p>
          <a:p>
            <a:pPr>
              <a:buFont typeface="Wingdings" pitchFamily="2" charset="2"/>
              <a:buChar char="§"/>
            </a:pPr>
            <a:r>
              <a:rPr lang="es-ES" sz="1100" dirty="0" smtClean="0">
                <a:solidFill>
                  <a:schemeClr val="tx1"/>
                </a:solidFill>
                <a:latin typeface="Arial" pitchFamily="34" charset="0"/>
                <a:cs typeface="Arial" pitchFamily="34" charset="0"/>
              </a:rPr>
              <a:t>  </a:t>
            </a:r>
            <a:r>
              <a:rPr lang="es-ES" sz="1100" dirty="0" smtClean="0">
                <a:solidFill>
                  <a:schemeClr val="tx1"/>
                </a:solidFill>
                <a:latin typeface="Arial" pitchFamily="34" charset="0"/>
                <a:cs typeface="Arial" pitchFamily="34" charset="0"/>
              </a:rPr>
              <a:t> Calidad </a:t>
            </a:r>
            <a:r>
              <a:rPr lang="es-ES" sz="1100" dirty="0" smtClean="0">
                <a:solidFill>
                  <a:schemeClr val="tx1"/>
                </a:solidFill>
                <a:latin typeface="Arial" pitchFamily="34" charset="0"/>
                <a:cs typeface="Arial" pitchFamily="34" charset="0"/>
              </a:rPr>
              <a:t>de vida : </a:t>
            </a:r>
          </a:p>
          <a:p>
            <a:r>
              <a:rPr lang="es-ES" sz="1100" dirty="0" smtClean="0">
                <a:solidFill>
                  <a:schemeClr val="tx1"/>
                </a:solidFill>
                <a:latin typeface="Arial" pitchFamily="34" charset="0"/>
                <a:cs typeface="Arial" pitchFamily="34" charset="0"/>
              </a:rPr>
              <a:t>          - Escala visual analógica y el cuestionario EQ-5D</a:t>
            </a:r>
          </a:p>
          <a:p>
            <a:pPr>
              <a:buFont typeface="Wingdings" pitchFamily="2" charset="2"/>
              <a:buChar char="§"/>
            </a:pPr>
            <a:r>
              <a:rPr lang="es-ES" sz="1100" dirty="0" smtClean="0">
                <a:solidFill>
                  <a:schemeClr val="tx1"/>
                </a:solidFill>
                <a:latin typeface="Arial" pitchFamily="34" charset="0"/>
                <a:cs typeface="Arial" pitchFamily="34" charset="0"/>
              </a:rPr>
              <a:t> </a:t>
            </a:r>
            <a:r>
              <a:rPr lang="es-ES" sz="1100" dirty="0" smtClean="0">
                <a:solidFill>
                  <a:schemeClr val="tx1"/>
                </a:solidFill>
                <a:latin typeface="Arial" pitchFamily="34" charset="0"/>
                <a:cs typeface="Arial" pitchFamily="34" charset="0"/>
              </a:rPr>
              <a:t>  </a:t>
            </a:r>
            <a:r>
              <a:rPr lang="es-ES" sz="1100" dirty="0" smtClean="0">
                <a:solidFill>
                  <a:schemeClr val="tx1"/>
                </a:solidFill>
                <a:latin typeface="Arial" pitchFamily="34" charset="0"/>
                <a:cs typeface="Arial" pitchFamily="34" charset="0"/>
              </a:rPr>
              <a:t>Programa de caminatas:</a:t>
            </a:r>
          </a:p>
          <a:p>
            <a:r>
              <a:rPr lang="es-ES" sz="1100" dirty="0" smtClean="0">
                <a:solidFill>
                  <a:schemeClr val="tx1"/>
                </a:solidFill>
                <a:latin typeface="Arial" pitchFamily="34" charset="0"/>
                <a:cs typeface="Arial" pitchFamily="34" charset="0"/>
              </a:rPr>
              <a:t>          - 10000 pasos/ semana controlados por  podómetro.</a:t>
            </a:r>
          </a:p>
          <a:p>
            <a:r>
              <a:rPr lang="es-ES" sz="1100" dirty="0" smtClean="0">
                <a:solidFill>
                  <a:schemeClr val="tx1"/>
                </a:solidFill>
                <a:latin typeface="Arial" pitchFamily="34" charset="0"/>
                <a:cs typeface="Arial" pitchFamily="34" charset="0"/>
              </a:rPr>
              <a:t>          - 5 días / </a:t>
            </a:r>
            <a:r>
              <a:rPr lang="es-ES" sz="1100" dirty="0" smtClean="0">
                <a:solidFill>
                  <a:schemeClr val="tx1"/>
                </a:solidFill>
                <a:latin typeface="Arial" pitchFamily="34" charset="0"/>
                <a:cs typeface="Arial" pitchFamily="34" charset="0"/>
              </a:rPr>
              <a:t>semana</a:t>
            </a:r>
          </a:p>
          <a:p>
            <a:endParaRPr lang="es-ES" sz="1100" dirty="0" smtClean="0">
              <a:solidFill>
                <a:schemeClr val="tx1"/>
              </a:solidFill>
            </a:endParaRPr>
          </a:p>
          <a:p>
            <a:pPr algn="ctr"/>
            <a:endParaRPr lang="es-ES" sz="1100" dirty="0">
              <a:solidFill>
                <a:schemeClr val="tx1"/>
              </a:solidFill>
            </a:endParaRPr>
          </a:p>
          <a:p>
            <a:pPr algn="ctr"/>
            <a:endParaRPr lang="es-ES" sz="1100" dirty="0" smtClean="0">
              <a:solidFill>
                <a:schemeClr val="tx1"/>
              </a:solidFill>
            </a:endParaRPr>
          </a:p>
          <a:p>
            <a:pPr algn="ctr"/>
            <a:endParaRPr lang="es-ES" sz="1200" dirty="0" smtClean="0">
              <a:solidFill>
                <a:schemeClr val="tx1"/>
              </a:solidFill>
            </a:endParaRPr>
          </a:p>
          <a:p>
            <a:pPr algn="ctr"/>
            <a:endParaRPr lang="es-ES" sz="1200" dirty="0">
              <a:solidFill>
                <a:schemeClr val="tx1"/>
              </a:solidFill>
            </a:endParaRPr>
          </a:p>
        </p:txBody>
      </p:sp>
      <p:pic>
        <p:nvPicPr>
          <p:cNvPr id="2049" name="Picture 1"/>
          <p:cNvPicPr>
            <a:picLocks noChangeAspect="1" noChangeArrowheads="1"/>
          </p:cNvPicPr>
          <p:nvPr/>
        </p:nvPicPr>
        <p:blipFill>
          <a:blip r:embed="rId2" cstate="print"/>
          <a:srcRect/>
          <a:stretch>
            <a:fillRect/>
          </a:stretch>
        </p:blipFill>
        <p:spPr bwMode="auto">
          <a:xfrm>
            <a:off x="571472" y="0"/>
            <a:ext cx="7929618" cy="928676"/>
          </a:xfrm>
          <a:prstGeom prst="rect">
            <a:avLst/>
          </a:prstGeom>
          <a:noFill/>
          <a:ln w="9525">
            <a:noFill/>
            <a:miter lim="800000"/>
            <a:headEnd/>
            <a:tailEnd/>
          </a:ln>
          <a:effectLst/>
        </p:spPr>
      </p:pic>
      <p:graphicFrame>
        <p:nvGraphicFramePr>
          <p:cNvPr id="19" name="18 Tabla"/>
          <p:cNvGraphicFramePr>
            <a:graphicFrameLocks noGrp="1"/>
          </p:cNvGraphicFramePr>
          <p:nvPr/>
        </p:nvGraphicFramePr>
        <p:xfrm>
          <a:off x="4500562" y="3357568"/>
          <a:ext cx="3929090" cy="1479780"/>
        </p:xfrm>
        <a:graphic>
          <a:graphicData uri="http://schemas.openxmlformats.org/drawingml/2006/table">
            <a:tbl>
              <a:tblPr firstRow="1" bandRow="1">
                <a:tableStyleId>{F5AB1C69-6EDB-4FF4-983F-18BD219EF322}</a:tableStyleId>
              </a:tblPr>
              <a:tblGrid>
                <a:gridCol w="2157148"/>
                <a:gridCol w="1771942"/>
              </a:tblGrid>
              <a:tr h="264660">
                <a:tc>
                  <a:txBody>
                    <a:bodyPr/>
                    <a:lstStyle/>
                    <a:p>
                      <a:r>
                        <a:rPr lang="es-ES" sz="1100" dirty="0" smtClean="0">
                          <a:solidFill>
                            <a:srgbClr val="002060"/>
                          </a:solidFill>
                          <a:latin typeface="Arial" pitchFamily="34" charset="0"/>
                          <a:cs typeface="Arial" pitchFamily="34" charset="0"/>
                        </a:rPr>
                        <a:t>Criterios</a:t>
                      </a:r>
                      <a:r>
                        <a:rPr lang="es-ES" sz="1100" baseline="0" dirty="0" smtClean="0">
                          <a:solidFill>
                            <a:srgbClr val="002060"/>
                          </a:solidFill>
                          <a:latin typeface="Arial" pitchFamily="34" charset="0"/>
                          <a:cs typeface="Arial" pitchFamily="34" charset="0"/>
                        </a:rPr>
                        <a:t> de inclusión </a:t>
                      </a:r>
                      <a:endParaRPr lang="es-ES" sz="1100" dirty="0">
                        <a:solidFill>
                          <a:srgbClr val="002060"/>
                        </a:solidFill>
                        <a:latin typeface="Arial" pitchFamily="34" charset="0"/>
                        <a:cs typeface="Arial" pitchFamily="34" charset="0"/>
                      </a:endParaRPr>
                    </a:p>
                  </a:txBody>
                  <a:tcPr>
                    <a:solidFill>
                      <a:schemeClr val="accent3">
                        <a:alpha val="50000"/>
                      </a:schemeClr>
                    </a:solidFill>
                  </a:tcPr>
                </a:tc>
                <a:tc>
                  <a:txBody>
                    <a:bodyPr/>
                    <a:lstStyle/>
                    <a:p>
                      <a:r>
                        <a:rPr lang="es-ES" sz="1100" dirty="0" smtClean="0">
                          <a:solidFill>
                            <a:srgbClr val="002060"/>
                          </a:solidFill>
                          <a:latin typeface="Arial" pitchFamily="34" charset="0"/>
                          <a:cs typeface="Arial" pitchFamily="34" charset="0"/>
                        </a:rPr>
                        <a:t>Criterios de </a:t>
                      </a:r>
                      <a:r>
                        <a:rPr lang="es-ES" sz="1100" dirty="0" err="1" smtClean="0">
                          <a:solidFill>
                            <a:srgbClr val="002060"/>
                          </a:solidFill>
                          <a:latin typeface="Arial" pitchFamily="34" charset="0"/>
                          <a:cs typeface="Arial" pitchFamily="34" charset="0"/>
                        </a:rPr>
                        <a:t>exclusion</a:t>
                      </a:r>
                      <a:r>
                        <a:rPr lang="es-ES" sz="1100" dirty="0" smtClean="0">
                          <a:solidFill>
                            <a:srgbClr val="002060"/>
                          </a:solidFill>
                          <a:latin typeface="Arial" pitchFamily="34" charset="0"/>
                          <a:cs typeface="Arial" pitchFamily="34" charset="0"/>
                        </a:rPr>
                        <a:t> </a:t>
                      </a:r>
                      <a:endParaRPr lang="es-ES" sz="1100" dirty="0">
                        <a:solidFill>
                          <a:srgbClr val="002060"/>
                        </a:solidFill>
                        <a:latin typeface="Arial" pitchFamily="34" charset="0"/>
                        <a:cs typeface="Arial" pitchFamily="34" charset="0"/>
                      </a:endParaRPr>
                    </a:p>
                  </a:txBody>
                  <a:tcPr>
                    <a:solidFill>
                      <a:schemeClr val="accent3">
                        <a:alpha val="50000"/>
                      </a:schemeClr>
                    </a:solidFill>
                  </a:tcPr>
                </a:tc>
              </a:tr>
              <a:tr h="264660">
                <a:tc>
                  <a:txBody>
                    <a:bodyPr/>
                    <a:lstStyle/>
                    <a:p>
                      <a:pPr>
                        <a:buFont typeface="Arial" pitchFamily="34" charset="0"/>
                        <a:buNone/>
                      </a:pPr>
                      <a:r>
                        <a:rPr lang="es-ES" sz="1100" dirty="0" smtClean="0">
                          <a:latin typeface="Arial" pitchFamily="34" charset="0"/>
                          <a:cs typeface="Arial" pitchFamily="34" charset="0"/>
                        </a:rPr>
                        <a:t>Edad 18- 65 años.</a:t>
                      </a:r>
                      <a:endParaRPr lang="es-ES" sz="1100" b="0" dirty="0" smtClean="0">
                        <a:latin typeface="Arial" pitchFamily="34" charset="0"/>
                        <a:cs typeface="Arial" pitchFamily="34" charset="0"/>
                      </a:endParaRPr>
                    </a:p>
                  </a:txBody>
                  <a:tcPr/>
                </a:tc>
                <a:tc>
                  <a:txBody>
                    <a:bodyPr/>
                    <a:lstStyle/>
                    <a:p>
                      <a:endParaRPr lang="es-ES" sz="1100" dirty="0">
                        <a:latin typeface="Arial" pitchFamily="34" charset="0"/>
                        <a:cs typeface="Arial" pitchFamily="34" charset="0"/>
                      </a:endParaRPr>
                    </a:p>
                  </a:txBody>
                  <a:tcPr/>
                </a:tc>
              </a:tr>
              <a:tr h="0">
                <a:tc>
                  <a:txBody>
                    <a:bodyPr/>
                    <a:lstStyle/>
                    <a:p>
                      <a:r>
                        <a:rPr lang="es-ES" sz="1100" dirty="0" smtClean="0">
                          <a:latin typeface="Arial" pitchFamily="34" charset="0"/>
                          <a:cs typeface="Arial" pitchFamily="34" charset="0"/>
                        </a:rPr>
                        <a:t>Estabilidad</a:t>
                      </a:r>
                      <a:r>
                        <a:rPr lang="es-ES" sz="1100" baseline="0" dirty="0" smtClean="0">
                          <a:latin typeface="Arial" pitchFamily="34" charset="0"/>
                          <a:cs typeface="Arial" pitchFamily="34" charset="0"/>
                        </a:rPr>
                        <a:t> clínica</a:t>
                      </a:r>
                      <a:endParaRPr lang="es-ES" sz="1100" dirty="0">
                        <a:latin typeface="Arial" pitchFamily="34" charset="0"/>
                        <a:cs typeface="Arial" pitchFamily="34" charset="0"/>
                      </a:endParaRPr>
                    </a:p>
                  </a:txBody>
                  <a:tcPr/>
                </a:tc>
                <a:tc rowSpan="2">
                  <a:txBody>
                    <a:bodyPr/>
                    <a:lstStyle/>
                    <a:p>
                      <a:r>
                        <a:rPr lang="es-ES" sz="1100" kern="1200" dirty="0" smtClean="0">
                          <a:latin typeface="Arial" pitchFamily="34" charset="0"/>
                          <a:cs typeface="Arial" pitchFamily="34" charset="0"/>
                        </a:rPr>
                        <a:t>Imposibilidad para la </a:t>
                      </a:r>
                    </a:p>
                    <a:p>
                      <a:r>
                        <a:rPr lang="es-ES" sz="1100" kern="1200" dirty="0" err="1" smtClean="0">
                          <a:latin typeface="Arial" pitchFamily="34" charset="0"/>
                          <a:cs typeface="Arial" pitchFamily="34" charset="0"/>
                        </a:rPr>
                        <a:t>deambulación</a:t>
                      </a:r>
                      <a:endParaRPr lang="es-ES" sz="1100" dirty="0">
                        <a:latin typeface="Arial" pitchFamily="34" charset="0"/>
                        <a:cs typeface="Arial" pitchFamily="34" charset="0"/>
                      </a:endParaRPr>
                    </a:p>
                  </a:txBody>
                  <a:tcPr/>
                </a:tc>
              </a:tr>
              <a:tr h="264660">
                <a:tc>
                  <a:txBody>
                    <a:bodyPr/>
                    <a:lstStyle/>
                    <a:p>
                      <a:pPr>
                        <a:buFont typeface="Arial" pitchFamily="34" charset="0"/>
                        <a:buNone/>
                      </a:pPr>
                      <a:r>
                        <a:rPr lang="es-ES" sz="1100" dirty="0" smtClean="0">
                          <a:latin typeface="Arial" pitchFamily="34" charset="0"/>
                          <a:cs typeface="Arial" pitchFamily="34" charset="0"/>
                        </a:rPr>
                        <a:t>SpO</a:t>
                      </a:r>
                      <a:r>
                        <a:rPr lang="es-ES" sz="1100" baseline="-25000" dirty="0" smtClean="0">
                          <a:latin typeface="Arial" pitchFamily="34" charset="0"/>
                          <a:cs typeface="Arial" pitchFamily="34" charset="0"/>
                        </a:rPr>
                        <a:t>2</a:t>
                      </a:r>
                      <a:r>
                        <a:rPr lang="es-ES" sz="1100" dirty="0" smtClean="0">
                          <a:latin typeface="Arial" pitchFamily="34" charset="0"/>
                          <a:cs typeface="Arial" pitchFamily="34" charset="0"/>
                        </a:rPr>
                        <a:t>&gt; 93%.</a:t>
                      </a:r>
                      <a:endParaRPr lang="es-ES" sz="1100" b="0" dirty="0" smtClean="0">
                        <a:solidFill>
                          <a:schemeClr val="tx1"/>
                        </a:solidFill>
                        <a:latin typeface="Arial" pitchFamily="34" charset="0"/>
                        <a:cs typeface="Arial" pitchFamily="34" charset="0"/>
                      </a:endParaRPr>
                    </a:p>
                  </a:txBody>
                  <a:tcPr/>
                </a:tc>
                <a:tc vMerge="1">
                  <a:txBody>
                    <a:bodyPr/>
                    <a:lstStyle/>
                    <a:p>
                      <a:endParaRPr lang="es-ES" sz="1100" dirty="0">
                        <a:latin typeface="Arial" pitchFamily="34" charset="0"/>
                        <a:cs typeface="Arial" pitchFamily="34" charset="0"/>
                      </a:endParaRPr>
                    </a:p>
                  </a:txBody>
                  <a:tcPr/>
                </a:tc>
              </a:tr>
              <a:tr h="370122">
                <a:tc>
                  <a:txBody>
                    <a:bodyPr/>
                    <a:lstStyle/>
                    <a:p>
                      <a:r>
                        <a:rPr lang="es-ES" sz="1100" dirty="0" smtClean="0">
                          <a:latin typeface="Arial" pitchFamily="34" charset="0"/>
                          <a:cs typeface="Arial" pitchFamily="34" charset="0"/>
                        </a:rPr>
                        <a:t>Ausencia </a:t>
                      </a:r>
                      <a:r>
                        <a:rPr lang="es-ES" sz="1100" dirty="0" err="1" smtClean="0">
                          <a:latin typeface="Arial" pitchFamily="34" charset="0"/>
                          <a:cs typeface="Arial" pitchFamily="34" charset="0"/>
                        </a:rPr>
                        <a:t>comorbilidad</a:t>
                      </a:r>
                      <a:r>
                        <a:rPr lang="es-ES" sz="1100" dirty="0" smtClean="0">
                          <a:latin typeface="Arial" pitchFamily="34" charset="0"/>
                          <a:cs typeface="Arial" pitchFamily="34" charset="0"/>
                        </a:rPr>
                        <a:t> grave </a:t>
                      </a:r>
                    </a:p>
                    <a:p>
                      <a:r>
                        <a:rPr lang="es-ES" sz="1100" dirty="0" smtClean="0">
                          <a:latin typeface="Arial" pitchFamily="34" charset="0"/>
                          <a:cs typeface="Arial" pitchFamily="34" charset="0"/>
                        </a:rPr>
                        <a:t>(pronóstico vital &lt; 6 meses)</a:t>
                      </a:r>
                      <a:endParaRPr lang="es-ES" sz="1100" dirty="0">
                        <a:latin typeface="Arial" pitchFamily="34" charset="0"/>
                        <a:cs typeface="Arial" pitchFamily="34" charset="0"/>
                      </a:endParaRPr>
                    </a:p>
                  </a:txBody>
                  <a:tcPr/>
                </a:tc>
                <a:tc>
                  <a:txBody>
                    <a:bodyPr/>
                    <a:lstStyle/>
                    <a:p>
                      <a:endParaRPr lang="es-ES" sz="11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redondeado"/>
          <p:cNvSpPr/>
          <p:nvPr/>
        </p:nvSpPr>
        <p:spPr>
          <a:xfrm>
            <a:off x="142844" y="4000510"/>
            <a:ext cx="8858312" cy="1000114"/>
          </a:xfrm>
          <a:prstGeom prst="roundRect">
            <a:avLst/>
          </a:prstGeom>
          <a:solidFill>
            <a:schemeClr val="tx2">
              <a:lumMod val="20000"/>
              <a:lumOff val="80000"/>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1300" dirty="0" smtClean="0">
              <a:solidFill>
                <a:schemeClr val="tx2"/>
              </a:solidFill>
              <a:latin typeface="Arial" pitchFamily="34" charset="0"/>
              <a:cs typeface="Arial" pitchFamily="34" charset="0"/>
            </a:endParaRPr>
          </a:p>
          <a:p>
            <a:r>
              <a:rPr lang="es-ES" sz="1300" b="1" dirty="0" smtClean="0">
                <a:solidFill>
                  <a:srgbClr val="002060"/>
                </a:solidFill>
                <a:latin typeface="Arial" pitchFamily="34" charset="0"/>
                <a:cs typeface="Arial" pitchFamily="34" charset="0"/>
              </a:rPr>
              <a:t> </a:t>
            </a:r>
            <a:endParaRPr lang="es-ES" sz="1300" b="1" dirty="0" smtClean="0">
              <a:solidFill>
                <a:srgbClr val="002060"/>
              </a:solidFill>
              <a:latin typeface="Arial" pitchFamily="34" charset="0"/>
              <a:cs typeface="Arial" pitchFamily="34" charset="0"/>
            </a:endParaRPr>
          </a:p>
          <a:p>
            <a:pPr>
              <a:buFont typeface="Wingdings" pitchFamily="2" charset="2"/>
              <a:buChar char="v"/>
            </a:pPr>
            <a:r>
              <a:rPr lang="es-ES" sz="1300" b="1" dirty="0" smtClean="0">
                <a:solidFill>
                  <a:srgbClr val="002060"/>
                </a:solidFill>
                <a:latin typeface="Arial" pitchFamily="34" charset="0"/>
                <a:cs typeface="Arial" pitchFamily="34" charset="0"/>
              </a:rPr>
              <a:t> CONCLUSIONES </a:t>
            </a:r>
            <a:r>
              <a:rPr lang="es-ES" sz="1300" b="1" dirty="0" smtClean="0">
                <a:solidFill>
                  <a:schemeClr val="tx2"/>
                </a:solidFill>
                <a:latin typeface="Arial" pitchFamily="34" charset="0"/>
                <a:cs typeface="Arial" pitchFamily="34" charset="0"/>
              </a:rPr>
              <a:t>: </a:t>
            </a:r>
            <a:endParaRPr lang="es-ES" sz="1300" b="1" dirty="0" smtClean="0">
              <a:solidFill>
                <a:schemeClr val="tx2"/>
              </a:solidFill>
              <a:latin typeface="Arial" pitchFamily="34" charset="0"/>
              <a:cs typeface="Arial" pitchFamily="34" charset="0"/>
            </a:endParaRPr>
          </a:p>
          <a:p>
            <a:pPr marL="171450" indent="-171450">
              <a:buFont typeface="Wingdings" pitchFamily="2" charset="2"/>
              <a:buChar char="§"/>
            </a:pPr>
            <a:r>
              <a:rPr lang="es-ES" sz="1100" dirty="0" smtClean="0">
                <a:solidFill>
                  <a:schemeClr val="tx1"/>
                </a:solidFill>
                <a:latin typeface="Arial" pitchFamily="34" charset="0"/>
                <a:cs typeface="Arial" pitchFamily="34" charset="0"/>
              </a:rPr>
              <a:t>En </a:t>
            </a:r>
            <a:r>
              <a:rPr lang="es-ES" sz="1100" dirty="0" smtClean="0">
                <a:solidFill>
                  <a:schemeClr val="tx1"/>
                </a:solidFill>
                <a:latin typeface="Arial" pitchFamily="34" charset="0"/>
                <a:cs typeface="Arial" pitchFamily="34" charset="0"/>
              </a:rPr>
              <a:t>enfermos con EPOC la implementación de un programa de actividad física aumenta la CVRS.</a:t>
            </a:r>
          </a:p>
          <a:p>
            <a:r>
              <a:rPr lang="es-ES" sz="1100" dirty="0" smtClean="0">
                <a:solidFill>
                  <a:schemeClr val="tx1"/>
                </a:solidFill>
                <a:latin typeface="Arial" pitchFamily="34" charset="0"/>
                <a:cs typeface="Arial" pitchFamily="34" charset="0"/>
              </a:rPr>
              <a:t> </a:t>
            </a:r>
          </a:p>
          <a:p>
            <a:pPr>
              <a:buFont typeface="Wingdings" pitchFamily="2" charset="2"/>
              <a:buChar char="§"/>
            </a:pPr>
            <a:r>
              <a:rPr lang="es-ES" sz="1100" dirty="0" smtClean="0">
                <a:solidFill>
                  <a:schemeClr val="tx1"/>
                </a:solidFill>
                <a:latin typeface="Arial" pitchFamily="34" charset="0"/>
                <a:cs typeface="Arial" pitchFamily="34" charset="0"/>
              </a:rPr>
              <a:t>  El número de pasos </a:t>
            </a:r>
            <a:r>
              <a:rPr lang="es-ES" sz="1100" dirty="0" smtClean="0">
                <a:solidFill>
                  <a:schemeClr val="tx1"/>
                </a:solidFill>
                <a:latin typeface="Arial" pitchFamily="34" charset="0"/>
                <a:cs typeface="Arial" pitchFamily="34" charset="0"/>
              </a:rPr>
              <a:t>caminados en los 3 meses de seguimiento </a:t>
            </a:r>
            <a:r>
              <a:rPr lang="es-ES" sz="1100" dirty="0" smtClean="0">
                <a:solidFill>
                  <a:schemeClr val="tx1"/>
                </a:solidFill>
                <a:latin typeface="Arial" pitchFamily="34" charset="0"/>
                <a:cs typeface="Arial" pitchFamily="34" charset="0"/>
              </a:rPr>
              <a:t>se relacionó positivamente con el EQ-5D y con la autovaloración de la CRVS percibida por los pacientes</a:t>
            </a:r>
            <a:r>
              <a:rPr lang="es-ES" sz="1100" dirty="0" smtClean="0">
                <a:solidFill>
                  <a:srgbClr val="FF0000"/>
                </a:solidFill>
                <a:latin typeface="Arial" pitchFamily="34" charset="0"/>
                <a:cs typeface="Arial" pitchFamily="34" charset="0"/>
              </a:rPr>
              <a:t>.</a:t>
            </a:r>
          </a:p>
          <a:p>
            <a:pPr>
              <a:buFont typeface="Wingdings" pitchFamily="2" charset="2"/>
              <a:buChar char="§"/>
            </a:pPr>
            <a:endParaRPr lang="es-ES" sz="1100" dirty="0" smtClean="0">
              <a:solidFill>
                <a:srgbClr val="FF0000"/>
              </a:solidFill>
              <a:latin typeface="Arial" pitchFamily="34" charset="0"/>
              <a:cs typeface="Arial" pitchFamily="34" charset="0"/>
            </a:endParaRPr>
          </a:p>
          <a:p>
            <a:endParaRPr lang="es-ES" sz="1100" dirty="0" smtClean="0">
              <a:solidFill>
                <a:srgbClr val="FF0000"/>
              </a:solidFill>
              <a:latin typeface="Arial" pitchFamily="34" charset="0"/>
              <a:cs typeface="Arial" pitchFamily="34" charset="0"/>
            </a:endParaRPr>
          </a:p>
          <a:p>
            <a:pPr algn="ctr"/>
            <a:endParaRPr lang="es-ES" sz="1100" dirty="0"/>
          </a:p>
        </p:txBody>
      </p:sp>
      <p:sp>
        <p:nvSpPr>
          <p:cNvPr id="3" name="Rectangle 2"/>
          <p:cNvSpPr>
            <a:spLocks noChangeArrowheads="1"/>
          </p:cNvSpPr>
          <p:nvPr/>
        </p:nvSpPr>
        <p:spPr bwMode="auto">
          <a:xfrm>
            <a:off x="9332727" y="252590"/>
            <a:ext cx="2884414" cy="457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p>
        </p:txBody>
      </p:sp>
      <p:sp>
        <p:nvSpPr>
          <p:cNvPr id="11" name="10 Rectángulo redondeado"/>
          <p:cNvSpPr/>
          <p:nvPr/>
        </p:nvSpPr>
        <p:spPr>
          <a:xfrm>
            <a:off x="142844" y="142858"/>
            <a:ext cx="8858312" cy="3786214"/>
          </a:xfrm>
          <a:prstGeom prst="roundRect">
            <a:avLst/>
          </a:prstGeom>
          <a:solidFill>
            <a:schemeClr val="tx2">
              <a:lumMod val="20000"/>
              <a:lumOff val="80000"/>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00" dirty="0">
              <a:solidFill>
                <a:schemeClr val="tx1"/>
              </a:solidFill>
              <a:latin typeface="Arial" pitchFamily="34" charset="0"/>
              <a:cs typeface="Arial" pitchFamily="34" charset="0"/>
            </a:endParaRPr>
          </a:p>
        </p:txBody>
      </p:sp>
      <p:sp>
        <p:nvSpPr>
          <p:cNvPr id="17" name="16 CuadroTexto"/>
          <p:cNvSpPr txBox="1"/>
          <p:nvPr/>
        </p:nvSpPr>
        <p:spPr>
          <a:xfrm>
            <a:off x="571472" y="214296"/>
            <a:ext cx="1714512" cy="292388"/>
          </a:xfrm>
          <a:prstGeom prst="rect">
            <a:avLst/>
          </a:prstGeom>
          <a:noFill/>
        </p:spPr>
        <p:txBody>
          <a:bodyPr wrap="square" rtlCol="0">
            <a:spAutoFit/>
          </a:bodyPr>
          <a:lstStyle/>
          <a:p>
            <a:pPr>
              <a:buFont typeface="Wingdings" pitchFamily="2" charset="2"/>
              <a:buChar char="v"/>
            </a:pPr>
            <a:r>
              <a:rPr lang="es-ES" sz="1300" b="1" dirty="0" smtClean="0">
                <a:solidFill>
                  <a:schemeClr val="tx2"/>
                </a:solidFill>
                <a:latin typeface="Arial" pitchFamily="34" charset="0"/>
                <a:cs typeface="Arial" pitchFamily="34" charset="0"/>
              </a:rPr>
              <a:t> RESULTADOS:</a:t>
            </a:r>
            <a:endParaRPr lang="es-ES" sz="1300" b="1" dirty="0">
              <a:solidFill>
                <a:schemeClr val="tx2"/>
              </a:solidFill>
              <a:latin typeface="Arial" pitchFamily="34" charset="0"/>
              <a:cs typeface="Arial" pitchFamily="34" charset="0"/>
            </a:endParaRPr>
          </a:p>
        </p:txBody>
      </p:sp>
      <p:graphicFrame>
        <p:nvGraphicFramePr>
          <p:cNvPr id="19" name="5 Marcador de contenido"/>
          <p:cNvGraphicFramePr>
            <a:graphicFrameLocks/>
          </p:cNvGraphicFramePr>
          <p:nvPr>
            <p:extLst>
              <p:ext uri="{D42A27DB-BD31-4B8C-83A1-F6EECF244321}">
                <p14:modId xmlns="" xmlns:p14="http://schemas.microsoft.com/office/powerpoint/2010/main" val="3768920035"/>
              </p:ext>
            </p:extLst>
          </p:nvPr>
        </p:nvGraphicFramePr>
        <p:xfrm>
          <a:off x="428596" y="500048"/>
          <a:ext cx="2357454" cy="3022540"/>
        </p:xfrm>
        <a:graphic>
          <a:graphicData uri="http://schemas.openxmlformats.org/drawingml/2006/table">
            <a:tbl>
              <a:tblPr firstRow="1" bandRow="1">
                <a:tableStyleId>{F5AB1C69-6EDB-4FF4-983F-18BD219EF322}</a:tableStyleId>
              </a:tblPr>
              <a:tblGrid>
                <a:gridCol w="1410089">
                  <a:extLst>
                    <a:ext uri="{9D8B030D-6E8A-4147-A177-3AD203B41FA5}">
                      <a16:colId xmlns="" xmlns:a16="http://schemas.microsoft.com/office/drawing/2014/main" val="20000"/>
                    </a:ext>
                  </a:extLst>
                </a:gridCol>
                <a:gridCol w="947365">
                  <a:extLst>
                    <a:ext uri="{9D8B030D-6E8A-4147-A177-3AD203B41FA5}">
                      <a16:colId xmlns="" xmlns:a16="http://schemas.microsoft.com/office/drawing/2014/main" val="20001"/>
                    </a:ext>
                  </a:extLst>
                </a:gridCol>
              </a:tblGrid>
              <a:tr h="240624">
                <a:tc>
                  <a:txBody>
                    <a:bodyPr/>
                    <a:lstStyle/>
                    <a:p>
                      <a:r>
                        <a:rPr lang="es-ES" sz="1100" dirty="0" smtClean="0">
                          <a:solidFill>
                            <a:schemeClr val="tx2"/>
                          </a:solidFill>
                          <a:latin typeface="Arial" pitchFamily="34" charset="0"/>
                          <a:cs typeface="Arial" pitchFamily="34" charset="0"/>
                        </a:rPr>
                        <a:t>Variables, n = 27 </a:t>
                      </a:r>
                      <a:endParaRPr lang="es-ES" sz="1100" b="1" dirty="0">
                        <a:solidFill>
                          <a:schemeClr val="tx2"/>
                        </a:solidFill>
                        <a:latin typeface="Arial" pitchFamily="34" charset="0"/>
                        <a:cs typeface="Arial" pitchFamily="34" charset="0"/>
                      </a:endParaRPr>
                    </a:p>
                  </a:txBody>
                  <a:tcPr>
                    <a:solidFill>
                      <a:schemeClr val="accent3">
                        <a:alpha val="50000"/>
                      </a:schemeClr>
                    </a:solidFill>
                  </a:tcPr>
                </a:tc>
                <a:tc>
                  <a:txBody>
                    <a:bodyPr/>
                    <a:lstStyle/>
                    <a:p>
                      <a:r>
                        <a:rPr lang="es-ES" sz="1100" dirty="0" smtClean="0">
                          <a:solidFill>
                            <a:schemeClr val="tx2"/>
                          </a:solidFill>
                          <a:latin typeface="Arial" pitchFamily="34" charset="0"/>
                          <a:cs typeface="Arial" pitchFamily="34" charset="0"/>
                        </a:rPr>
                        <a:t>Valor</a:t>
                      </a:r>
                      <a:endParaRPr lang="es-ES" sz="1100" b="1" dirty="0">
                        <a:solidFill>
                          <a:schemeClr val="tx2"/>
                        </a:solidFill>
                        <a:latin typeface="Arial" pitchFamily="34" charset="0"/>
                        <a:cs typeface="Arial" pitchFamily="34" charset="0"/>
                      </a:endParaRPr>
                    </a:p>
                  </a:txBody>
                  <a:tcPr>
                    <a:solidFill>
                      <a:schemeClr val="accent3">
                        <a:alpha val="50000"/>
                      </a:schemeClr>
                    </a:solidFill>
                  </a:tcPr>
                </a:tc>
                <a:extLst>
                  <a:ext uri="{0D108BD9-81ED-4DB2-BD59-A6C34878D82A}">
                    <a16:rowId xmlns="" xmlns:a16="http://schemas.microsoft.com/office/drawing/2014/main" val="10000"/>
                  </a:ext>
                </a:extLst>
              </a:tr>
              <a:tr h="240624">
                <a:tc>
                  <a:txBody>
                    <a:bodyPr/>
                    <a:lstStyle/>
                    <a:p>
                      <a:r>
                        <a:rPr lang="es-ES" sz="1100" dirty="0" smtClean="0">
                          <a:latin typeface="Arial" pitchFamily="34" charset="0"/>
                          <a:cs typeface="Arial" pitchFamily="34" charset="0"/>
                        </a:rPr>
                        <a:t>Hombres</a:t>
                      </a:r>
                      <a:r>
                        <a:rPr lang="es-ES" sz="1100" baseline="0" dirty="0" smtClean="0">
                          <a:latin typeface="Arial" pitchFamily="34" charset="0"/>
                          <a:cs typeface="Arial" pitchFamily="34" charset="0"/>
                        </a:rPr>
                        <a:t> </a:t>
                      </a:r>
                      <a:endParaRPr lang="es-ES"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 21 (78%)</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1"/>
                  </a:ext>
                </a:extLst>
              </a:tr>
              <a:tr h="240624">
                <a:tc>
                  <a:txBody>
                    <a:bodyPr/>
                    <a:lstStyle/>
                    <a:p>
                      <a:r>
                        <a:rPr lang="es-ES" sz="1100" dirty="0" smtClean="0">
                          <a:latin typeface="Arial" pitchFamily="34" charset="0"/>
                          <a:cs typeface="Arial" pitchFamily="34" charset="0"/>
                        </a:rPr>
                        <a:t>Edad,</a:t>
                      </a:r>
                      <a:r>
                        <a:rPr lang="es-ES" sz="1100" baseline="0" dirty="0" smtClean="0">
                          <a:latin typeface="Arial" pitchFamily="34" charset="0"/>
                          <a:cs typeface="Arial" pitchFamily="34" charset="0"/>
                        </a:rPr>
                        <a:t> años </a:t>
                      </a:r>
                      <a:endParaRPr lang="es-ES"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65</a:t>
                      </a:r>
                      <a:r>
                        <a:rPr lang="es-ES" sz="1100" baseline="0" dirty="0" smtClean="0">
                          <a:latin typeface="Arial" pitchFamily="34" charset="0"/>
                          <a:cs typeface="Arial" pitchFamily="34" charset="0"/>
                        </a:rPr>
                        <a:t> (63-68)</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2"/>
                  </a:ext>
                </a:extLst>
              </a:tr>
              <a:tr h="240624">
                <a:tc>
                  <a:txBody>
                    <a:bodyPr/>
                    <a:lstStyle/>
                    <a:p>
                      <a:r>
                        <a:rPr lang="es-ES" sz="1100" dirty="0" smtClean="0">
                          <a:latin typeface="Arial" pitchFamily="34" charset="0"/>
                          <a:cs typeface="Arial" pitchFamily="34" charset="0"/>
                        </a:rPr>
                        <a:t>IMC</a:t>
                      </a:r>
                      <a:endParaRPr lang="es-ES"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30 (28-33)</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3"/>
                  </a:ext>
                </a:extLst>
              </a:tr>
              <a:tr h="240624">
                <a:tc>
                  <a:txBody>
                    <a:bodyPr/>
                    <a:lstStyle/>
                    <a:p>
                      <a:r>
                        <a:rPr lang="es-ES" sz="1100" kern="1200" dirty="0" smtClean="0">
                          <a:latin typeface="Arial" pitchFamily="34" charset="0"/>
                          <a:cs typeface="Arial" pitchFamily="34" charset="0"/>
                        </a:rPr>
                        <a:t>FEV</a:t>
                      </a:r>
                      <a:r>
                        <a:rPr lang="es-ES" sz="1100" kern="1200" baseline="-25000" dirty="0" smtClean="0">
                          <a:latin typeface="Arial" pitchFamily="34" charset="0"/>
                          <a:cs typeface="Arial" pitchFamily="34" charset="0"/>
                        </a:rPr>
                        <a:t>1</a:t>
                      </a:r>
                      <a:r>
                        <a:rPr lang="es-ES" sz="1100" kern="1200" dirty="0" smtClean="0">
                          <a:latin typeface="Arial" pitchFamily="34" charset="0"/>
                          <a:cs typeface="Arial" pitchFamily="34" charset="0"/>
                        </a:rPr>
                        <a:t> post-BD</a:t>
                      </a:r>
                      <a:endParaRPr lang="es-ES" sz="1100" b="0" dirty="0">
                        <a:latin typeface="Arial" pitchFamily="34" charset="0"/>
                        <a:cs typeface="Arial" pitchFamily="34" charset="0"/>
                      </a:endParaRPr>
                    </a:p>
                  </a:txBody>
                  <a:tcPr/>
                </a:tc>
                <a:tc>
                  <a:txBody>
                    <a:bodyPr/>
                    <a:lstStyle/>
                    <a:p>
                      <a:r>
                        <a:rPr lang="es-ES" sz="1100" kern="1200" dirty="0" smtClean="0">
                          <a:latin typeface="Arial" pitchFamily="34" charset="0"/>
                          <a:cs typeface="Arial" pitchFamily="34" charset="0"/>
                        </a:rPr>
                        <a:t>45 (36-47</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4"/>
                  </a:ext>
                </a:extLst>
              </a:tr>
              <a:tr h="707717">
                <a:tc>
                  <a:txBody>
                    <a:bodyPr/>
                    <a:lstStyle/>
                    <a:p>
                      <a:r>
                        <a:rPr lang="es-ES" sz="1100" dirty="0" smtClean="0">
                          <a:latin typeface="Arial" pitchFamily="34" charset="0"/>
                          <a:cs typeface="Arial" pitchFamily="34" charset="0"/>
                        </a:rPr>
                        <a:t>Grado</a:t>
                      </a:r>
                      <a:r>
                        <a:rPr lang="es-ES" sz="1100" baseline="0" dirty="0" smtClean="0">
                          <a:latin typeface="Arial" pitchFamily="34" charset="0"/>
                          <a:cs typeface="Arial" pitchFamily="34" charset="0"/>
                        </a:rPr>
                        <a:t> funcional</a:t>
                      </a:r>
                    </a:p>
                    <a:p>
                      <a:r>
                        <a:rPr lang="es-ES" sz="1100" dirty="0" smtClean="0">
                          <a:latin typeface="Arial" pitchFamily="34" charset="0"/>
                          <a:cs typeface="Arial" pitchFamily="34" charset="0"/>
                        </a:rPr>
                        <a:t>    - Moderado</a:t>
                      </a:r>
                      <a:r>
                        <a:rPr lang="es-ES" sz="1100" baseline="0" dirty="0" smtClean="0">
                          <a:latin typeface="Arial" pitchFamily="34" charset="0"/>
                          <a:cs typeface="Arial" pitchFamily="34" charset="0"/>
                        </a:rPr>
                        <a:t> </a:t>
                      </a:r>
                    </a:p>
                    <a:p>
                      <a:r>
                        <a:rPr lang="es-ES" sz="1100" baseline="0" dirty="0" smtClean="0">
                          <a:latin typeface="Arial" pitchFamily="34" charset="0"/>
                          <a:cs typeface="Arial" pitchFamily="34" charset="0"/>
                        </a:rPr>
                        <a:t>    - Grave</a:t>
                      </a:r>
                    </a:p>
                    <a:p>
                      <a:r>
                        <a:rPr lang="es-ES" sz="1100" baseline="0" dirty="0" smtClean="0">
                          <a:latin typeface="Arial" pitchFamily="34" charset="0"/>
                          <a:cs typeface="Arial" pitchFamily="34" charset="0"/>
                        </a:rPr>
                        <a:t>    - Muy grave </a:t>
                      </a:r>
                      <a:endParaRPr lang="es-ES" sz="1100" dirty="0">
                        <a:latin typeface="Arial" pitchFamily="34" charset="0"/>
                        <a:cs typeface="Arial" pitchFamily="34" charset="0"/>
                      </a:endParaRPr>
                    </a:p>
                  </a:txBody>
                  <a:tcPr/>
                </a:tc>
                <a:tc>
                  <a:txBody>
                    <a:bodyPr/>
                    <a:lstStyle/>
                    <a:p>
                      <a:endParaRPr lang="es-ES" sz="1100" dirty="0" smtClean="0">
                        <a:latin typeface="Arial" pitchFamily="34" charset="0"/>
                        <a:cs typeface="Arial" pitchFamily="34" charset="0"/>
                      </a:endParaRPr>
                    </a:p>
                    <a:p>
                      <a:r>
                        <a:rPr lang="es-ES" sz="1100" dirty="0" smtClean="0">
                          <a:latin typeface="Arial" pitchFamily="34" charset="0"/>
                          <a:cs typeface="Arial" pitchFamily="34" charset="0"/>
                        </a:rPr>
                        <a:t> 6   (22%)</a:t>
                      </a:r>
                    </a:p>
                    <a:p>
                      <a:r>
                        <a:rPr lang="es-ES" sz="1100" dirty="0" smtClean="0">
                          <a:latin typeface="Arial" pitchFamily="34" charset="0"/>
                          <a:cs typeface="Arial" pitchFamily="34" charset="0"/>
                        </a:rPr>
                        <a:t>18  (67%)</a:t>
                      </a:r>
                    </a:p>
                    <a:p>
                      <a:r>
                        <a:rPr lang="es-ES" sz="1100" dirty="0" smtClean="0">
                          <a:latin typeface="Arial" pitchFamily="34" charset="0"/>
                          <a:cs typeface="Arial" pitchFamily="34" charset="0"/>
                        </a:rPr>
                        <a:t> 3   (11%)</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5"/>
                  </a:ext>
                </a:extLst>
              </a:tr>
              <a:tr h="240624">
                <a:tc>
                  <a:txBody>
                    <a:bodyPr/>
                    <a:lstStyle/>
                    <a:p>
                      <a:r>
                        <a:rPr lang="es-ES" sz="1100" dirty="0" smtClean="0">
                          <a:latin typeface="Arial" pitchFamily="34" charset="0"/>
                          <a:cs typeface="Arial" pitchFamily="34" charset="0"/>
                        </a:rPr>
                        <a:t>BODE</a:t>
                      </a:r>
                      <a:endParaRPr lang="es-ES"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3 (2-4) </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6"/>
                  </a:ext>
                </a:extLst>
              </a:tr>
              <a:tr h="369800">
                <a:tc>
                  <a:txBody>
                    <a:bodyPr/>
                    <a:lstStyle/>
                    <a:p>
                      <a:r>
                        <a:rPr lang="es-ES" sz="1100" kern="1200" dirty="0" smtClean="0">
                          <a:latin typeface="Arial" pitchFamily="34" charset="0"/>
                          <a:cs typeface="Arial" pitchFamily="34" charset="0"/>
                        </a:rPr>
                        <a:t>Índice de </a:t>
                      </a:r>
                      <a:r>
                        <a:rPr lang="es-ES" sz="1100" kern="1200" dirty="0" err="1" smtClean="0">
                          <a:latin typeface="Arial" pitchFamily="34" charset="0"/>
                          <a:cs typeface="Arial" pitchFamily="34" charset="0"/>
                        </a:rPr>
                        <a:t>Charlson</a:t>
                      </a:r>
                      <a:endParaRPr lang="es-ES"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4 (3-4)</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7"/>
                  </a:ext>
                </a:extLst>
              </a:tr>
              <a:tr h="336260">
                <a:tc>
                  <a:txBody>
                    <a:bodyPr/>
                    <a:lstStyle/>
                    <a:p>
                      <a:r>
                        <a:rPr lang="es-ES" sz="1100" kern="1200" dirty="0" smtClean="0">
                          <a:latin typeface="Arial" pitchFamily="34" charset="0"/>
                          <a:cs typeface="Arial" pitchFamily="34" charset="0"/>
                        </a:rPr>
                        <a:t>EQ-5D </a:t>
                      </a:r>
                      <a:endParaRPr lang="es-ES" sz="1100" dirty="0">
                        <a:latin typeface="Arial" pitchFamily="34" charset="0"/>
                        <a:cs typeface="Arial" pitchFamily="34" charset="0"/>
                      </a:endParaRPr>
                    </a:p>
                  </a:txBody>
                  <a:tcPr/>
                </a:tc>
                <a:tc>
                  <a:txBody>
                    <a:bodyPr/>
                    <a:lstStyle/>
                    <a:p>
                      <a:r>
                        <a:rPr lang="es-ES" sz="1100" dirty="0" smtClean="0">
                          <a:latin typeface="Arial" pitchFamily="34" charset="0"/>
                          <a:cs typeface="Arial" pitchFamily="34" charset="0"/>
                        </a:rPr>
                        <a:t>60</a:t>
                      </a:r>
                      <a:r>
                        <a:rPr lang="es-ES" sz="1100" baseline="0" dirty="0" smtClean="0">
                          <a:latin typeface="Arial" pitchFamily="34" charset="0"/>
                          <a:cs typeface="Arial" pitchFamily="34" charset="0"/>
                        </a:rPr>
                        <a:t> (58-65)</a:t>
                      </a:r>
                      <a:endParaRPr lang="es-ES" sz="1100" dirty="0">
                        <a:latin typeface="Arial" pitchFamily="34" charset="0"/>
                        <a:cs typeface="Arial" pitchFamily="34" charset="0"/>
                      </a:endParaRPr>
                    </a:p>
                  </a:txBody>
                  <a:tcPr/>
                </a:tc>
                <a:extLst>
                  <a:ext uri="{0D108BD9-81ED-4DB2-BD59-A6C34878D82A}">
                    <a16:rowId xmlns="" xmlns:a16="http://schemas.microsoft.com/office/drawing/2014/main" val="10008"/>
                  </a:ext>
                </a:extLst>
              </a:tr>
            </a:tbl>
          </a:graphicData>
        </a:graphic>
      </p:graphicFrame>
      <p:graphicFrame>
        <p:nvGraphicFramePr>
          <p:cNvPr id="20" name="Tabla 1"/>
          <p:cNvGraphicFramePr>
            <a:graphicFrameLocks noGrp="1"/>
          </p:cNvGraphicFramePr>
          <p:nvPr>
            <p:extLst>
              <p:ext uri="{D42A27DB-BD31-4B8C-83A1-F6EECF244321}">
                <p14:modId xmlns="" xmlns:p14="http://schemas.microsoft.com/office/powerpoint/2010/main" val="1718923355"/>
              </p:ext>
            </p:extLst>
          </p:nvPr>
        </p:nvGraphicFramePr>
        <p:xfrm>
          <a:off x="3500430" y="500048"/>
          <a:ext cx="4643469" cy="1230948"/>
        </p:xfrm>
        <a:graphic>
          <a:graphicData uri="http://schemas.openxmlformats.org/drawingml/2006/table">
            <a:tbl>
              <a:tblPr>
                <a:tableStyleId>{0505E3EF-67EA-436B-97B2-0124C06EBD24}</a:tableStyleId>
              </a:tblPr>
              <a:tblGrid>
                <a:gridCol w="1815225">
                  <a:extLst>
                    <a:ext uri="{9D8B030D-6E8A-4147-A177-3AD203B41FA5}">
                      <a16:colId xmlns="" xmlns:a16="http://schemas.microsoft.com/office/drawing/2014/main" val="1305319303"/>
                    </a:ext>
                  </a:extLst>
                </a:gridCol>
                <a:gridCol w="608355">
                  <a:extLst>
                    <a:ext uri="{9D8B030D-6E8A-4147-A177-3AD203B41FA5}">
                      <a16:colId xmlns="" xmlns:a16="http://schemas.microsoft.com/office/drawing/2014/main" val="4107064852"/>
                    </a:ext>
                  </a:extLst>
                </a:gridCol>
                <a:gridCol w="884321">
                  <a:extLst>
                    <a:ext uri="{9D8B030D-6E8A-4147-A177-3AD203B41FA5}">
                      <a16:colId xmlns="" xmlns:a16="http://schemas.microsoft.com/office/drawing/2014/main" val="2269928341"/>
                    </a:ext>
                  </a:extLst>
                </a:gridCol>
                <a:gridCol w="620918">
                  <a:extLst>
                    <a:ext uri="{9D8B030D-6E8A-4147-A177-3AD203B41FA5}">
                      <a16:colId xmlns="" xmlns:a16="http://schemas.microsoft.com/office/drawing/2014/main" val="2895544061"/>
                    </a:ext>
                  </a:extLst>
                </a:gridCol>
                <a:gridCol w="714650">
                  <a:extLst>
                    <a:ext uri="{9D8B030D-6E8A-4147-A177-3AD203B41FA5}">
                      <a16:colId xmlns="" xmlns:a16="http://schemas.microsoft.com/office/drawing/2014/main" val="3002959065"/>
                    </a:ext>
                  </a:extLst>
                </a:gridCol>
              </a:tblGrid>
              <a:tr h="182251">
                <a:tc rowSpan="2">
                  <a:txBody>
                    <a:bodyPr/>
                    <a:lstStyle/>
                    <a:p>
                      <a:pPr>
                        <a:lnSpc>
                          <a:spcPct val="107000"/>
                        </a:lnSpc>
                        <a:spcAft>
                          <a:spcPts val="0"/>
                        </a:spcAft>
                      </a:pPr>
                      <a:r>
                        <a:rPr lang="es-ES" sz="1100" b="1" dirty="0">
                          <a:solidFill>
                            <a:schemeClr val="tx2"/>
                          </a:solidFill>
                          <a:effectLst/>
                          <a:latin typeface="Arial" pitchFamily="34" charset="0"/>
                          <a:cs typeface="Arial" pitchFamily="34" charset="0"/>
                        </a:rPr>
                        <a:t>  </a:t>
                      </a:r>
                      <a:r>
                        <a:rPr lang="es-ES" sz="1100" b="1" dirty="0" smtClean="0">
                          <a:solidFill>
                            <a:schemeClr val="tx2"/>
                          </a:solidFill>
                          <a:effectLst/>
                          <a:latin typeface="Arial" pitchFamily="34" charset="0"/>
                          <a:cs typeface="Arial" pitchFamily="34" charset="0"/>
                        </a:rPr>
                        <a:t> Variables</a:t>
                      </a:r>
                      <a:endParaRPr lang="es-ES" sz="1100" b="1" dirty="0">
                        <a:solidFill>
                          <a:schemeClr val="tx2"/>
                        </a:solidFill>
                        <a:effectLst/>
                        <a:latin typeface="Arial" pitchFamily="34" charset="0"/>
                        <a:ea typeface="Calibri" panose="020F0502020204030204" pitchFamily="34" charset="0"/>
                        <a:cs typeface="Arial" pitchFamily="34" charset="0"/>
                      </a:endParaRPr>
                    </a:p>
                  </a:txBody>
                  <a:tcPr marL="0" marR="0" marT="0" marB="0" anchor="b"/>
                </a:tc>
                <a:tc gridSpan="3">
                  <a:txBody>
                    <a:bodyPr/>
                    <a:lstStyle/>
                    <a:p>
                      <a:pPr marL="38100" marR="38100" algn="ctr">
                        <a:lnSpc>
                          <a:spcPts val="1600"/>
                        </a:lnSpc>
                        <a:spcAft>
                          <a:spcPts val="0"/>
                        </a:spcAft>
                      </a:pPr>
                      <a:r>
                        <a:rPr lang="es-ES" sz="1100" b="1" dirty="0">
                          <a:solidFill>
                            <a:schemeClr val="tx2"/>
                          </a:solidFill>
                          <a:effectLst/>
                          <a:latin typeface="Arial" pitchFamily="34" charset="0"/>
                          <a:cs typeface="Arial" pitchFamily="34" charset="0"/>
                        </a:rPr>
                        <a:t>Percentiles</a:t>
                      </a:r>
                      <a:endParaRPr lang="es-ES" sz="1100" b="1" dirty="0">
                        <a:solidFill>
                          <a:schemeClr val="tx2"/>
                        </a:solidFill>
                        <a:effectLst/>
                        <a:latin typeface="Arial" pitchFamily="34" charset="0"/>
                        <a:ea typeface="Calibri" panose="020F0502020204030204" pitchFamily="34" charset="0"/>
                        <a:cs typeface="Arial" pitchFamily="34" charset="0"/>
                      </a:endParaRPr>
                    </a:p>
                  </a:txBody>
                  <a:tcPr marL="0" marR="0" marT="0" marB="0" anchor="b"/>
                </a:tc>
                <a:tc hMerge="1">
                  <a:txBody>
                    <a:bodyPr/>
                    <a:lstStyle/>
                    <a:p>
                      <a:endParaRPr lang="es-ES"/>
                    </a:p>
                  </a:txBody>
                  <a:tcPr/>
                </a:tc>
                <a:tc hMerge="1">
                  <a:txBody>
                    <a:bodyPr/>
                    <a:lstStyle/>
                    <a:p>
                      <a:endParaRPr lang="es-ES"/>
                    </a:p>
                  </a:txBody>
                  <a:tcPr/>
                </a:tc>
                <a:tc>
                  <a:txBody>
                    <a:bodyPr/>
                    <a:lstStyle/>
                    <a:p>
                      <a:pPr marL="38100" marR="38100" algn="ctr">
                        <a:lnSpc>
                          <a:spcPts val="1600"/>
                        </a:lnSpc>
                        <a:spcAft>
                          <a:spcPts val="0"/>
                        </a:spcAft>
                      </a:pPr>
                      <a:r>
                        <a:rPr lang="es-ES" sz="1100" dirty="0">
                          <a:effectLst/>
                          <a:latin typeface="Arial" pitchFamily="34" charset="0"/>
                          <a:cs typeface="Arial" pitchFamily="34" charset="0"/>
                        </a:rPr>
                        <a:t> </a:t>
                      </a:r>
                      <a:endParaRPr lang="es-ES" sz="1100" dirty="0">
                        <a:effectLst/>
                        <a:latin typeface="Arial" pitchFamily="34" charset="0"/>
                        <a:ea typeface="Calibri" panose="020F0502020204030204" pitchFamily="34" charset="0"/>
                        <a:cs typeface="Arial" pitchFamily="34" charset="0"/>
                      </a:endParaRPr>
                    </a:p>
                  </a:txBody>
                  <a:tcPr marL="0" marR="0" marT="0" marB="0"/>
                </a:tc>
                <a:extLst>
                  <a:ext uri="{0D108BD9-81ED-4DB2-BD59-A6C34878D82A}">
                    <a16:rowId xmlns="" xmlns:a16="http://schemas.microsoft.com/office/drawing/2014/main" val="1003433248"/>
                  </a:ext>
                </a:extLst>
              </a:tr>
              <a:tr h="182251">
                <a:tc vMerge="1">
                  <a:txBody>
                    <a:bodyPr/>
                    <a:lstStyle/>
                    <a:p>
                      <a:endParaRPr lang="es-ES"/>
                    </a:p>
                  </a:txBody>
                  <a:tcPr/>
                </a:tc>
                <a:tc>
                  <a:txBody>
                    <a:bodyPr/>
                    <a:lstStyle/>
                    <a:p>
                      <a:pPr marL="38100" marR="38100" algn="ctr">
                        <a:lnSpc>
                          <a:spcPts val="1600"/>
                        </a:lnSpc>
                        <a:spcAft>
                          <a:spcPts val="0"/>
                        </a:spcAft>
                      </a:pPr>
                      <a:r>
                        <a:rPr lang="es-ES" sz="1100" dirty="0" smtClean="0">
                          <a:effectLst/>
                          <a:latin typeface="Arial" pitchFamily="34" charset="0"/>
                          <a:cs typeface="Arial" pitchFamily="34" charset="0"/>
                        </a:rPr>
                        <a:t>P 25</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b"/>
                </a:tc>
                <a:tc>
                  <a:txBody>
                    <a:bodyPr/>
                    <a:lstStyle/>
                    <a:p>
                      <a:pPr marL="38100" marR="38100" algn="ctr">
                        <a:lnSpc>
                          <a:spcPts val="1600"/>
                        </a:lnSpc>
                        <a:spcAft>
                          <a:spcPts val="0"/>
                        </a:spcAft>
                      </a:pPr>
                      <a:r>
                        <a:rPr lang="es-ES" sz="1100" dirty="0">
                          <a:effectLst/>
                          <a:latin typeface="Arial" pitchFamily="34" charset="0"/>
                          <a:cs typeface="Arial" pitchFamily="34" charset="0"/>
                        </a:rPr>
                        <a:t> Mediana</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b"/>
                </a:tc>
                <a:tc>
                  <a:txBody>
                    <a:bodyPr/>
                    <a:lstStyle/>
                    <a:p>
                      <a:pPr marL="38100" marR="38100" algn="ctr">
                        <a:lnSpc>
                          <a:spcPts val="1600"/>
                        </a:lnSpc>
                        <a:spcAft>
                          <a:spcPts val="0"/>
                        </a:spcAft>
                      </a:pPr>
                      <a:r>
                        <a:rPr lang="es-ES" sz="1100" dirty="0" smtClean="0">
                          <a:effectLst/>
                          <a:latin typeface="Arial" pitchFamily="34" charset="0"/>
                          <a:cs typeface="Arial" pitchFamily="34" charset="0"/>
                        </a:rPr>
                        <a:t>P 75</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b"/>
                </a:tc>
                <a:tc>
                  <a:txBody>
                    <a:bodyPr/>
                    <a:lstStyle/>
                    <a:p>
                      <a:pPr marL="38100" marR="38100" algn="ctr">
                        <a:lnSpc>
                          <a:spcPts val="1600"/>
                        </a:lnSpc>
                        <a:spcAft>
                          <a:spcPts val="0"/>
                        </a:spcAft>
                      </a:pPr>
                      <a:r>
                        <a:rPr lang="es-ES" sz="1100" dirty="0">
                          <a:effectLst/>
                          <a:latin typeface="Arial" pitchFamily="34" charset="0"/>
                          <a:cs typeface="Arial" pitchFamily="34" charset="0"/>
                        </a:rPr>
                        <a:t>Valor p</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tc>
                <a:extLst>
                  <a:ext uri="{0D108BD9-81ED-4DB2-BD59-A6C34878D82A}">
                    <a16:rowId xmlns="" xmlns:a16="http://schemas.microsoft.com/office/drawing/2014/main" val="1202771210"/>
                  </a:ext>
                </a:extLst>
              </a:tr>
              <a:tr h="236542">
                <a:tc>
                  <a:txBody>
                    <a:bodyPr/>
                    <a:lstStyle/>
                    <a:p>
                      <a:pPr marL="38100" marR="38100">
                        <a:lnSpc>
                          <a:spcPts val="1600"/>
                        </a:lnSpc>
                        <a:spcAft>
                          <a:spcPts val="0"/>
                        </a:spcAft>
                      </a:pPr>
                      <a:r>
                        <a:rPr lang="es-ES" sz="1100" b="1" dirty="0">
                          <a:solidFill>
                            <a:schemeClr val="tx2"/>
                          </a:solidFill>
                          <a:effectLst/>
                          <a:latin typeface="Arial" pitchFamily="34" charset="0"/>
                          <a:cs typeface="Arial" pitchFamily="34" charset="0"/>
                        </a:rPr>
                        <a:t> </a:t>
                      </a:r>
                      <a:r>
                        <a:rPr lang="es-ES" sz="1100" b="1" dirty="0" smtClean="0">
                          <a:solidFill>
                            <a:schemeClr val="tx2"/>
                          </a:solidFill>
                          <a:effectLst/>
                          <a:latin typeface="Arial" pitchFamily="34" charset="0"/>
                          <a:cs typeface="Arial" pitchFamily="34" charset="0"/>
                        </a:rPr>
                        <a:t> Autovaloración </a:t>
                      </a:r>
                      <a:r>
                        <a:rPr lang="es-ES" sz="1100" b="1" dirty="0" smtClean="0">
                          <a:solidFill>
                            <a:schemeClr val="tx2"/>
                          </a:solidFill>
                          <a:effectLst/>
                          <a:latin typeface="Arial" pitchFamily="34" charset="0"/>
                          <a:cs typeface="Arial" pitchFamily="34" charset="0"/>
                        </a:rPr>
                        <a:t>basal</a:t>
                      </a:r>
                      <a:endParaRPr lang="es-ES" sz="1100" b="1" dirty="0">
                        <a:solidFill>
                          <a:schemeClr val="tx2"/>
                        </a:solidFill>
                        <a:effectLst/>
                        <a:latin typeface="Arial" pitchFamily="34" charset="0"/>
                        <a:ea typeface="Calibri" panose="020F0502020204030204" pitchFamily="34" charset="0"/>
                        <a:cs typeface="Arial" pitchFamily="34" charset="0"/>
                      </a:endParaRPr>
                    </a:p>
                  </a:txBody>
                  <a:tcPr marL="0" marR="0" marT="0" marB="0"/>
                </a:tc>
                <a:tc>
                  <a:txBody>
                    <a:bodyPr/>
                    <a:lstStyle/>
                    <a:p>
                      <a:pPr marL="38100" marR="38100" algn="ctr">
                        <a:lnSpc>
                          <a:spcPts val="1600"/>
                        </a:lnSpc>
                        <a:spcAft>
                          <a:spcPts val="0"/>
                        </a:spcAft>
                      </a:pPr>
                      <a:r>
                        <a:rPr lang="es-ES" sz="1100" dirty="0">
                          <a:effectLst/>
                          <a:latin typeface="Arial" pitchFamily="34" charset="0"/>
                          <a:cs typeface="Arial" pitchFamily="34" charset="0"/>
                        </a:rPr>
                        <a:t>58</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marL="38100" marR="38100" algn="ctr">
                        <a:lnSpc>
                          <a:spcPts val="1600"/>
                        </a:lnSpc>
                        <a:spcAft>
                          <a:spcPts val="0"/>
                        </a:spcAft>
                      </a:pPr>
                      <a:r>
                        <a:rPr lang="es-ES" sz="1100" dirty="0">
                          <a:effectLst/>
                          <a:latin typeface="Arial" pitchFamily="34" charset="0"/>
                          <a:cs typeface="Arial" pitchFamily="34" charset="0"/>
                        </a:rPr>
                        <a:t>60</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marL="38100" marR="38100" algn="ctr">
                        <a:lnSpc>
                          <a:spcPts val="1600"/>
                        </a:lnSpc>
                        <a:spcAft>
                          <a:spcPts val="0"/>
                        </a:spcAft>
                      </a:pPr>
                      <a:r>
                        <a:rPr lang="es-ES" sz="1100" dirty="0">
                          <a:effectLst/>
                          <a:latin typeface="Arial" pitchFamily="34" charset="0"/>
                          <a:cs typeface="Arial" pitchFamily="34" charset="0"/>
                        </a:rPr>
                        <a:t>65</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marL="38100" marR="38100" algn="ctr">
                        <a:lnSpc>
                          <a:spcPts val="1600"/>
                        </a:lnSpc>
                        <a:spcAft>
                          <a:spcPts val="0"/>
                        </a:spcAft>
                      </a:pPr>
                      <a:r>
                        <a:rPr lang="es-ES" sz="1100" dirty="0">
                          <a:effectLst/>
                          <a:latin typeface="Arial" pitchFamily="34" charset="0"/>
                          <a:cs typeface="Arial" pitchFamily="34" charset="0"/>
                        </a:rPr>
                        <a:t> </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tc>
                <a:extLst>
                  <a:ext uri="{0D108BD9-81ED-4DB2-BD59-A6C34878D82A}">
                    <a16:rowId xmlns="" xmlns:a16="http://schemas.microsoft.com/office/drawing/2014/main" val="323471294"/>
                  </a:ext>
                </a:extLst>
              </a:tr>
              <a:tr h="229230">
                <a:tc>
                  <a:txBody>
                    <a:bodyPr/>
                    <a:lstStyle/>
                    <a:p>
                      <a:pPr marR="38100">
                        <a:lnSpc>
                          <a:spcPts val="1600"/>
                        </a:lnSpc>
                        <a:spcAft>
                          <a:spcPts val="0"/>
                        </a:spcAft>
                      </a:pPr>
                      <a:r>
                        <a:rPr lang="es-ES" sz="1100" b="1" dirty="0">
                          <a:solidFill>
                            <a:schemeClr val="tx2"/>
                          </a:solidFill>
                          <a:effectLst/>
                          <a:latin typeface="Arial" pitchFamily="34" charset="0"/>
                          <a:cs typeface="Arial" pitchFamily="34" charset="0"/>
                        </a:rPr>
                        <a:t> </a:t>
                      </a:r>
                      <a:r>
                        <a:rPr lang="es-ES" sz="1100" b="1" dirty="0" smtClean="0">
                          <a:solidFill>
                            <a:schemeClr val="tx2"/>
                          </a:solidFill>
                          <a:effectLst/>
                          <a:latin typeface="Arial" pitchFamily="34" charset="0"/>
                          <a:cs typeface="Arial" pitchFamily="34" charset="0"/>
                        </a:rPr>
                        <a:t>  Autovaloración </a:t>
                      </a:r>
                      <a:r>
                        <a:rPr lang="es-ES" sz="1100" b="1" dirty="0">
                          <a:solidFill>
                            <a:schemeClr val="tx2"/>
                          </a:solidFill>
                          <a:effectLst/>
                          <a:latin typeface="Arial" pitchFamily="34" charset="0"/>
                          <a:cs typeface="Arial" pitchFamily="34" charset="0"/>
                        </a:rPr>
                        <a:t>post</a:t>
                      </a:r>
                      <a:endParaRPr lang="es-ES" sz="1100" b="1" dirty="0">
                        <a:solidFill>
                          <a:schemeClr val="tx2"/>
                        </a:solidFill>
                        <a:effectLst/>
                        <a:latin typeface="Arial" pitchFamily="34" charset="0"/>
                        <a:ea typeface="Calibri" panose="020F0502020204030204" pitchFamily="34" charset="0"/>
                        <a:cs typeface="Arial" pitchFamily="34" charset="0"/>
                      </a:endParaRPr>
                    </a:p>
                  </a:txBody>
                  <a:tcPr marL="0" marR="0" marT="0" marB="0"/>
                </a:tc>
                <a:tc>
                  <a:txBody>
                    <a:bodyPr/>
                    <a:lstStyle/>
                    <a:p>
                      <a:pPr marL="38100" marR="38100" algn="ctr">
                        <a:lnSpc>
                          <a:spcPts val="1600"/>
                        </a:lnSpc>
                        <a:spcAft>
                          <a:spcPts val="0"/>
                        </a:spcAft>
                      </a:pPr>
                      <a:r>
                        <a:rPr lang="es-ES" sz="1100" dirty="0">
                          <a:effectLst/>
                          <a:latin typeface="Arial" pitchFamily="34" charset="0"/>
                          <a:cs typeface="Arial" pitchFamily="34" charset="0"/>
                        </a:rPr>
                        <a:t>60</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marL="38100" marR="38100" algn="ctr">
                        <a:lnSpc>
                          <a:spcPts val="1600"/>
                        </a:lnSpc>
                        <a:spcAft>
                          <a:spcPts val="0"/>
                        </a:spcAft>
                      </a:pPr>
                      <a:r>
                        <a:rPr lang="es-ES" sz="1100" dirty="0">
                          <a:effectLst/>
                          <a:latin typeface="Arial" pitchFamily="34" charset="0"/>
                          <a:cs typeface="Arial" pitchFamily="34" charset="0"/>
                        </a:rPr>
                        <a:t>75</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marL="38100" marR="38100" algn="ctr">
                        <a:lnSpc>
                          <a:spcPts val="1600"/>
                        </a:lnSpc>
                        <a:spcAft>
                          <a:spcPts val="0"/>
                        </a:spcAft>
                      </a:pPr>
                      <a:r>
                        <a:rPr lang="es-ES" sz="1100" dirty="0" smtClean="0">
                          <a:effectLst/>
                          <a:latin typeface="Arial" pitchFamily="34" charset="0"/>
                          <a:cs typeface="Arial" pitchFamily="34" charset="0"/>
                        </a:rPr>
                        <a:t>85</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marL="38100" marR="38100" algn="ctr">
                        <a:lnSpc>
                          <a:spcPts val="1600"/>
                        </a:lnSpc>
                        <a:spcAft>
                          <a:spcPts val="0"/>
                        </a:spcAft>
                      </a:pPr>
                      <a:r>
                        <a:rPr lang="es-ES" sz="1100" dirty="0" smtClean="0">
                          <a:effectLst/>
                          <a:latin typeface="Arial" pitchFamily="34" charset="0"/>
                          <a:cs typeface="Arial" pitchFamily="34" charset="0"/>
                        </a:rPr>
                        <a:t>0,002</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tc>
                <a:extLst>
                  <a:ext uri="{0D108BD9-81ED-4DB2-BD59-A6C34878D82A}">
                    <a16:rowId xmlns="" xmlns:a16="http://schemas.microsoft.com/office/drawing/2014/main" val="2755734732"/>
                  </a:ext>
                </a:extLst>
              </a:tr>
              <a:tr h="167846">
                <a:tc>
                  <a:txBody>
                    <a:bodyPr/>
                    <a:lstStyle/>
                    <a:p>
                      <a:pPr>
                        <a:lnSpc>
                          <a:spcPct val="107000"/>
                        </a:lnSpc>
                        <a:spcAft>
                          <a:spcPts val="800"/>
                        </a:spcAft>
                      </a:pPr>
                      <a:r>
                        <a:rPr lang="es-ES" sz="1100" b="1" dirty="0">
                          <a:solidFill>
                            <a:schemeClr val="tx2"/>
                          </a:solidFill>
                          <a:effectLst/>
                          <a:latin typeface="Arial" pitchFamily="34" charset="0"/>
                          <a:cs typeface="Arial" pitchFamily="34" charset="0"/>
                        </a:rPr>
                        <a:t> </a:t>
                      </a:r>
                      <a:r>
                        <a:rPr lang="es-ES" sz="1100" b="1" dirty="0" smtClean="0">
                          <a:solidFill>
                            <a:schemeClr val="tx2"/>
                          </a:solidFill>
                          <a:effectLst/>
                          <a:latin typeface="Arial" pitchFamily="34" charset="0"/>
                          <a:cs typeface="Arial" pitchFamily="34" charset="0"/>
                        </a:rPr>
                        <a:t>  EQ-5D </a:t>
                      </a:r>
                      <a:r>
                        <a:rPr lang="es-ES" sz="1100" b="1" dirty="0" smtClean="0">
                          <a:solidFill>
                            <a:schemeClr val="tx2"/>
                          </a:solidFill>
                          <a:effectLst/>
                          <a:latin typeface="Arial" pitchFamily="34" charset="0"/>
                          <a:cs typeface="Arial" pitchFamily="34" charset="0"/>
                        </a:rPr>
                        <a:t>basal</a:t>
                      </a:r>
                      <a:endParaRPr lang="es-ES" sz="1100" b="1" dirty="0">
                        <a:solidFill>
                          <a:schemeClr val="tx2"/>
                        </a:solidFill>
                        <a:effectLst/>
                        <a:latin typeface="Arial" pitchFamily="34" charset="0"/>
                        <a:ea typeface="Calibri" panose="020F0502020204030204" pitchFamily="34" charset="0"/>
                        <a:cs typeface="Arial" pitchFamily="34" charset="0"/>
                      </a:endParaRPr>
                    </a:p>
                  </a:txBody>
                  <a:tcPr marL="0" marR="0" marT="0" marB="0"/>
                </a:tc>
                <a:tc>
                  <a:txBody>
                    <a:bodyPr/>
                    <a:lstStyle/>
                    <a:p>
                      <a:pPr algn="ctr">
                        <a:lnSpc>
                          <a:spcPct val="107000"/>
                        </a:lnSpc>
                        <a:spcAft>
                          <a:spcPts val="800"/>
                        </a:spcAft>
                      </a:pPr>
                      <a:r>
                        <a:rPr lang="es-ES" sz="1100">
                          <a:effectLst/>
                          <a:latin typeface="Arial" pitchFamily="34" charset="0"/>
                          <a:cs typeface="Arial" pitchFamily="34" charset="0"/>
                        </a:rPr>
                        <a:t>0,630</a:t>
                      </a:r>
                      <a:endParaRPr lang="es-ES" sz="110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algn="ctr">
                        <a:lnSpc>
                          <a:spcPct val="107000"/>
                        </a:lnSpc>
                        <a:spcAft>
                          <a:spcPts val="800"/>
                        </a:spcAft>
                      </a:pPr>
                      <a:r>
                        <a:rPr lang="es-ES" sz="1100" dirty="0">
                          <a:effectLst/>
                          <a:latin typeface="Arial" pitchFamily="34" charset="0"/>
                          <a:cs typeface="Arial" pitchFamily="34" charset="0"/>
                        </a:rPr>
                        <a:t>0,701</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algn="ctr">
                        <a:lnSpc>
                          <a:spcPct val="107000"/>
                        </a:lnSpc>
                        <a:spcAft>
                          <a:spcPts val="800"/>
                        </a:spcAft>
                      </a:pPr>
                      <a:r>
                        <a:rPr lang="es-ES" sz="1100" dirty="0">
                          <a:effectLst/>
                          <a:latin typeface="Arial" pitchFamily="34" charset="0"/>
                          <a:cs typeface="Arial" pitchFamily="34" charset="0"/>
                        </a:rPr>
                        <a:t>0,718</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algn="ctr">
                        <a:lnSpc>
                          <a:spcPct val="107000"/>
                        </a:lnSpc>
                        <a:spcAft>
                          <a:spcPts val="800"/>
                        </a:spcAft>
                      </a:pPr>
                      <a:r>
                        <a:rPr lang="es-ES" sz="1100" dirty="0">
                          <a:effectLst/>
                          <a:latin typeface="Arial" pitchFamily="34" charset="0"/>
                          <a:cs typeface="Arial" pitchFamily="34" charset="0"/>
                        </a:rPr>
                        <a:t>  </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tc>
                <a:extLst>
                  <a:ext uri="{0D108BD9-81ED-4DB2-BD59-A6C34878D82A}">
                    <a16:rowId xmlns="" xmlns:a16="http://schemas.microsoft.com/office/drawing/2014/main" val="3215958187"/>
                  </a:ext>
                </a:extLst>
              </a:tr>
              <a:tr h="171527">
                <a:tc>
                  <a:txBody>
                    <a:bodyPr/>
                    <a:lstStyle/>
                    <a:p>
                      <a:pPr>
                        <a:lnSpc>
                          <a:spcPct val="107000"/>
                        </a:lnSpc>
                        <a:spcAft>
                          <a:spcPts val="800"/>
                        </a:spcAft>
                      </a:pPr>
                      <a:r>
                        <a:rPr lang="es-ES" sz="1100" b="1" dirty="0">
                          <a:solidFill>
                            <a:schemeClr val="tx2"/>
                          </a:solidFill>
                          <a:effectLst/>
                          <a:latin typeface="Arial" pitchFamily="34" charset="0"/>
                          <a:cs typeface="Arial" pitchFamily="34" charset="0"/>
                        </a:rPr>
                        <a:t> </a:t>
                      </a:r>
                      <a:r>
                        <a:rPr lang="es-ES" sz="1100" b="1" dirty="0" smtClean="0">
                          <a:solidFill>
                            <a:schemeClr val="tx2"/>
                          </a:solidFill>
                          <a:effectLst/>
                          <a:latin typeface="Arial" pitchFamily="34" charset="0"/>
                          <a:cs typeface="Arial" pitchFamily="34" charset="0"/>
                        </a:rPr>
                        <a:t>  EQ-5D</a:t>
                      </a:r>
                      <a:r>
                        <a:rPr lang="es-ES" sz="1100" b="1" baseline="0" dirty="0" smtClean="0">
                          <a:solidFill>
                            <a:schemeClr val="tx2"/>
                          </a:solidFill>
                          <a:effectLst/>
                          <a:latin typeface="Arial" pitchFamily="34" charset="0"/>
                          <a:cs typeface="Arial" pitchFamily="34" charset="0"/>
                        </a:rPr>
                        <a:t> </a:t>
                      </a:r>
                      <a:r>
                        <a:rPr lang="es-ES" sz="1100" b="1" dirty="0" smtClean="0">
                          <a:solidFill>
                            <a:schemeClr val="tx2"/>
                          </a:solidFill>
                          <a:effectLst/>
                          <a:latin typeface="Arial" pitchFamily="34" charset="0"/>
                          <a:cs typeface="Arial" pitchFamily="34" charset="0"/>
                        </a:rPr>
                        <a:t>post</a:t>
                      </a:r>
                      <a:endParaRPr lang="es-ES" sz="1100" b="1" dirty="0">
                        <a:solidFill>
                          <a:schemeClr val="tx2"/>
                        </a:solidFill>
                        <a:effectLst/>
                        <a:latin typeface="Arial" pitchFamily="34" charset="0"/>
                        <a:ea typeface="Calibri" panose="020F0502020204030204" pitchFamily="34" charset="0"/>
                        <a:cs typeface="Arial" pitchFamily="34" charset="0"/>
                      </a:endParaRPr>
                    </a:p>
                  </a:txBody>
                  <a:tcPr marL="0" marR="0" marT="0" marB="0"/>
                </a:tc>
                <a:tc>
                  <a:txBody>
                    <a:bodyPr/>
                    <a:lstStyle/>
                    <a:p>
                      <a:pPr algn="ctr">
                        <a:lnSpc>
                          <a:spcPct val="107000"/>
                        </a:lnSpc>
                        <a:spcAft>
                          <a:spcPts val="800"/>
                        </a:spcAft>
                      </a:pPr>
                      <a:r>
                        <a:rPr lang="es-ES" sz="1100">
                          <a:effectLst/>
                          <a:latin typeface="Arial" pitchFamily="34" charset="0"/>
                          <a:cs typeface="Arial" pitchFamily="34" charset="0"/>
                        </a:rPr>
                        <a:t>0,709</a:t>
                      </a:r>
                      <a:endParaRPr lang="es-ES" sz="110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algn="ctr">
                        <a:lnSpc>
                          <a:spcPct val="107000"/>
                        </a:lnSpc>
                        <a:spcAft>
                          <a:spcPts val="800"/>
                        </a:spcAft>
                      </a:pPr>
                      <a:r>
                        <a:rPr lang="es-ES" sz="1100" dirty="0">
                          <a:effectLst/>
                          <a:latin typeface="Arial" pitchFamily="34" charset="0"/>
                          <a:cs typeface="Arial" pitchFamily="34" charset="0"/>
                        </a:rPr>
                        <a:t>0,747</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algn="ctr">
                        <a:lnSpc>
                          <a:spcPct val="107000"/>
                        </a:lnSpc>
                        <a:spcAft>
                          <a:spcPts val="800"/>
                        </a:spcAft>
                      </a:pPr>
                      <a:r>
                        <a:rPr lang="es-ES" sz="1100" dirty="0">
                          <a:effectLst/>
                          <a:latin typeface="Arial" pitchFamily="34" charset="0"/>
                          <a:cs typeface="Arial" pitchFamily="34" charset="0"/>
                        </a:rPr>
                        <a:t>0,900</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nchor="ctr"/>
                </a:tc>
                <a:tc>
                  <a:txBody>
                    <a:bodyPr/>
                    <a:lstStyle/>
                    <a:p>
                      <a:pPr algn="ctr">
                        <a:lnSpc>
                          <a:spcPct val="107000"/>
                        </a:lnSpc>
                        <a:spcAft>
                          <a:spcPts val="800"/>
                        </a:spcAft>
                      </a:pPr>
                      <a:r>
                        <a:rPr lang="es-ES" sz="1100" dirty="0" smtClean="0">
                          <a:effectLst/>
                          <a:latin typeface="Arial" pitchFamily="34" charset="0"/>
                          <a:cs typeface="Arial" pitchFamily="34" charset="0"/>
                        </a:rPr>
                        <a:t>&lt; 0,001</a:t>
                      </a:r>
                      <a:r>
                        <a:rPr lang="es-ES" sz="1100" dirty="0">
                          <a:effectLst/>
                          <a:latin typeface="Arial" pitchFamily="34" charset="0"/>
                          <a:cs typeface="Arial" pitchFamily="34" charset="0"/>
                        </a:rPr>
                        <a:t> </a:t>
                      </a:r>
                      <a:endParaRPr lang="es-ES" sz="1100" dirty="0">
                        <a:solidFill>
                          <a:srgbClr val="FF0000"/>
                        </a:solidFill>
                        <a:effectLst/>
                        <a:latin typeface="Arial" pitchFamily="34" charset="0"/>
                        <a:ea typeface="Calibri" panose="020F0502020204030204" pitchFamily="34" charset="0"/>
                        <a:cs typeface="Arial" pitchFamily="34" charset="0"/>
                      </a:endParaRPr>
                    </a:p>
                  </a:txBody>
                  <a:tcPr marL="0" marR="0" marT="0" marB="0"/>
                </a:tc>
                <a:extLst>
                  <a:ext uri="{0D108BD9-81ED-4DB2-BD59-A6C34878D82A}">
                    <a16:rowId xmlns="" xmlns:a16="http://schemas.microsoft.com/office/drawing/2014/main" val="2326990023"/>
                  </a:ext>
                </a:extLst>
              </a:tr>
            </a:tbl>
          </a:graphicData>
        </a:graphic>
      </p:graphicFrame>
      <p:sp>
        <p:nvSpPr>
          <p:cNvPr id="21" name="3 Rectángulo redondeado"/>
          <p:cNvSpPr/>
          <p:nvPr/>
        </p:nvSpPr>
        <p:spPr>
          <a:xfrm>
            <a:off x="3929058" y="214296"/>
            <a:ext cx="3462654" cy="21431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rgbClr val="002060"/>
                </a:solidFill>
                <a:latin typeface="Arial" pitchFamily="34" charset="0"/>
                <a:cs typeface="Arial" pitchFamily="34" charset="0"/>
              </a:rPr>
              <a:t>CVRS: Pre intervención / Pos intervención</a:t>
            </a:r>
            <a:endParaRPr lang="es-ES" sz="1100" dirty="0">
              <a:solidFill>
                <a:srgbClr val="002060"/>
              </a:solidFill>
              <a:latin typeface="Arial" pitchFamily="34" charset="0"/>
              <a:cs typeface="Arial" pitchFamily="34" charset="0"/>
            </a:endParaRPr>
          </a:p>
        </p:txBody>
      </p:sp>
      <p:sp>
        <p:nvSpPr>
          <p:cNvPr id="22" name="3 Rectángulo redondeado"/>
          <p:cNvSpPr/>
          <p:nvPr/>
        </p:nvSpPr>
        <p:spPr>
          <a:xfrm>
            <a:off x="4071934" y="1785932"/>
            <a:ext cx="3462654" cy="21431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solidFill>
                  <a:srgbClr val="002060"/>
                </a:solidFill>
                <a:latin typeface="Arial" pitchFamily="34" charset="0"/>
                <a:cs typeface="Arial" pitchFamily="34" charset="0"/>
              </a:rPr>
              <a:t>Correlación Distancia a los 3 meses y CVRS</a:t>
            </a:r>
            <a:endParaRPr lang="es-ES" sz="1100" dirty="0">
              <a:solidFill>
                <a:srgbClr val="002060"/>
              </a:solidFill>
              <a:latin typeface="Arial" pitchFamily="34" charset="0"/>
              <a:cs typeface="Arial" pitchFamily="34" charset="0"/>
            </a:endParaRPr>
          </a:p>
        </p:txBody>
      </p:sp>
      <p:graphicFrame>
        <p:nvGraphicFramePr>
          <p:cNvPr id="1029" name="Object 5"/>
          <p:cNvGraphicFramePr>
            <a:graphicFrameLocks noChangeAspect="1"/>
          </p:cNvGraphicFramePr>
          <p:nvPr/>
        </p:nvGraphicFramePr>
        <p:xfrm>
          <a:off x="3643306" y="2071684"/>
          <a:ext cx="2143140" cy="1785950"/>
        </p:xfrm>
        <a:graphic>
          <a:graphicData uri="http://schemas.openxmlformats.org/presentationml/2006/ole">
            <p:oleObj spid="_x0000_s1029" name="Imagen de mapa de bits" r:id="rId3" imgW="3802710" imgH="3414056" progId="PBrush">
              <p:embed/>
            </p:oleObj>
          </a:graphicData>
        </a:graphic>
      </p:graphicFrame>
      <p:pic>
        <p:nvPicPr>
          <p:cNvPr id="23" name="22 Imagen"/>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15074" y="2071684"/>
            <a:ext cx="2037162" cy="178595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483</TotalTime>
  <Words>386</Words>
  <Application>Microsoft Office PowerPoint</Application>
  <PresentationFormat>Presentación en pantalla (16:9)</PresentationFormat>
  <Paragraphs>98</Paragraphs>
  <Slides>2</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vt:i4>
      </vt:variant>
    </vt:vector>
  </HeadingPairs>
  <TitlesOfParts>
    <vt:vector size="4" baseType="lpstr">
      <vt:lpstr>Tema de Office</vt:lpstr>
      <vt:lpstr>Imagen de mapa de bits</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EFECTO DE UN PROGRAMA DE EJERCICIO AERÓBICO SOBRE EL PERFIL GLUCÉMICO EN PACIENTES CON SAOS. Ana Palomares Muriana 1, Antonio Jurado García 2, Nuria Feu Collado 1, Mercedes Martín Romero 3, Adela Gómez González 3. Francisca Lourdes Márquez Pérez 4. Bernabé Jurado Gámez 1. 1. UGC-Neumología. Hospital Universitario Reina Sofía de Córdoba. 2. Unidad de Fisioterapia. Hospital San Juan de Dios, Córdoba. 3. Hospital Universitario Virgen de la Victoria de Málaga. 4. Hospital Universitario Infanta Cristina de Badajoz.</dc:title>
  <dc:creator>Ana Palomares Muriana</dc:creator>
  <cp:lastModifiedBy>Ana Palomares Muriana</cp:lastModifiedBy>
  <cp:revision>70</cp:revision>
  <dcterms:created xsi:type="dcterms:W3CDTF">2018-02-27T19:45:04Z</dcterms:created>
  <dcterms:modified xsi:type="dcterms:W3CDTF">2019-02-17T19:40:07Z</dcterms:modified>
</cp:coreProperties>
</file>