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4"/>
  </p:notesMasterIdLst>
  <p:sldIdLst>
    <p:sldId id="256" r:id="rId2"/>
    <p:sldId id="266" r:id="rId3"/>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0"/>
    <p:restoredTop sz="94705"/>
  </p:normalViewPr>
  <p:slideViewPr>
    <p:cSldViewPr snapToGrid="0" snapToObjects="1">
      <p:cViewPr varScale="1">
        <p:scale>
          <a:sx n="89" d="100"/>
          <a:sy n="89" d="100"/>
        </p:scale>
        <p:origin x="176"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Hoja_de_c_lculo_de_Microsoft_Excel4.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Hoja_de_c_lculo_de_Microsoft_Excel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400" b="1" i="0" u="none" strike="noStrike" kern="1200" cap="all" baseline="0">
                <a:solidFill>
                  <a:schemeClr val="tx1">
                    <a:lumMod val="65000"/>
                    <a:lumOff val="35000"/>
                  </a:schemeClr>
                </a:solidFill>
                <a:latin typeface="+mn-lt"/>
                <a:ea typeface="+mn-ea"/>
                <a:cs typeface="+mn-cs"/>
              </a:defRPr>
            </a:pPr>
            <a:r>
              <a:rPr lang="es-ES_tradnl" sz="2200" cap="none" dirty="0" smtClean="0">
                <a:solidFill>
                  <a:schemeClr val="tx1"/>
                </a:solidFill>
              </a:rPr>
              <a:t>Neoplasia Previa</a:t>
            </a:r>
          </a:p>
        </c:rich>
      </c:tx>
      <c:layout>
        <c:manualLayout>
          <c:xMode val="edge"/>
          <c:yMode val="edge"/>
          <c:x val="0.0863023154990762"/>
          <c:y val="0.0691540276878188"/>
        </c:manualLayout>
      </c:layout>
      <c:overlay val="0"/>
      <c:spPr>
        <a:noFill/>
        <a:ln>
          <a:noFill/>
        </a:ln>
        <a:effectLst/>
      </c:spPr>
      <c:txPr>
        <a:bodyPr rot="0" spcFirstLastPara="1" vertOverflow="ellipsis" vert="horz" wrap="square" anchor="ctr" anchorCtr="1"/>
        <a:lstStyle/>
        <a:p>
          <a:pPr algn="l">
            <a:defRPr sz="2400" b="1" i="0" u="none" strike="noStrike" kern="1200" cap="all" baseline="0">
              <a:solidFill>
                <a:schemeClr val="tx1">
                  <a:lumMod val="65000"/>
                  <a:lumOff val="35000"/>
                </a:schemeClr>
              </a:solidFill>
              <a:latin typeface="+mn-lt"/>
              <a:ea typeface="+mn-ea"/>
              <a:cs typeface="+mn-cs"/>
            </a:defRPr>
          </a:pPr>
          <a:endParaRPr lang="es-ES_tradnl"/>
        </a:p>
      </c:txPr>
    </c:title>
    <c:autoTitleDeleted val="0"/>
    <c:plotArea>
      <c:layout/>
      <c:pieChart>
        <c:varyColors val="1"/>
        <c:ser>
          <c:idx val="0"/>
          <c:order val="0"/>
          <c:tx>
            <c:strRef>
              <c:f>Hoja1!$B$1</c:f>
              <c:strCache>
                <c:ptCount val="1"/>
                <c:pt idx="0">
                  <c:v>Recuento</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17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dLbl>
            <c:dLbl>
              <c:idx val="1"/>
              <c:layout>
                <c:manualLayout>
                  <c:x val="0.0408388908435937"/>
                  <c:y val="-0.0980431816139545"/>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2"/>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2"/>
              <c:layout>
                <c:manualLayout>
                  <c:x val="0.0519907577141654"/>
                  <c:y val="0.0"/>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3"/>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25702936728928"/>
                      <c:h val="0.255892704012421"/>
                    </c:manualLayout>
                  </c15:layout>
                </c:ext>
              </c:extLst>
            </c:dLbl>
            <c:dLbl>
              <c:idx val="3"/>
              <c:layout>
                <c:manualLayout>
                  <c:x val="-0.0897611231263155"/>
                  <c:y val="-0.00400541126756696"/>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4"/>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387056492686369"/>
                      <c:h val="0.1779706124242"/>
                    </c:manualLayout>
                  </c15:layout>
                </c:ext>
              </c:extLst>
            </c:dLbl>
            <c:dLbl>
              <c:idx val="4"/>
              <c:layout>
                <c:manualLayout>
                  <c:x val="-0.135539362078444"/>
                  <c:y val="-0.00557100978296289"/>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5"/>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5"/>
              <c:spPr>
                <a:noFill/>
                <a:ln>
                  <a:noFill/>
                </a:ln>
                <a:effectLst/>
              </c:spPr>
              <c:txPr>
                <a:bodyPr rot="0" spcFirstLastPara="1" vertOverflow="ellipsis" vert="horz" wrap="square" anchor="ctr" anchorCtr="1"/>
                <a:lstStyle/>
                <a:p>
                  <a:pPr>
                    <a:defRPr sz="1700" b="1" i="0" u="none" strike="noStrike" kern="1200" spc="0" baseline="0">
                      <a:solidFill>
                        <a:schemeClr val="accent6"/>
                      </a:solidFill>
                      <a:latin typeface="+mn-lt"/>
                      <a:ea typeface="+mn-ea"/>
                      <a:cs typeface="+mn-cs"/>
                    </a:defRPr>
                  </a:pPr>
                  <a:endParaRPr lang="es-ES_tradnl"/>
                </a:p>
              </c:txPr>
              <c:dLblPos val="outEnd"/>
              <c:showLegendKey val="0"/>
              <c:showVal val="0"/>
              <c:showCatName val="1"/>
              <c:showSerName val="0"/>
              <c:showPercent val="1"/>
              <c:showBubbleSize val="0"/>
            </c:dLbl>
            <c:dLbl>
              <c:idx val="6"/>
              <c:layout>
                <c:manualLayout>
                  <c:x val="0.00167953353062325"/>
                  <c:y val="-0.0995463148084697"/>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1">
                          <a:lumMod val="60000"/>
                        </a:schemeClr>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41329806016892"/>
                      <c:h val="0.25011786825859"/>
                    </c:manualLayout>
                  </c15:layout>
                </c:ext>
              </c:extLst>
            </c:dLbl>
            <c:dLbl>
              <c:idx val="7"/>
              <c:spPr>
                <a:noFill/>
                <a:ln>
                  <a:noFill/>
                </a:ln>
                <a:effectLst/>
              </c:spPr>
              <c:txPr>
                <a:bodyPr rot="0" spcFirstLastPara="1" vertOverflow="ellipsis" vert="horz" wrap="square" anchor="ctr" anchorCtr="1"/>
                <a:lstStyle/>
                <a:p>
                  <a:pPr>
                    <a:defRPr sz="1700" b="1" i="0" u="none" strike="noStrike" kern="1200" spc="0" baseline="0">
                      <a:solidFill>
                        <a:schemeClr val="accent2">
                          <a:lumMod val="60000"/>
                        </a:schemeClr>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7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Hoja1!$A$2:$A$9</c:f>
              <c:strCache>
                <c:ptCount val="8"/>
                <c:pt idx="0">
                  <c:v>Colon</c:v>
                </c:pt>
                <c:pt idx="1">
                  <c:v>Vejiga</c:v>
                </c:pt>
                <c:pt idx="2">
                  <c:v>Pulmón</c:v>
                </c:pt>
                <c:pt idx="3">
                  <c:v>Próstata</c:v>
                </c:pt>
                <c:pt idx="4">
                  <c:v>ORL</c:v>
                </c:pt>
                <c:pt idx="5">
                  <c:v>Mama</c:v>
                </c:pt>
                <c:pt idx="6">
                  <c:v>Digestivo</c:v>
                </c:pt>
                <c:pt idx="7">
                  <c:v>Otros</c:v>
                </c:pt>
              </c:strCache>
            </c:strRef>
          </c:cat>
          <c:val>
            <c:numRef>
              <c:f>Hoja1!$B$2:$B$9</c:f>
              <c:numCache>
                <c:formatCode>General</c:formatCode>
                <c:ptCount val="8"/>
                <c:pt idx="0">
                  <c:v>6.0</c:v>
                </c:pt>
                <c:pt idx="1">
                  <c:v>5.0</c:v>
                </c:pt>
                <c:pt idx="2">
                  <c:v>1.0</c:v>
                </c:pt>
                <c:pt idx="3">
                  <c:v>3.0</c:v>
                </c:pt>
                <c:pt idx="4">
                  <c:v>3.0</c:v>
                </c:pt>
                <c:pt idx="5">
                  <c:v>1.0</c:v>
                </c:pt>
                <c:pt idx="6">
                  <c:v>1.0</c:v>
                </c:pt>
                <c:pt idx="7">
                  <c:v>6.0</c:v>
                </c:pt>
              </c:numCache>
            </c:numRef>
          </c:val>
        </c:ser>
        <c:ser>
          <c:idx val="1"/>
          <c:order val="1"/>
          <c:tx>
            <c:strRef>
              <c:f>Hoja1!$C$1</c:f>
              <c:strCache>
                <c:ptCount val="1"/>
                <c:pt idx="0">
                  <c:v>Frecuencia</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20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anchor="ctr" anchorCtr="1"/>
                <a:lstStyle/>
                <a:p>
                  <a:pPr>
                    <a:defRPr sz="2000" b="1" i="0" u="none" strike="noStrike" kern="1200" spc="0" baseline="0">
                      <a:solidFill>
                        <a:schemeClr val="accent2"/>
                      </a:solidFill>
                      <a:latin typeface="+mn-lt"/>
                      <a:ea typeface="+mn-ea"/>
                      <a:cs typeface="+mn-cs"/>
                    </a:defRPr>
                  </a:pPr>
                  <a:endParaRPr lang="es-ES_tradnl"/>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anchor="ctr" anchorCtr="1"/>
                <a:lstStyle/>
                <a:p>
                  <a:pPr>
                    <a:defRPr sz="2000" b="1" i="0" u="none" strike="noStrike" kern="1200" spc="0" baseline="0">
                      <a:solidFill>
                        <a:schemeClr val="accent3"/>
                      </a:solidFill>
                      <a:latin typeface="+mn-lt"/>
                      <a:ea typeface="+mn-ea"/>
                      <a:cs typeface="+mn-cs"/>
                    </a:defRPr>
                  </a:pPr>
                  <a:endParaRPr lang="es-ES_tradnl"/>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anchor="ctr" anchorCtr="1"/>
                <a:lstStyle/>
                <a:p>
                  <a:pPr>
                    <a:defRPr sz="2000" b="1" i="0" u="none" strike="noStrike" kern="1200" spc="0" baseline="0">
                      <a:solidFill>
                        <a:schemeClr val="accent4"/>
                      </a:solidFill>
                      <a:latin typeface="+mn-lt"/>
                      <a:ea typeface="+mn-ea"/>
                      <a:cs typeface="+mn-cs"/>
                    </a:defRPr>
                  </a:pPr>
                  <a:endParaRPr lang="es-ES_tradnl"/>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anchor="ctr" anchorCtr="1"/>
                <a:lstStyle/>
                <a:p>
                  <a:pPr>
                    <a:defRPr sz="2000" b="1" i="0" u="none" strike="noStrike" kern="1200" spc="0" baseline="0">
                      <a:solidFill>
                        <a:schemeClr val="accent5"/>
                      </a:solidFill>
                      <a:latin typeface="+mn-lt"/>
                      <a:ea typeface="+mn-ea"/>
                      <a:cs typeface="+mn-cs"/>
                    </a:defRPr>
                  </a:pPr>
                  <a:endParaRPr lang="es-ES_tradnl"/>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anchor="ctr" anchorCtr="1"/>
                <a:lstStyle/>
                <a:p>
                  <a:pPr>
                    <a:defRPr sz="2000" b="1" i="0" u="none" strike="noStrike" kern="1200" spc="0" baseline="0">
                      <a:solidFill>
                        <a:schemeClr val="accent6"/>
                      </a:solidFill>
                      <a:latin typeface="+mn-lt"/>
                      <a:ea typeface="+mn-ea"/>
                      <a:cs typeface="+mn-cs"/>
                    </a:defRPr>
                  </a:pPr>
                  <a:endParaRPr lang="es-ES_tradnl"/>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anchor="ctr" anchorCtr="1"/>
                <a:lstStyle/>
                <a:p>
                  <a:pPr>
                    <a:defRPr sz="2000" b="1" i="0" u="none" strike="noStrike" kern="1200" spc="0" baseline="0">
                      <a:solidFill>
                        <a:schemeClr val="accent1">
                          <a:lumMod val="60000"/>
                        </a:schemeClr>
                      </a:solidFill>
                      <a:latin typeface="+mn-lt"/>
                      <a:ea typeface="+mn-ea"/>
                      <a:cs typeface="+mn-cs"/>
                    </a:defRPr>
                  </a:pPr>
                  <a:endParaRPr lang="es-ES_tradnl"/>
                </a:p>
              </c:txPr>
              <c:dLblPos val="outEnd"/>
              <c:showLegendKey val="0"/>
              <c:showVal val="0"/>
              <c:showCatName val="1"/>
              <c:showSerName val="0"/>
              <c:showPercent val="1"/>
              <c:showBubbleSize val="0"/>
            </c:dLbl>
            <c:dLbl>
              <c:idx val="7"/>
              <c:spPr>
                <a:noFill/>
                <a:ln>
                  <a:noFill/>
                </a:ln>
                <a:effectLst/>
              </c:spPr>
              <c:txPr>
                <a:bodyPr rot="0" spcFirstLastPara="1" vertOverflow="ellipsis" vert="horz" wrap="square" anchor="ctr" anchorCtr="1"/>
                <a:lstStyle/>
                <a:p>
                  <a:pPr>
                    <a:defRPr sz="2000" b="1" i="0" u="none" strike="noStrike" kern="1200" spc="0" baseline="0">
                      <a:solidFill>
                        <a:schemeClr val="accent2">
                          <a:lumMod val="60000"/>
                        </a:schemeClr>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Hoja1!$A$2:$A$9</c:f>
              <c:strCache>
                <c:ptCount val="8"/>
                <c:pt idx="0">
                  <c:v>Colon</c:v>
                </c:pt>
                <c:pt idx="1">
                  <c:v>Vejiga</c:v>
                </c:pt>
                <c:pt idx="2">
                  <c:v>Pulmón</c:v>
                </c:pt>
                <c:pt idx="3">
                  <c:v>Próstata</c:v>
                </c:pt>
                <c:pt idx="4">
                  <c:v>ORL</c:v>
                </c:pt>
                <c:pt idx="5">
                  <c:v>Mama</c:v>
                </c:pt>
                <c:pt idx="6">
                  <c:v>Digestivo</c:v>
                </c:pt>
                <c:pt idx="7">
                  <c:v>Otros</c:v>
                </c:pt>
              </c:strCache>
            </c:strRef>
          </c:cat>
          <c:val>
            <c:numRef>
              <c:f>Hoja1!$C$2:$C$9</c:f>
              <c:numCache>
                <c:formatCode>General</c:formatCode>
                <c:ptCount val="8"/>
                <c:pt idx="0">
                  <c:v>0.0</c:v>
                </c:pt>
                <c:pt idx="1">
                  <c:v>0.0</c:v>
                </c:pt>
                <c:pt idx="2">
                  <c:v>0.0</c:v>
                </c:pt>
                <c:pt idx="3">
                  <c:v>0.0</c:v>
                </c:pt>
                <c:pt idx="4">
                  <c:v>0.0</c:v>
                </c:pt>
                <c:pt idx="5">
                  <c:v>0.0</c:v>
                </c:pt>
                <c:pt idx="6">
                  <c:v>0.0</c:v>
                </c:pt>
                <c:pt idx="7">
                  <c:v>0.0</c:v>
                </c:pt>
              </c:numCache>
            </c:numRef>
          </c:val>
        </c:ser>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sz="2000"/>
      </a:pPr>
      <a:endParaRPr lang="es-ES_trad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none" baseline="0">
                <a:solidFill>
                  <a:schemeClr val="tx1">
                    <a:lumMod val="65000"/>
                    <a:lumOff val="35000"/>
                  </a:schemeClr>
                </a:solidFill>
                <a:latin typeface="+mn-lt"/>
                <a:ea typeface="+mn-ea"/>
                <a:cs typeface="+mn-cs"/>
              </a:defRPr>
            </a:pPr>
            <a:r>
              <a:rPr lang="en-US" sz="2200" cap="none" dirty="0" err="1" smtClean="0">
                <a:solidFill>
                  <a:schemeClr val="tx1"/>
                </a:solidFill>
              </a:rPr>
              <a:t>Comorbilidades</a:t>
            </a:r>
            <a:r>
              <a:rPr lang="en-US" sz="2200" cap="none" baseline="0" dirty="0" smtClean="0">
                <a:solidFill>
                  <a:schemeClr val="tx1"/>
                </a:solidFill>
              </a:rPr>
              <a:t> </a:t>
            </a:r>
            <a:r>
              <a:rPr lang="en-US" sz="2200" cap="none" baseline="0" dirty="0" err="1" smtClean="0">
                <a:solidFill>
                  <a:schemeClr val="tx1"/>
                </a:solidFill>
              </a:rPr>
              <a:t>Neumol</a:t>
            </a:r>
            <a:r>
              <a:rPr lang="es-ES" sz="2200" cap="none" baseline="0" dirty="0" err="1" smtClean="0">
                <a:solidFill>
                  <a:schemeClr val="tx1"/>
                </a:solidFill>
              </a:rPr>
              <a:t>ógicas</a:t>
            </a:r>
            <a:endParaRPr lang="en-US" sz="2200" cap="none" dirty="0">
              <a:solidFill>
                <a:schemeClr val="tx1"/>
              </a:solidFill>
            </a:endParaRPr>
          </a:p>
        </c:rich>
      </c:tx>
      <c:layout>
        <c:manualLayout>
          <c:xMode val="edge"/>
          <c:yMode val="edge"/>
          <c:x val="0.116677723305609"/>
          <c:y val="0.0202697587787892"/>
        </c:manualLayout>
      </c:layout>
      <c:overlay val="0"/>
      <c:spPr>
        <a:noFill/>
        <a:ln>
          <a:noFill/>
        </a:ln>
        <a:effectLst/>
      </c:spPr>
      <c:txPr>
        <a:bodyPr rot="0" spcFirstLastPara="1" vertOverflow="ellipsis" vert="horz" wrap="square" anchor="ctr" anchorCtr="1"/>
        <a:lstStyle/>
        <a:p>
          <a:pPr>
            <a:defRPr sz="2400" b="1" i="0" u="none" strike="noStrike" kern="1200" cap="none" baseline="0">
              <a:solidFill>
                <a:schemeClr val="tx1">
                  <a:lumMod val="65000"/>
                  <a:lumOff val="35000"/>
                </a:schemeClr>
              </a:solidFill>
              <a:latin typeface="+mn-lt"/>
              <a:ea typeface="+mn-ea"/>
              <a:cs typeface="+mn-cs"/>
            </a:defRPr>
          </a:pPr>
          <a:endParaRPr lang="es-ES_tradnl"/>
        </a:p>
      </c:txPr>
    </c:title>
    <c:autoTitleDeleted val="0"/>
    <c:plotArea>
      <c:layout/>
      <c:pieChart>
        <c:varyColors val="1"/>
        <c:ser>
          <c:idx val="0"/>
          <c:order val="0"/>
          <c:tx>
            <c:strRef>
              <c:f>Hoja1!$B$1</c:f>
              <c:strCache>
                <c:ptCount val="1"/>
                <c:pt idx="0">
                  <c:v>Recuento</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1700" b="1" i="0" u="none" strike="noStrike" kern="1200" spc="0" baseline="0">
                      <a:solidFill>
                        <a:schemeClr val="accent1"/>
                      </a:solidFill>
                      <a:latin typeface="+mn-lt"/>
                      <a:ea typeface="Al Tarikh" charset="-78"/>
                      <a:cs typeface="Al Tarikh" charset="-78"/>
                    </a:defRPr>
                  </a:pPr>
                  <a:endParaRPr lang="es-ES_tradnl"/>
                </a:p>
              </c:txPr>
              <c:dLblPos val="outEnd"/>
              <c:showLegendKey val="0"/>
              <c:showVal val="0"/>
              <c:showCatName val="1"/>
              <c:showSerName val="0"/>
              <c:showPercent val="1"/>
              <c:showBubbleSize val="0"/>
            </c:dLbl>
            <c:dLbl>
              <c:idx val="1"/>
              <c:layout>
                <c:manualLayout>
                  <c:x val="0.0483206046360444"/>
                  <c:y val="0.0643463233442305"/>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2"/>
                      </a:solidFill>
                      <a:latin typeface="+mn-lt"/>
                      <a:ea typeface="Al Tarikh" charset="-78"/>
                      <a:cs typeface="Al Tarikh" charset="-78"/>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171987884176848"/>
                      <c:h val="0.222177190645815"/>
                    </c:manualLayout>
                  </c15:layout>
                </c:ext>
              </c:extLst>
            </c:dLbl>
            <c:dLbl>
              <c:idx val="2"/>
              <c:layout>
                <c:manualLayout>
                  <c:x val="0.0223228800574648"/>
                  <c:y val="0.0574687203904746"/>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3"/>
                      </a:solidFill>
                      <a:latin typeface="+mn-lt"/>
                      <a:ea typeface="Al Tarikh" charset="-78"/>
                      <a:cs typeface="Al Tarikh" charset="-78"/>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18381502221831"/>
                      <c:h val="0.268623622981309"/>
                    </c:manualLayout>
                  </c15:layout>
                </c:ext>
              </c:extLst>
            </c:dLbl>
            <c:dLbl>
              <c:idx val="3"/>
              <c:layout>
                <c:manualLayout>
                  <c:x val="0.0670370709227124"/>
                  <c:y val="-0.0535190193837086"/>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4"/>
                      </a:solidFill>
                      <a:latin typeface="+mn-lt"/>
                      <a:ea typeface="Al Tarikh" charset="-78"/>
                      <a:cs typeface="Al Tarikh" charset="-78"/>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241407985750669"/>
                      <c:h val="0.242298617287117"/>
                    </c:manualLayout>
                  </c15:layout>
                </c:ext>
              </c:extLst>
            </c:dLbl>
            <c:dLbl>
              <c:idx val="4"/>
              <c:layout>
                <c:manualLayout>
                  <c:x val="0.166691593886632"/>
                  <c:y val="0.0473013074450847"/>
                </c:manualLayout>
              </c:layout>
              <c:spPr>
                <a:noFill/>
                <a:ln>
                  <a:noFill/>
                </a:ln>
                <a:effectLst/>
              </c:spPr>
              <c:txPr>
                <a:bodyPr rot="0" spcFirstLastPara="1" vertOverflow="ellipsis" vert="horz" wrap="square" anchor="ctr" anchorCtr="1"/>
                <a:lstStyle/>
                <a:p>
                  <a:pPr>
                    <a:defRPr sz="1700" b="1" i="0" u="none" strike="noStrike" kern="1200" spc="0" baseline="0">
                      <a:solidFill>
                        <a:schemeClr val="accent5"/>
                      </a:solidFill>
                      <a:latin typeface="+mn-lt"/>
                      <a:ea typeface="Al Tarikh" charset="-78"/>
                      <a:cs typeface="Al Tarikh" charset="-78"/>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manualLayout>
                      <c:w val="0.449205862297724"/>
                      <c:h val="0.260069084172457"/>
                    </c:manualLayout>
                  </c15:layout>
                </c:ext>
              </c:extLst>
            </c:dLbl>
            <c:spPr>
              <a:noFill/>
              <a:ln>
                <a:noFill/>
              </a:ln>
              <a:effectLst/>
            </c:spPr>
            <c:txPr>
              <a:bodyPr rot="0" spcFirstLastPara="1" vertOverflow="ellipsis" vert="horz" wrap="square" lIns="38100" tIns="19050" rIns="38100" bIns="19050" anchor="ctr" anchorCtr="1">
                <a:spAutoFit/>
              </a:bodyPr>
              <a:lstStyle/>
              <a:p>
                <a:pPr>
                  <a:defRPr sz="1700" b="1" i="0" u="none" strike="noStrike" kern="1200" spc="0" baseline="0">
                    <a:solidFill>
                      <a:schemeClr val="accent1"/>
                    </a:solidFill>
                    <a:latin typeface="+mn-lt"/>
                    <a:ea typeface="Al Tarikh" charset="-78"/>
                    <a:cs typeface="Al Tarikh" charset="-78"/>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Hoja1!$A$2:$A$6</c:f>
              <c:strCache>
                <c:ptCount val="5"/>
                <c:pt idx="0">
                  <c:v>EPOC</c:v>
                </c:pt>
                <c:pt idx="1">
                  <c:v>SAHS</c:v>
                </c:pt>
                <c:pt idx="2">
                  <c:v>Asma</c:v>
                </c:pt>
                <c:pt idx="3">
                  <c:v>Secuelas TBC</c:v>
                </c:pt>
                <c:pt idx="4">
                  <c:v>Otras </c:v>
                </c:pt>
              </c:strCache>
            </c:strRef>
          </c:cat>
          <c:val>
            <c:numRef>
              <c:f>Hoja1!$B$2:$B$6</c:f>
              <c:numCache>
                <c:formatCode>General</c:formatCode>
                <c:ptCount val="5"/>
                <c:pt idx="0">
                  <c:v>44.0</c:v>
                </c:pt>
                <c:pt idx="1">
                  <c:v>7.0</c:v>
                </c:pt>
                <c:pt idx="2">
                  <c:v>2.0</c:v>
                </c:pt>
                <c:pt idx="3">
                  <c:v>4.0</c:v>
                </c:pt>
                <c:pt idx="4">
                  <c:v>12.0</c:v>
                </c:pt>
              </c:numCache>
            </c:numRef>
          </c:val>
        </c:ser>
        <c:ser>
          <c:idx val="1"/>
          <c:order val="1"/>
          <c:tx>
            <c:strRef>
              <c:f>Hoja1!$C$1</c:f>
              <c:strCache>
                <c:ptCount val="1"/>
                <c:pt idx="0">
                  <c:v>Frecuencia</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24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anchor="ctr" anchorCtr="1"/>
                <a:lstStyle/>
                <a:p>
                  <a:pPr>
                    <a:defRPr sz="2400" b="1" i="0" u="none" strike="noStrike" kern="1200" spc="0" baseline="0">
                      <a:solidFill>
                        <a:schemeClr val="accent2"/>
                      </a:solidFill>
                      <a:latin typeface="+mn-lt"/>
                      <a:ea typeface="+mn-ea"/>
                      <a:cs typeface="+mn-cs"/>
                    </a:defRPr>
                  </a:pPr>
                  <a:endParaRPr lang="es-ES_tradnl"/>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anchor="ctr" anchorCtr="1"/>
                <a:lstStyle/>
                <a:p>
                  <a:pPr>
                    <a:defRPr sz="2400" b="1" i="0" u="none" strike="noStrike" kern="1200" spc="0" baseline="0">
                      <a:solidFill>
                        <a:schemeClr val="accent3"/>
                      </a:solidFill>
                      <a:latin typeface="+mn-lt"/>
                      <a:ea typeface="+mn-ea"/>
                      <a:cs typeface="+mn-cs"/>
                    </a:defRPr>
                  </a:pPr>
                  <a:endParaRPr lang="es-ES_tradnl"/>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anchor="ctr" anchorCtr="1"/>
                <a:lstStyle/>
                <a:p>
                  <a:pPr>
                    <a:defRPr sz="2400" b="1" i="0" u="none" strike="noStrike" kern="1200" spc="0" baseline="0">
                      <a:solidFill>
                        <a:schemeClr val="accent4"/>
                      </a:solidFill>
                      <a:latin typeface="+mn-lt"/>
                      <a:ea typeface="+mn-ea"/>
                      <a:cs typeface="+mn-cs"/>
                    </a:defRPr>
                  </a:pPr>
                  <a:endParaRPr lang="es-ES_tradnl"/>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anchor="ctr" anchorCtr="1"/>
                <a:lstStyle/>
                <a:p>
                  <a:pPr>
                    <a:defRPr sz="2400" b="1" i="0" u="none" strike="noStrike" kern="1200" spc="0" baseline="0">
                      <a:solidFill>
                        <a:schemeClr val="accent5"/>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EPOC</c:v>
                </c:pt>
                <c:pt idx="1">
                  <c:v>SAHS</c:v>
                </c:pt>
                <c:pt idx="2">
                  <c:v>Asma</c:v>
                </c:pt>
                <c:pt idx="3">
                  <c:v>Secuelas TBC</c:v>
                </c:pt>
                <c:pt idx="4">
                  <c:v>Otras </c:v>
                </c:pt>
              </c:strCache>
            </c:strRef>
          </c:cat>
          <c:val>
            <c:numRef>
              <c:f>Hoja1!$C$2:$C$6</c:f>
              <c:numCache>
                <c:formatCode>General</c:formatCode>
                <c:ptCount val="5"/>
                <c:pt idx="0">
                  <c:v>0.0</c:v>
                </c:pt>
                <c:pt idx="1">
                  <c:v>0.0</c:v>
                </c:pt>
                <c:pt idx="2">
                  <c:v>0.0</c:v>
                </c:pt>
                <c:pt idx="3">
                  <c:v>0.0</c:v>
                </c:pt>
                <c:pt idx="4">
                  <c:v>0.0</c:v>
                </c:pt>
              </c:numCache>
            </c:numRef>
          </c:val>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sz="2400"/>
      </a:pPr>
      <a:endParaRPr lang="es-ES_trad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none" spc="0" normalizeH="0" baseline="0">
                <a:solidFill>
                  <a:schemeClr val="tx1">
                    <a:lumMod val="65000"/>
                    <a:lumOff val="35000"/>
                  </a:schemeClr>
                </a:solidFill>
                <a:latin typeface="+mj-lt"/>
                <a:ea typeface="+mj-ea"/>
                <a:cs typeface="+mj-cs"/>
              </a:defRPr>
            </a:pPr>
            <a:r>
              <a:rPr lang="es-ES_tradnl" b="1" dirty="0">
                <a:solidFill>
                  <a:schemeClr val="tx1"/>
                </a:solidFill>
                <a:latin typeface="+mn-lt"/>
              </a:rPr>
              <a:t>M</a:t>
            </a:r>
            <a:r>
              <a:rPr lang="es-ES" b="1" dirty="0" err="1">
                <a:solidFill>
                  <a:schemeClr val="tx1"/>
                </a:solidFill>
                <a:latin typeface="+mn-lt"/>
              </a:rPr>
              <a:t>étodo</a:t>
            </a:r>
            <a:r>
              <a:rPr lang="es-ES" b="1" dirty="0">
                <a:solidFill>
                  <a:schemeClr val="tx1"/>
                </a:solidFill>
                <a:latin typeface="+mn-lt"/>
              </a:rPr>
              <a:t> Diagnóstico</a:t>
            </a:r>
            <a:endParaRPr lang="es-ES_tradnl" b="1" dirty="0">
              <a:solidFill>
                <a:schemeClr val="tx1"/>
              </a:solidFill>
              <a:latin typeface="+mn-lt"/>
            </a:endParaRPr>
          </a:p>
        </c:rich>
      </c:tx>
      <c:layout>
        <c:manualLayout>
          <c:xMode val="edge"/>
          <c:yMode val="edge"/>
          <c:x val="0.0415068874985841"/>
          <c:y val="0.0443016669436559"/>
        </c:manualLayout>
      </c:layout>
      <c:overlay val="0"/>
      <c:spPr>
        <a:noFill/>
        <a:ln>
          <a:noFill/>
        </a:ln>
        <a:effectLst/>
      </c:spPr>
      <c:txPr>
        <a:bodyPr rot="0" spcFirstLastPara="1" vertOverflow="ellipsis" vert="horz" wrap="square" anchor="ctr" anchorCtr="1"/>
        <a:lstStyle/>
        <a:p>
          <a:pPr>
            <a:defRPr sz="2200" b="1" i="0" u="none" strike="noStrike" kern="1200" cap="none" spc="0" normalizeH="0" baseline="0">
              <a:solidFill>
                <a:schemeClr val="tx1">
                  <a:lumMod val="65000"/>
                  <a:lumOff val="35000"/>
                </a:schemeClr>
              </a:solidFill>
              <a:latin typeface="+mj-lt"/>
              <a:ea typeface="+mj-ea"/>
              <a:cs typeface="+mj-cs"/>
            </a:defRPr>
          </a:pPr>
          <a:endParaRPr lang="es-ES_tradnl"/>
        </a:p>
      </c:txPr>
    </c:title>
    <c:autoTitleDeleted val="0"/>
    <c:plotArea>
      <c:layout/>
      <c:barChart>
        <c:barDir val="bar"/>
        <c:grouping val="clustered"/>
        <c:varyColors val="0"/>
        <c:ser>
          <c:idx val="0"/>
          <c:order val="0"/>
          <c:tx>
            <c:strRef>
              <c:f>Hoja1!$B$1</c:f>
              <c:strCache>
                <c:ptCount val="1"/>
                <c:pt idx="0">
                  <c:v>Columna1</c:v>
                </c:pt>
              </c:strCache>
            </c:strRef>
          </c:tx>
          <c:spPr>
            <a:solidFill>
              <a:schemeClr val="accent1"/>
            </a:solidFill>
            <a:ln>
              <a:noFill/>
            </a:ln>
            <a:effectLst/>
          </c:spPr>
          <c:invertIfNegative val="0"/>
          <c:dLbls>
            <c:dLbl>
              <c:idx val="1"/>
              <c:layout/>
              <c:tx>
                <c:rich>
                  <a:bodyPr/>
                  <a:lstStyle/>
                  <a:p>
                    <a:r>
                      <a:rPr lang="mr-IN" smtClean="0"/>
                      <a:t>84 (50%)</a:t>
                    </a:r>
                    <a:endParaRPr lang="mr-IN"/>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Hoja1!$A$2:$A$10</c:f>
              <c:strCache>
                <c:ptCount val="8"/>
                <c:pt idx="0">
                  <c:v>Clínico-radiológico</c:v>
                </c:pt>
                <c:pt idx="1">
                  <c:v>FBC</c:v>
                </c:pt>
                <c:pt idx="2">
                  <c:v>Toracocentesis</c:v>
                </c:pt>
                <c:pt idx="3">
                  <c:v>Biopsia Pleural</c:v>
                </c:pt>
                <c:pt idx="4">
                  <c:v>PAAF Transtorácica</c:v>
                </c:pt>
                <c:pt idx="5">
                  <c:v>BAG Transtorácica</c:v>
                </c:pt>
                <c:pt idx="6">
                  <c:v>Biopsia Quirúrgica</c:v>
                </c:pt>
                <c:pt idx="7">
                  <c:v>Otras Punciones</c:v>
                </c:pt>
              </c:strCache>
            </c:strRef>
          </c:cat>
          <c:val>
            <c:numRef>
              <c:f>Hoja1!$B$2:$B$10</c:f>
              <c:numCache>
                <c:formatCode>General</c:formatCode>
                <c:ptCount val="9"/>
                <c:pt idx="0">
                  <c:v>13.0</c:v>
                </c:pt>
                <c:pt idx="1">
                  <c:v>84.0</c:v>
                </c:pt>
                <c:pt idx="2">
                  <c:v>3.0</c:v>
                </c:pt>
                <c:pt idx="3">
                  <c:v>8.0</c:v>
                </c:pt>
                <c:pt idx="4">
                  <c:v>14.0</c:v>
                </c:pt>
                <c:pt idx="5">
                  <c:v>15.0</c:v>
                </c:pt>
                <c:pt idx="6">
                  <c:v>22.0</c:v>
                </c:pt>
                <c:pt idx="7">
                  <c:v>5.0</c:v>
                </c:pt>
              </c:numCache>
            </c:numRef>
          </c:val>
        </c:ser>
        <c:ser>
          <c:idx val="1"/>
          <c:order val="1"/>
          <c:tx>
            <c:strRef>
              <c:f>Hoja1!$C$1</c:f>
              <c:strCache>
                <c:ptCount val="1"/>
                <c:pt idx="0">
                  <c:v>Columna2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Hoja1!$A$2:$A$10</c:f>
              <c:strCache>
                <c:ptCount val="8"/>
                <c:pt idx="0">
                  <c:v>Clínico-radiológico</c:v>
                </c:pt>
                <c:pt idx="1">
                  <c:v>FBC</c:v>
                </c:pt>
                <c:pt idx="2">
                  <c:v>Toracocentesis</c:v>
                </c:pt>
                <c:pt idx="3">
                  <c:v>Biopsia Pleural</c:v>
                </c:pt>
                <c:pt idx="4">
                  <c:v>PAAF Transtorácica</c:v>
                </c:pt>
                <c:pt idx="5">
                  <c:v>BAG Transtorácica</c:v>
                </c:pt>
                <c:pt idx="6">
                  <c:v>Biopsia Quirúrgica</c:v>
                </c:pt>
                <c:pt idx="7">
                  <c:v>Otras Punciones</c:v>
                </c:pt>
              </c:strCache>
            </c:strRef>
          </c:cat>
          <c:val>
            <c:numRef>
              <c:f>Hoja1!$C$2:$C$10</c:f>
              <c:numCache>
                <c:formatCode>General</c:formatCode>
                <c:ptCount val="9"/>
              </c:numCache>
            </c:numRef>
          </c:val>
        </c:ser>
        <c:ser>
          <c:idx val="2"/>
          <c:order val="2"/>
          <c:tx>
            <c:strRef>
              <c:f>Hoja1!$D$1</c:f>
              <c:strCache>
                <c:ptCount val="1"/>
                <c:pt idx="0">
                  <c:v>Columna3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Hoja1!$A$2:$A$10</c:f>
              <c:strCache>
                <c:ptCount val="8"/>
                <c:pt idx="0">
                  <c:v>Clínico-radiológico</c:v>
                </c:pt>
                <c:pt idx="1">
                  <c:v>FBC</c:v>
                </c:pt>
                <c:pt idx="2">
                  <c:v>Toracocentesis</c:v>
                </c:pt>
                <c:pt idx="3">
                  <c:v>Biopsia Pleural</c:v>
                </c:pt>
                <c:pt idx="4">
                  <c:v>PAAF Transtorácica</c:v>
                </c:pt>
                <c:pt idx="5">
                  <c:v>BAG Transtorácica</c:v>
                </c:pt>
                <c:pt idx="6">
                  <c:v>Biopsia Quirúrgica</c:v>
                </c:pt>
                <c:pt idx="7">
                  <c:v>Otras Punciones</c:v>
                </c:pt>
              </c:strCache>
            </c:strRef>
          </c:cat>
          <c:val>
            <c:numRef>
              <c:f>Hoja1!$D$2:$D$10</c:f>
              <c:numCache>
                <c:formatCode>General</c:formatCode>
                <c:ptCount val="9"/>
              </c:numCache>
            </c:numRef>
          </c:val>
        </c:ser>
        <c:dLbls>
          <c:dLblPos val="outEnd"/>
          <c:showLegendKey val="0"/>
          <c:showVal val="1"/>
          <c:showCatName val="0"/>
          <c:showSerName val="0"/>
          <c:showPercent val="0"/>
          <c:showBubbleSize val="0"/>
        </c:dLbls>
        <c:gapWidth val="0"/>
        <c:overlap val="78"/>
        <c:axId val="-2121847040"/>
        <c:axId val="2108133808"/>
      </c:barChart>
      <c:catAx>
        <c:axId val="-2121847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900" b="1" i="0" u="none" strike="noStrike" kern="1200" cap="none" spc="0" normalizeH="0" baseline="0">
                <a:solidFill>
                  <a:schemeClr val="tx1"/>
                </a:solidFill>
                <a:latin typeface="+mn-lt"/>
                <a:ea typeface="+mn-ea"/>
                <a:cs typeface="+mn-cs"/>
              </a:defRPr>
            </a:pPr>
            <a:endParaRPr lang="es-ES_tradnl"/>
          </a:p>
        </c:txPr>
        <c:crossAx val="2108133808"/>
        <c:crossesAt val="0.0"/>
        <c:auto val="1"/>
        <c:lblAlgn val="ctr"/>
        <c:lblOffset val="100"/>
        <c:noMultiLvlLbl val="0"/>
      </c:catAx>
      <c:valAx>
        <c:axId val="2108133808"/>
        <c:scaling>
          <c:orientation val="minMax"/>
          <c:max val="166.0"/>
          <c:min val="0.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_tradnl"/>
          </a:p>
        </c:txPr>
        <c:crossAx val="-2121847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r>
              <a:rPr lang="es-ES" sz="2400" cap="none" dirty="0" err="1" smtClean="0">
                <a:solidFill>
                  <a:schemeClr val="tx1"/>
                </a:solidFill>
              </a:rPr>
              <a:t>Estadiaje</a:t>
            </a:r>
            <a:endParaRPr lang="en-US" sz="2800" cap="none" dirty="0">
              <a:solidFill>
                <a:schemeClr val="tx1"/>
              </a:solidFill>
            </a:endParaRPr>
          </a:p>
        </c:rich>
      </c:tx>
      <c:layout>
        <c:manualLayout>
          <c:xMode val="edge"/>
          <c:yMode val="edge"/>
          <c:x val="0.053270381432206"/>
          <c:y val="0.021222779240814"/>
        </c:manualLayout>
      </c:layout>
      <c:overlay val="0"/>
      <c:spPr>
        <a:noFill/>
        <a:ln>
          <a:noFill/>
        </a:ln>
        <a:effectLst/>
      </c:spPr>
      <c:txPr>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endParaRPr lang="es-ES_tradnl"/>
        </a:p>
      </c:txPr>
    </c:title>
    <c:autoTitleDeleted val="0"/>
    <c:plotArea>
      <c:layout/>
      <c:pieChart>
        <c:varyColors val="1"/>
        <c:ser>
          <c:idx val="0"/>
          <c:order val="0"/>
          <c:tx>
            <c:strRef>
              <c:f>Hoja1!$B$1</c:f>
              <c:strCache>
                <c:ptCount val="1"/>
                <c:pt idx="0">
                  <c:v>Columna1</c:v>
                </c:pt>
              </c:strCache>
            </c:strRef>
          </c:tx>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2"/>
                      </a:solidFill>
                      <a:latin typeface="+mn-lt"/>
                      <a:ea typeface="+mn-ea"/>
                      <a:cs typeface="+mn-cs"/>
                    </a:defRPr>
                  </a:pPr>
                  <a:endParaRPr lang="es-ES_tradnl"/>
                </a:p>
              </c:txPr>
              <c:dLblPos val="outEnd"/>
              <c:showLegendKey val="0"/>
              <c:showVal val="0"/>
              <c:showCatName val="1"/>
              <c:showSerName val="0"/>
              <c:showPercent val="1"/>
              <c:showBubbleSize val="0"/>
            </c:dLbl>
            <c:dLbl>
              <c:idx val="2"/>
              <c:layout>
                <c:manualLayout>
                  <c:x val="0.0160160176991708"/>
                  <c:y val="0.0"/>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3"/>
                      </a:solidFill>
                      <a:latin typeface="+mn-lt"/>
                      <a:ea typeface="+mn-ea"/>
                      <a:cs typeface="+mn-cs"/>
                    </a:defRPr>
                  </a:pPr>
                  <a:endParaRPr lang="es-ES_tradnl"/>
                </a:p>
              </c:txPr>
              <c:dLblPos val="bestFit"/>
              <c:showLegendKey val="0"/>
              <c:showVal val="0"/>
              <c:showCatName val="1"/>
              <c:showSerName val="0"/>
              <c:showPercent val="1"/>
              <c:showBubbleSize val="0"/>
              <c:extLst>
                <c:ext xmlns:c15="http://schemas.microsoft.com/office/drawing/2012/chart" uri="{CE6537A1-D6FC-4f65-9D91-7224C49458BB}">
                  <c15:layout/>
                </c:ext>
              </c:extLst>
            </c:dLbl>
            <c:dLbl>
              <c:idx val="3"/>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4"/>
                      </a:solidFill>
                      <a:latin typeface="+mn-lt"/>
                      <a:ea typeface="+mn-ea"/>
                      <a:cs typeface="+mn-cs"/>
                    </a:defRPr>
                  </a:pPr>
                  <a:endParaRPr lang="es-ES_tradnl"/>
                </a:p>
              </c:txPr>
              <c:dLblPos val="outEnd"/>
              <c:showLegendKey val="0"/>
              <c:showVal val="0"/>
              <c:showCatName val="1"/>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es-ES_tradnl"/>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Hoja1!$A$2:$A$5</c:f>
              <c:strCache>
                <c:ptCount val="4"/>
                <c:pt idx="0">
                  <c:v>Estadio I</c:v>
                </c:pt>
                <c:pt idx="1">
                  <c:v>Estadio II</c:v>
                </c:pt>
                <c:pt idx="2">
                  <c:v>Estadio III</c:v>
                </c:pt>
                <c:pt idx="3">
                  <c:v>Estadio IV</c:v>
                </c:pt>
              </c:strCache>
            </c:strRef>
          </c:cat>
          <c:val>
            <c:numRef>
              <c:f>Hoja1!$B$2:$B$5</c:f>
              <c:numCache>
                <c:formatCode>General</c:formatCode>
                <c:ptCount val="4"/>
                <c:pt idx="0">
                  <c:v>26.0</c:v>
                </c:pt>
                <c:pt idx="1">
                  <c:v>11.0</c:v>
                </c:pt>
                <c:pt idx="2">
                  <c:v>37.0</c:v>
                </c:pt>
                <c:pt idx="3">
                  <c:v>81.0</c:v>
                </c:pt>
              </c:numCache>
            </c:numRef>
          </c:val>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ES_tradn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s-ES_tradnl" sz="2400" b="1" dirty="0">
                <a:solidFill>
                  <a:schemeClr val="tx1"/>
                </a:solidFill>
              </a:rPr>
              <a:t>AP </a:t>
            </a:r>
            <a:r>
              <a:rPr lang="es-ES_tradnl" sz="2400" b="1" dirty="0" err="1">
                <a:solidFill>
                  <a:schemeClr val="tx1"/>
                </a:solidFill>
              </a:rPr>
              <a:t>Diagn</a:t>
            </a:r>
            <a:r>
              <a:rPr lang="es-ES" sz="2400" b="1" dirty="0" err="1">
                <a:solidFill>
                  <a:schemeClr val="tx1"/>
                </a:solidFill>
              </a:rPr>
              <a:t>óstica</a:t>
            </a:r>
            <a:endParaRPr lang="es-ES_tradnl" sz="2400" b="1" dirty="0">
              <a:solidFill>
                <a:schemeClr val="tx1"/>
              </a:solidFill>
            </a:endParaRPr>
          </a:p>
        </c:rich>
      </c:tx>
      <c:layout>
        <c:manualLayout>
          <c:xMode val="edge"/>
          <c:yMode val="edge"/>
          <c:x val="0.028920311142531"/>
          <c:y val="0.035440589698940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s-ES_tradnl"/>
        </a:p>
      </c:txPr>
    </c:title>
    <c:autoTitleDeleted val="0"/>
    <c:plotArea>
      <c:layout>
        <c:manualLayout>
          <c:layoutTarget val="inner"/>
          <c:xMode val="edge"/>
          <c:yMode val="edge"/>
          <c:x val="0.120174654949134"/>
          <c:y val="0.182835706998032"/>
          <c:w val="0.856958150679714"/>
          <c:h val="0.341135906812129"/>
        </c:manualLayout>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Lbls>
            <c:dLbl>
              <c:idx val="0"/>
              <c:layout/>
              <c:tx>
                <c:rich>
                  <a:bodyPr/>
                  <a:lstStyle/>
                  <a:p>
                    <a:r>
                      <a:rPr lang="en-US" dirty="0" smtClean="0"/>
                      <a:t>44 </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s-ES_tradn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Hoja1!$A$2:$A$12</c:f>
              <c:strCache>
                <c:ptCount val="11"/>
                <c:pt idx="0">
                  <c:v>Adenocarcinoma</c:v>
                </c:pt>
                <c:pt idx="1">
                  <c:v>Epidermoide</c:v>
                </c:pt>
                <c:pt idx="2">
                  <c:v>Microcítico</c:v>
                </c:pt>
                <c:pt idx="3">
                  <c:v>CCNP</c:v>
                </c:pt>
                <c:pt idx="4">
                  <c:v>Pleomórfico</c:v>
                </c:pt>
                <c:pt idx="5">
                  <c:v>Carcinoide</c:v>
                </c:pt>
                <c:pt idx="6">
                  <c:v>Mesotelioma</c:v>
                </c:pt>
                <c:pt idx="7">
                  <c:v>No AP</c:v>
                </c:pt>
                <c:pt idx="8">
                  <c:v>Neuroendocrino</c:v>
                </c:pt>
                <c:pt idx="9">
                  <c:v>Indiferenciado</c:v>
                </c:pt>
                <c:pt idx="10">
                  <c:v>Fibrosarcoma</c:v>
                </c:pt>
              </c:strCache>
            </c:strRef>
          </c:cat>
          <c:val>
            <c:numRef>
              <c:f>Hoja1!$B$2:$B$12</c:f>
              <c:numCache>
                <c:formatCode>General</c:formatCode>
                <c:ptCount val="11"/>
                <c:pt idx="0">
                  <c:v>44.0</c:v>
                </c:pt>
                <c:pt idx="1">
                  <c:v>45.0</c:v>
                </c:pt>
                <c:pt idx="2">
                  <c:v>23.0</c:v>
                </c:pt>
                <c:pt idx="3">
                  <c:v>18.0</c:v>
                </c:pt>
                <c:pt idx="4">
                  <c:v>4.0</c:v>
                </c:pt>
                <c:pt idx="5">
                  <c:v>5.0</c:v>
                </c:pt>
                <c:pt idx="6">
                  <c:v>7.0</c:v>
                </c:pt>
                <c:pt idx="7">
                  <c:v>13.0</c:v>
                </c:pt>
                <c:pt idx="8">
                  <c:v>5.0</c:v>
                </c:pt>
                <c:pt idx="9">
                  <c:v>1.0</c:v>
                </c:pt>
                <c:pt idx="10">
                  <c:v>1.0</c:v>
                </c:pt>
              </c:numCache>
            </c:numRef>
          </c:val>
        </c:ser>
        <c:ser>
          <c:idx val="1"/>
          <c:order val="1"/>
          <c:tx>
            <c:strRef>
              <c:f>Hoja1!$C$1</c:f>
              <c:strCache>
                <c:ptCount val="1"/>
                <c:pt idx="0">
                  <c:v>Columna1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Hoja1!$A$2:$A$12</c:f>
              <c:strCache>
                <c:ptCount val="11"/>
                <c:pt idx="0">
                  <c:v>Adenocarcinoma</c:v>
                </c:pt>
                <c:pt idx="1">
                  <c:v>Epidermoide</c:v>
                </c:pt>
                <c:pt idx="2">
                  <c:v>Microcítico</c:v>
                </c:pt>
                <c:pt idx="3">
                  <c:v>CCNP</c:v>
                </c:pt>
                <c:pt idx="4">
                  <c:v>Pleomórfico</c:v>
                </c:pt>
                <c:pt idx="5">
                  <c:v>Carcinoide</c:v>
                </c:pt>
                <c:pt idx="6">
                  <c:v>Mesotelioma</c:v>
                </c:pt>
                <c:pt idx="7">
                  <c:v>No AP</c:v>
                </c:pt>
                <c:pt idx="8">
                  <c:v>Neuroendocrino</c:v>
                </c:pt>
                <c:pt idx="9">
                  <c:v>Indiferenciado</c:v>
                </c:pt>
                <c:pt idx="10">
                  <c:v>Fibrosarcoma</c:v>
                </c:pt>
              </c:strCache>
            </c:strRef>
          </c:cat>
          <c:val>
            <c:numRef>
              <c:f>Hoja1!$C$2:$C$12</c:f>
              <c:numCache>
                <c:formatCode>General</c:formatCode>
                <c:ptCount val="11"/>
              </c:numCache>
            </c:numRef>
          </c:val>
        </c:ser>
        <c:ser>
          <c:idx val="2"/>
          <c:order val="2"/>
          <c:tx>
            <c:strRef>
              <c:f>Hoja1!$D$1</c:f>
              <c:strCache>
                <c:ptCount val="1"/>
                <c:pt idx="0">
                  <c:v>Columna2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_tradn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Hoja1!$A$2:$A$12</c:f>
              <c:strCache>
                <c:ptCount val="11"/>
                <c:pt idx="0">
                  <c:v>Adenocarcinoma</c:v>
                </c:pt>
                <c:pt idx="1">
                  <c:v>Epidermoide</c:v>
                </c:pt>
                <c:pt idx="2">
                  <c:v>Microcítico</c:v>
                </c:pt>
                <c:pt idx="3">
                  <c:v>CCNP</c:v>
                </c:pt>
                <c:pt idx="4">
                  <c:v>Pleomórfico</c:v>
                </c:pt>
                <c:pt idx="5">
                  <c:v>Carcinoide</c:v>
                </c:pt>
                <c:pt idx="6">
                  <c:v>Mesotelioma</c:v>
                </c:pt>
                <c:pt idx="7">
                  <c:v>No AP</c:v>
                </c:pt>
                <c:pt idx="8">
                  <c:v>Neuroendocrino</c:v>
                </c:pt>
                <c:pt idx="9">
                  <c:v>Indiferenciado</c:v>
                </c:pt>
                <c:pt idx="10">
                  <c:v>Fibrosarcoma</c:v>
                </c:pt>
              </c:strCache>
            </c:strRef>
          </c:cat>
          <c:val>
            <c:numRef>
              <c:f>Hoja1!$D$2:$D$12</c:f>
              <c:numCache>
                <c:formatCode>General</c:formatCode>
                <c:ptCount val="11"/>
              </c:numCache>
            </c:numRef>
          </c:val>
        </c:ser>
        <c:dLbls>
          <c:showLegendKey val="0"/>
          <c:showVal val="0"/>
          <c:showCatName val="0"/>
          <c:showSerName val="0"/>
          <c:showPercent val="0"/>
          <c:showBubbleSize val="0"/>
        </c:dLbls>
        <c:gapWidth val="116"/>
        <c:overlap val="100"/>
        <c:axId val="-2140499696"/>
        <c:axId val="2107816464"/>
      </c:barChart>
      <c:catAx>
        <c:axId val="-214049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s-ES_tradnl"/>
          </a:p>
        </c:txPr>
        <c:crossAx val="2107816464"/>
        <c:crosses val="autoZero"/>
        <c:auto val="1"/>
        <c:lblAlgn val="ctr"/>
        <c:lblOffset val="100"/>
        <c:noMultiLvlLbl val="0"/>
      </c:catAx>
      <c:valAx>
        <c:axId val="2107816464"/>
        <c:scaling>
          <c:orientation val="minMax"/>
          <c:max val="166.0"/>
          <c:min val="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_tradnl"/>
          </a:p>
        </c:txPr>
        <c:crossAx val="-2140499696"/>
        <c:crosses val="autoZero"/>
        <c:crossBetween val="between"/>
      </c:valAx>
      <c:spPr>
        <a:noFill/>
        <a:ln>
          <a:noFill/>
        </a:ln>
        <a:effectLst/>
      </c:spPr>
    </c:plotArea>
    <c:plotVisOnly val="1"/>
    <c:dispBlanksAs val="gap"/>
    <c:showDLblsOverMax val="0"/>
  </c:chart>
  <c:spPr>
    <a:solidFill>
      <a:schemeClr val="bg2"/>
    </a:solidFill>
    <a:ln>
      <a:noFill/>
    </a:ln>
    <a:effectLst/>
  </c:spPr>
  <c:txPr>
    <a:bodyPr/>
    <a:lstStyle/>
    <a:p>
      <a:pPr>
        <a:defRPr/>
      </a:pPr>
      <a:endParaRPr lang="es-ES_trad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C8D9B-85F0-BC46-81BD-A1FFB78773D7}" type="datetimeFigureOut">
              <a:rPr lang="es-ES_tradnl" smtClean="0"/>
              <a:t>6/3/19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A04C5A-D636-044D-A10F-70D61E8B098F}" type="slidenum">
              <a:rPr lang="es-ES_tradnl" smtClean="0"/>
              <a:t>‹Nr.›</a:t>
            </a:fld>
            <a:endParaRPr lang="es-ES_tradnl"/>
          </a:p>
        </p:txBody>
      </p:sp>
    </p:spTree>
    <p:extLst>
      <p:ext uri="{BB962C8B-B14F-4D97-AF65-F5344CB8AC3E}">
        <p14:creationId xmlns:p14="http://schemas.microsoft.com/office/powerpoint/2010/main" val="812304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45A04C5A-D636-044D-A10F-70D61E8B098F}" type="slidenum">
              <a:rPr lang="es-ES_tradnl" smtClean="0"/>
              <a:t>1</a:t>
            </a:fld>
            <a:endParaRPr lang="es-ES_tradnl"/>
          </a:p>
        </p:txBody>
      </p:sp>
    </p:spTree>
    <p:extLst>
      <p:ext uri="{BB962C8B-B14F-4D97-AF65-F5344CB8AC3E}">
        <p14:creationId xmlns:p14="http://schemas.microsoft.com/office/powerpoint/2010/main" val="842725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smtClean="0"/>
              <a:t>Clic para editar título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61097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502029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smtClean="0"/>
              <a:t>Clic para editar título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933082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385718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smtClean="0"/>
              <a:t>Clic para editar título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303870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Date Placeholder 2"/>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442944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382899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72788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Clic para editar título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655420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205407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smtClean="0"/>
              <a:t>Clic para editar título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6E69B77F-EFBC-284B-B628-62B4AD94CFAE}" type="datetimeFigureOut">
              <a:rPr lang="es-ES_tradnl" smtClean="0"/>
              <a:t>6/3/19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20631816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Clic para editar título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69B77F-EFBC-284B-B628-62B4AD94CFAE}" type="datetimeFigureOut">
              <a:rPr lang="es-ES_tradnl" smtClean="0"/>
              <a:t>6/3/19</a:t>
            </a:fld>
            <a:endParaRPr lang="es-ES_trad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1C990-498F-6D4C-BDCF-6854143D8206}" type="slidenum">
              <a:rPr lang="es-ES_tradnl" smtClean="0"/>
              <a:t>‹Nr.›</a:t>
            </a:fld>
            <a:endParaRPr lang="es-ES_tradnl"/>
          </a:p>
        </p:txBody>
      </p:sp>
    </p:spTree>
    <p:extLst>
      <p:ext uri="{BB962C8B-B14F-4D97-AF65-F5344CB8AC3E}">
        <p14:creationId xmlns:p14="http://schemas.microsoft.com/office/powerpoint/2010/main" val="169826953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0"/>
            <a:ext cx="12192000" cy="1097280"/>
          </a:xfrm>
          <a:solidFill>
            <a:schemeClr val="accent1"/>
          </a:solidFill>
        </p:spPr>
        <p:txBody>
          <a:bodyPr>
            <a:normAutofit fontScale="90000"/>
          </a:bodyPr>
          <a:lstStyle/>
          <a:p>
            <a:r>
              <a:rPr lang="es-ES_tradnl" sz="2800" dirty="0">
                <a:solidFill>
                  <a:schemeClr val="bg1"/>
                </a:solidFill>
                <a:latin typeface="Tahoma" charset="0"/>
                <a:ea typeface="Tahoma" charset="0"/>
                <a:cs typeface="Tahoma" charset="0"/>
              </a:rPr>
              <a:t>ESTUDIO DESCRIPTIVO DEL </a:t>
            </a:r>
            <a:r>
              <a:rPr lang="es-ES_tradnl" sz="2800" dirty="0" smtClean="0">
                <a:solidFill>
                  <a:schemeClr val="bg1"/>
                </a:solidFill>
                <a:latin typeface="Tahoma" charset="0"/>
                <a:ea typeface="Tahoma" charset="0"/>
                <a:cs typeface="Tahoma" charset="0"/>
              </a:rPr>
              <a:t>CÁNCER </a:t>
            </a:r>
            <a:r>
              <a:rPr lang="es-ES_tradnl" sz="2800" dirty="0">
                <a:solidFill>
                  <a:schemeClr val="bg1"/>
                </a:solidFill>
                <a:latin typeface="Tahoma" charset="0"/>
                <a:ea typeface="Tahoma" charset="0"/>
                <a:cs typeface="Tahoma" charset="0"/>
              </a:rPr>
              <a:t>DE PULMON EN EL ÁREA SUR DE SEVILLA</a:t>
            </a:r>
            <a:r>
              <a:rPr lang="es-ES_tradnl" sz="2800" dirty="0" smtClean="0">
                <a:solidFill>
                  <a:schemeClr val="bg1"/>
                </a:solidFill>
                <a:latin typeface="Tahoma" charset="0"/>
                <a:ea typeface="Tahoma" charset="0"/>
                <a:cs typeface="Tahoma" charset="0"/>
              </a:rPr>
              <a:t>.</a:t>
            </a:r>
            <a:br>
              <a:rPr lang="es-ES_tradnl" sz="2800" dirty="0" smtClean="0">
                <a:solidFill>
                  <a:schemeClr val="bg1"/>
                </a:solidFill>
                <a:latin typeface="Tahoma" charset="0"/>
                <a:ea typeface="Tahoma" charset="0"/>
                <a:cs typeface="Tahoma" charset="0"/>
              </a:rPr>
            </a:br>
            <a:r>
              <a:rPr lang="es-ES_tradnl" sz="1800" dirty="0">
                <a:solidFill>
                  <a:schemeClr val="bg1"/>
                </a:solidFill>
                <a:latin typeface="Tahoma" charset="0"/>
                <a:ea typeface="Tahoma" charset="0"/>
                <a:cs typeface="Tahoma" charset="0"/>
              </a:rPr>
              <a:t>J. Díez </a:t>
            </a:r>
            <a:r>
              <a:rPr lang="es-ES_tradnl" sz="1800" dirty="0" smtClean="0">
                <a:solidFill>
                  <a:schemeClr val="bg1"/>
                </a:solidFill>
                <a:latin typeface="Tahoma" charset="0"/>
                <a:ea typeface="Tahoma" charset="0"/>
                <a:cs typeface="Tahoma" charset="0"/>
              </a:rPr>
              <a:t>Sierra</a:t>
            </a:r>
            <a:r>
              <a:rPr lang="es-ES_tradnl" sz="1800" baseline="30000" dirty="0" smtClean="0">
                <a:solidFill>
                  <a:schemeClr val="bg1"/>
                </a:solidFill>
                <a:latin typeface="Tahoma" charset="0"/>
                <a:ea typeface="Tahoma" charset="0"/>
                <a:cs typeface="Tahoma" charset="0"/>
              </a:rPr>
              <a:t>1</a:t>
            </a:r>
            <a:r>
              <a:rPr lang="es-ES_tradnl" sz="1800" dirty="0" smtClean="0">
                <a:solidFill>
                  <a:schemeClr val="bg1"/>
                </a:solidFill>
                <a:latin typeface="Tahoma" charset="0"/>
                <a:ea typeface="Tahoma" charset="0"/>
                <a:cs typeface="Tahoma" charset="0"/>
              </a:rPr>
              <a:t>, </a:t>
            </a:r>
            <a:r>
              <a:rPr lang="es-ES_tradnl" sz="1800" dirty="0">
                <a:solidFill>
                  <a:schemeClr val="bg1"/>
                </a:solidFill>
                <a:latin typeface="Tahoma" charset="0"/>
                <a:ea typeface="Tahoma" charset="0"/>
                <a:cs typeface="Tahoma" charset="0"/>
              </a:rPr>
              <a:t>Á. C. Reina </a:t>
            </a:r>
            <a:r>
              <a:rPr lang="es-ES_tradnl" sz="1800" dirty="0" smtClean="0">
                <a:solidFill>
                  <a:schemeClr val="bg1"/>
                </a:solidFill>
                <a:latin typeface="Tahoma" charset="0"/>
                <a:ea typeface="Tahoma" charset="0"/>
                <a:cs typeface="Tahoma" charset="0"/>
              </a:rPr>
              <a:t>González</a:t>
            </a:r>
            <a:r>
              <a:rPr lang="es-ES_tradnl" sz="1800" baseline="30000" dirty="0" smtClean="0">
                <a:solidFill>
                  <a:schemeClr val="bg1"/>
                </a:solidFill>
                <a:latin typeface="Tahoma" charset="0"/>
                <a:ea typeface="Tahoma" charset="0"/>
                <a:cs typeface="Tahoma" charset="0"/>
              </a:rPr>
              <a:t>1</a:t>
            </a:r>
            <a:r>
              <a:rPr lang="es-ES_tradnl" sz="1800" dirty="0" smtClean="0">
                <a:solidFill>
                  <a:schemeClr val="bg1"/>
                </a:solidFill>
                <a:latin typeface="Tahoma" charset="0"/>
                <a:ea typeface="Tahoma" charset="0"/>
                <a:cs typeface="Tahoma" charset="0"/>
              </a:rPr>
              <a:t>, </a:t>
            </a:r>
            <a:r>
              <a:rPr lang="es-ES_tradnl" sz="1800" dirty="0">
                <a:solidFill>
                  <a:schemeClr val="bg1"/>
                </a:solidFill>
                <a:latin typeface="Tahoma" charset="0"/>
                <a:ea typeface="Tahoma" charset="0"/>
                <a:cs typeface="Tahoma" charset="0"/>
              </a:rPr>
              <a:t>C. M. Carrasco </a:t>
            </a:r>
            <a:r>
              <a:rPr lang="es-ES_tradnl" sz="1800" dirty="0" smtClean="0">
                <a:solidFill>
                  <a:schemeClr val="bg1"/>
                </a:solidFill>
                <a:latin typeface="Tahoma" charset="0"/>
                <a:ea typeface="Tahoma" charset="0"/>
                <a:cs typeface="Tahoma" charset="0"/>
              </a:rPr>
              <a:t>Carrasco</a:t>
            </a:r>
            <a:r>
              <a:rPr lang="es-ES_tradnl" sz="1800" baseline="30000" dirty="0" smtClean="0">
                <a:solidFill>
                  <a:schemeClr val="bg1"/>
                </a:solidFill>
                <a:latin typeface="Tahoma" charset="0"/>
                <a:ea typeface="Tahoma" charset="0"/>
                <a:cs typeface="Tahoma" charset="0"/>
              </a:rPr>
              <a:t>1</a:t>
            </a:r>
            <a:r>
              <a:rPr lang="es-ES_tradnl" sz="1800" dirty="0" smtClean="0">
                <a:solidFill>
                  <a:schemeClr val="bg1"/>
                </a:solidFill>
                <a:latin typeface="Tahoma" charset="0"/>
                <a:ea typeface="Tahoma" charset="0"/>
                <a:cs typeface="Tahoma" charset="0"/>
              </a:rPr>
              <a:t>, </a:t>
            </a:r>
            <a:r>
              <a:rPr lang="es-ES_tradnl" sz="1800" dirty="0">
                <a:solidFill>
                  <a:schemeClr val="bg1"/>
                </a:solidFill>
                <a:latin typeface="Tahoma" charset="0"/>
                <a:ea typeface="Tahoma" charset="0"/>
                <a:cs typeface="Tahoma" charset="0"/>
              </a:rPr>
              <a:t>J. Gallego </a:t>
            </a:r>
            <a:r>
              <a:rPr lang="es-ES_tradnl" sz="1800" dirty="0" smtClean="0">
                <a:solidFill>
                  <a:schemeClr val="bg1"/>
                </a:solidFill>
                <a:latin typeface="Tahoma" charset="0"/>
                <a:ea typeface="Tahoma" charset="0"/>
                <a:cs typeface="Tahoma" charset="0"/>
              </a:rPr>
              <a:t>Borrego</a:t>
            </a:r>
            <a:r>
              <a:rPr lang="es-ES_tradnl" sz="1800" baseline="30000" dirty="0" smtClean="0">
                <a:solidFill>
                  <a:schemeClr val="bg1"/>
                </a:solidFill>
                <a:latin typeface="Tahoma" charset="0"/>
                <a:ea typeface="Tahoma" charset="0"/>
                <a:cs typeface="Tahoma" charset="0"/>
              </a:rPr>
              <a:t>1</a:t>
            </a:r>
            <a:r>
              <a:rPr lang="es-ES_tradnl" sz="1800" dirty="0" smtClean="0">
                <a:solidFill>
                  <a:schemeClr val="bg1"/>
                </a:solidFill>
                <a:latin typeface="Tahoma" charset="0"/>
                <a:ea typeface="Tahoma" charset="0"/>
                <a:cs typeface="Tahoma" charset="0"/>
              </a:rPr>
              <a:t>, </a:t>
            </a:r>
            <a:r>
              <a:rPr lang="es-ES_tradnl" sz="1800" dirty="0">
                <a:solidFill>
                  <a:schemeClr val="bg1"/>
                </a:solidFill>
                <a:latin typeface="Tahoma" charset="0"/>
                <a:ea typeface="Tahoma" charset="0"/>
                <a:cs typeface="Tahoma" charset="0"/>
              </a:rPr>
              <a:t>N. Reyes </a:t>
            </a:r>
            <a:r>
              <a:rPr lang="es-ES_tradnl" sz="1800" dirty="0" smtClean="0">
                <a:solidFill>
                  <a:schemeClr val="bg1"/>
                </a:solidFill>
                <a:latin typeface="Tahoma" charset="0"/>
                <a:ea typeface="Tahoma" charset="0"/>
                <a:cs typeface="Tahoma" charset="0"/>
              </a:rPr>
              <a:t>Núñez</a:t>
            </a:r>
            <a:r>
              <a:rPr lang="es-ES_tradnl" sz="1800" baseline="30000" dirty="0" smtClean="0">
                <a:solidFill>
                  <a:schemeClr val="bg1"/>
                </a:solidFill>
                <a:latin typeface="Tahoma" charset="0"/>
                <a:ea typeface="Tahoma" charset="0"/>
                <a:cs typeface="Tahoma" charset="0"/>
              </a:rPr>
              <a:t>1</a:t>
            </a:r>
            <a:r>
              <a:rPr lang="es-ES_tradnl" sz="1800" dirty="0" smtClean="0">
                <a:solidFill>
                  <a:schemeClr val="bg1"/>
                </a:solidFill>
                <a:latin typeface="Tahoma" charset="0"/>
                <a:ea typeface="Tahoma" charset="0"/>
                <a:cs typeface="Tahoma" charset="0"/>
              </a:rPr>
              <a:t>.</a:t>
            </a:r>
            <a:br>
              <a:rPr lang="es-ES_tradnl" sz="1800" dirty="0" smtClean="0">
                <a:solidFill>
                  <a:schemeClr val="bg1"/>
                </a:solidFill>
                <a:latin typeface="Tahoma" charset="0"/>
                <a:ea typeface="Tahoma" charset="0"/>
                <a:cs typeface="Tahoma" charset="0"/>
              </a:rPr>
            </a:br>
            <a:r>
              <a:rPr lang="es-ES_tradnl" sz="1800" dirty="0" smtClean="0">
                <a:solidFill>
                  <a:schemeClr val="bg1"/>
                </a:solidFill>
                <a:latin typeface="Tahoma" charset="0"/>
                <a:ea typeface="Tahoma" charset="0"/>
                <a:cs typeface="Tahoma" charset="0"/>
              </a:rPr>
              <a:t>1. Servicio </a:t>
            </a:r>
            <a:r>
              <a:rPr lang="es-ES_tradnl" sz="1800" dirty="0">
                <a:solidFill>
                  <a:schemeClr val="bg1"/>
                </a:solidFill>
                <a:latin typeface="Tahoma" charset="0"/>
                <a:ea typeface="Tahoma" charset="0"/>
                <a:cs typeface="Tahoma" charset="0"/>
              </a:rPr>
              <a:t>de Neumología. Hospital Universitario Virgen de </a:t>
            </a:r>
            <a:r>
              <a:rPr lang="es-ES_tradnl" sz="1800" dirty="0" err="1">
                <a:solidFill>
                  <a:schemeClr val="bg1"/>
                </a:solidFill>
                <a:latin typeface="Tahoma" charset="0"/>
                <a:ea typeface="Tahoma" charset="0"/>
                <a:cs typeface="Tahoma" charset="0"/>
              </a:rPr>
              <a:t>Valme</a:t>
            </a:r>
            <a:r>
              <a:rPr lang="es-ES_tradnl" sz="1800" dirty="0">
                <a:solidFill>
                  <a:schemeClr val="bg1"/>
                </a:solidFill>
                <a:latin typeface="Tahoma" charset="0"/>
                <a:ea typeface="Tahoma" charset="0"/>
                <a:cs typeface="Tahoma" charset="0"/>
              </a:rPr>
              <a:t>. Sevilla</a:t>
            </a:r>
            <a:r>
              <a:rPr lang="es-ES_tradnl" sz="1800" dirty="0" smtClean="0">
                <a:solidFill>
                  <a:schemeClr val="bg1"/>
                </a:solidFill>
                <a:latin typeface="Tahoma" charset="0"/>
                <a:ea typeface="Tahoma" charset="0"/>
                <a:cs typeface="Tahoma" charset="0"/>
              </a:rPr>
              <a:t>.</a:t>
            </a:r>
            <a:endParaRPr lang="es-ES_tradnl" dirty="0">
              <a:solidFill>
                <a:schemeClr val="bg1"/>
              </a:solidFill>
              <a:latin typeface="Tahoma" charset="0"/>
              <a:ea typeface="Tahoma" charset="0"/>
              <a:cs typeface="Tahoma" charset="0"/>
            </a:endParaRPr>
          </a:p>
        </p:txBody>
      </p:sp>
      <p:sp>
        <p:nvSpPr>
          <p:cNvPr id="7" name="CuadroTexto 6"/>
          <p:cNvSpPr txBox="1"/>
          <p:nvPr/>
        </p:nvSpPr>
        <p:spPr>
          <a:xfrm>
            <a:off x="185979" y="1191119"/>
            <a:ext cx="1675010" cy="369332"/>
          </a:xfrm>
          <a:prstGeom prst="rect">
            <a:avLst/>
          </a:prstGeom>
          <a:solidFill>
            <a:schemeClr val="accent4"/>
          </a:solidFill>
        </p:spPr>
        <p:txBody>
          <a:bodyPr wrap="none" rtlCol="0">
            <a:spAutoFit/>
          </a:bodyPr>
          <a:lstStyle/>
          <a:p>
            <a:r>
              <a:rPr lang="es-ES_tradnl" dirty="0" smtClean="0">
                <a:solidFill>
                  <a:schemeClr val="bg1"/>
                </a:solidFill>
              </a:rPr>
              <a:t>INTRODUCCI</a:t>
            </a:r>
            <a:r>
              <a:rPr lang="es-ES" dirty="0" err="1" smtClean="0">
                <a:solidFill>
                  <a:schemeClr val="bg1"/>
                </a:solidFill>
              </a:rPr>
              <a:t>Ó</a:t>
            </a:r>
            <a:r>
              <a:rPr lang="es-ES_tradnl" dirty="0" smtClean="0">
                <a:solidFill>
                  <a:schemeClr val="bg1"/>
                </a:solidFill>
              </a:rPr>
              <a:t>N</a:t>
            </a:r>
            <a:endParaRPr lang="es-ES_tradnl" dirty="0">
              <a:solidFill>
                <a:schemeClr val="bg1"/>
              </a:solidFill>
            </a:endParaRPr>
          </a:p>
        </p:txBody>
      </p:sp>
      <p:sp>
        <p:nvSpPr>
          <p:cNvPr id="8" name="CuadroTexto 7"/>
          <p:cNvSpPr txBox="1"/>
          <p:nvPr/>
        </p:nvSpPr>
        <p:spPr>
          <a:xfrm>
            <a:off x="185979" y="4264708"/>
            <a:ext cx="1628844" cy="369332"/>
          </a:xfrm>
          <a:prstGeom prst="rect">
            <a:avLst/>
          </a:prstGeom>
          <a:solidFill>
            <a:schemeClr val="accent4"/>
          </a:solidFill>
        </p:spPr>
        <p:txBody>
          <a:bodyPr wrap="none" rtlCol="0">
            <a:spAutoFit/>
          </a:bodyPr>
          <a:lstStyle/>
          <a:p>
            <a:r>
              <a:rPr lang="es-ES_tradnl" dirty="0" smtClean="0">
                <a:solidFill>
                  <a:schemeClr val="bg1"/>
                </a:solidFill>
              </a:rPr>
              <a:t>METODOLOG</a:t>
            </a:r>
            <a:r>
              <a:rPr lang="es-ES" dirty="0" smtClean="0">
                <a:solidFill>
                  <a:schemeClr val="bg1"/>
                </a:solidFill>
              </a:rPr>
              <a:t>ÍA</a:t>
            </a:r>
            <a:endParaRPr lang="es-ES_tradnl" dirty="0">
              <a:solidFill>
                <a:schemeClr val="bg1"/>
              </a:solidFill>
            </a:endParaRPr>
          </a:p>
        </p:txBody>
      </p:sp>
      <p:sp>
        <p:nvSpPr>
          <p:cNvPr id="10" name="CuadroTexto 9"/>
          <p:cNvSpPr txBox="1"/>
          <p:nvPr/>
        </p:nvSpPr>
        <p:spPr>
          <a:xfrm>
            <a:off x="185979" y="2882400"/>
            <a:ext cx="1098570" cy="369332"/>
          </a:xfrm>
          <a:prstGeom prst="rect">
            <a:avLst/>
          </a:prstGeom>
          <a:solidFill>
            <a:schemeClr val="accent4"/>
          </a:solidFill>
        </p:spPr>
        <p:txBody>
          <a:bodyPr wrap="none" rtlCol="0">
            <a:spAutoFit/>
          </a:bodyPr>
          <a:lstStyle/>
          <a:p>
            <a:r>
              <a:rPr lang="es-ES_tradnl" dirty="0" smtClean="0">
                <a:solidFill>
                  <a:schemeClr val="bg1"/>
                </a:solidFill>
              </a:rPr>
              <a:t>OBJETIVO</a:t>
            </a:r>
            <a:endParaRPr lang="es-ES_tradnl" dirty="0">
              <a:solidFill>
                <a:schemeClr val="bg1"/>
              </a:solidFill>
            </a:endParaRPr>
          </a:p>
        </p:txBody>
      </p:sp>
      <p:sp>
        <p:nvSpPr>
          <p:cNvPr id="11" name="CuadroTexto 10"/>
          <p:cNvSpPr txBox="1"/>
          <p:nvPr/>
        </p:nvSpPr>
        <p:spPr>
          <a:xfrm>
            <a:off x="4989308" y="1144199"/>
            <a:ext cx="1382045" cy="369332"/>
          </a:xfrm>
          <a:prstGeom prst="rect">
            <a:avLst/>
          </a:prstGeom>
          <a:solidFill>
            <a:schemeClr val="accent4"/>
          </a:solidFill>
        </p:spPr>
        <p:txBody>
          <a:bodyPr wrap="none" rtlCol="0">
            <a:spAutoFit/>
          </a:bodyPr>
          <a:lstStyle/>
          <a:p>
            <a:r>
              <a:rPr lang="es-ES_tradnl" dirty="0" smtClean="0">
                <a:solidFill>
                  <a:schemeClr val="bg1"/>
                </a:solidFill>
              </a:rPr>
              <a:t>RESULTADOS</a:t>
            </a:r>
            <a:endParaRPr lang="es-ES_tradnl" dirty="0">
              <a:solidFill>
                <a:schemeClr val="bg1"/>
              </a:solidFill>
            </a:endParaRPr>
          </a:p>
        </p:txBody>
      </p:sp>
      <p:sp>
        <p:nvSpPr>
          <p:cNvPr id="12" name="CuadroTexto 11"/>
          <p:cNvSpPr txBox="1"/>
          <p:nvPr/>
        </p:nvSpPr>
        <p:spPr>
          <a:xfrm>
            <a:off x="72111" y="1560451"/>
            <a:ext cx="4830307" cy="1200329"/>
          </a:xfrm>
          <a:prstGeom prst="rect">
            <a:avLst/>
          </a:prstGeom>
          <a:noFill/>
        </p:spPr>
        <p:txBody>
          <a:bodyPr wrap="square" rtlCol="0">
            <a:spAutoFit/>
          </a:bodyPr>
          <a:lstStyle/>
          <a:p>
            <a:pPr algn="just"/>
            <a:r>
              <a:rPr lang="es-ES" dirty="0"/>
              <a:t>El cáncer de pulmón es el tercer tumor más frecuente diagnosticado en España, en ambos sexos, siendo la primera causa de  mortalidad por cáncer en el sexo masculino</a:t>
            </a:r>
            <a:r>
              <a:rPr lang="es-ES" dirty="0" smtClean="0"/>
              <a:t>.</a:t>
            </a:r>
            <a:endParaRPr lang="es-ES_tradnl" dirty="0"/>
          </a:p>
        </p:txBody>
      </p:sp>
      <p:sp>
        <p:nvSpPr>
          <p:cNvPr id="13" name="CuadroTexto 12"/>
          <p:cNvSpPr txBox="1"/>
          <p:nvPr/>
        </p:nvSpPr>
        <p:spPr>
          <a:xfrm>
            <a:off x="72112" y="3235147"/>
            <a:ext cx="4830308" cy="923330"/>
          </a:xfrm>
          <a:prstGeom prst="rect">
            <a:avLst/>
          </a:prstGeom>
          <a:noFill/>
        </p:spPr>
        <p:txBody>
          <a:bodyPr wrap="square" rtlCol="0">
            <a:spAutoFit/>
          </a:bodyPr>
          <a:lstStyle/>
          <a:p>
            <a:pPr algn="just"/>
            <a:r>
              <a:rPr lang="es-ES" dirty="0"/>
              <a:t>Analizar las características del diagnóstico de los tumores </a:t>
            </a:r>
            <a:r>
              <a:rPr lang="es-ES" dirty="0" err="1" smtClean="0"/>
              <a:t>pleuropulmonares</a:t>
            </a:r>
            <a:r>
              <a:rPr lang="es-ES" dirty="0" smtClean="0"/>
              <a:t> en </a:t>
            </a:r>
            <a:r>
              <a:rPr lang="es-ES" dirty="0"/>
              <a:t>el Área Sur de Sevilla</a:t>
            </a:r>
            <a:r>
              <a:rPr lang="es-ES" dirty="0" smtClean="0"/>
              <a:t>.</a:t>
            </a:r>
            <a:endParaRPr lang="es-ES_tradnl" dirty="0"/>
          </a:p>
        </p:txBody>
      </p:sp>
      <p:sp>
        <p:nvSpPr>
          <p:cNvPr id="14" name="CuadroTexto 13"/>
          <p:cNvSpPr txBox="1"/>
          <p:nvPr/>
        </p:nvSpPr>
        <p:spPr>
          <a:xfrm>
            <a:off x="72112" y="4634040"/>
            <a:ext cx="4830307" cy="1754326"/>
          </a:xfrm>
          <a:prstGeom prst="rect">
            <a:avLst/>
          </a:prstGeom>
          <a:noFill/>
        </p:spPr>
        <p:txBody>
          <a:bodyPr wrap="square" rtlCol="0">
            <a:spAutoFit/>
          </a:bodyPr>
          <a:lstStyle/>
          <a:p>
            <a:pPr algn="just"/>
            <a:r>
              <a:rPr lang="es-ES" dirty="0"/>
              <a:t>Estudio observacional descriptivo transversal de </a:t>
            </a:r>
            <a:r>
              <a:rPr lang="es-ES" dirty="0" smtClean="0"/>
              <a:t>los 166 </a:t>
            </a:r>
            <a:r>
              <a:rPr lang="es-ES" dirty="0"/>
              <a:t>tumores </a:t>
            </a:r>
            <a:r>
              <a:rPr lang="es-ES" dirty="0" err="1"/>
              <a:t>pleuropulmonares</a:t>
            </a:r>
            <a:r>
              <a:rPr lang="es-ES" dirty="0"/>
              <a:t> presentados en </a:t>
            </a:r>
            <a:r>
              <a:rPr lang="es-ES" dirty="0" smtClean="0"/>
              <a:t>comité </a:t>
            </a:r>
            <a:r>
              <a:rPr lang="es-ES" dirty="0"/>
              <a:t>multidisciplinar de tumores torácicos desde enero a diciembre de 2017. </a:t>
            </a:r>
            <a:r>
              <a:rPr lang="es-ES" dirty="0" err="1" smtClean="0"/>
              <a:t>Estadiaje</a:t>
            </a:r>
            <a:r>
              <a:rPr lang="es-ES" dirty="0" smtClean="0"/>
              <a:t> según </a:t>
            </a:r>
            <a:r>
              <a:rPr lang="es-ES" dirty="0"/>
              <a:t>la </a:t>
            </a:r>
            <a:r>
              <a:rPr lang="es-ES" dirty="0" smtClean="0"/>
              <a:t>7º edición </a:t>
            </a:r>
            <a:r>
              <a:rPr lang="es-ES" dirty="0"/>
              <a:t>de la Asociación Internacional Para el Estudio del Cáncer de Pulmón (IASLC).</a:t>
            </a:r>
            <a:r>
              <a:rPr lang="es-ES_tradnl" dirty="0" smtClean="0">
                <a:effectLst/>
              </a:rPr>
              <a:t> </a:t>
            </a:r>
            <a:endParaRPr lang="es-ES_tradnl" dirty="0"/>
          </a:p>
        </p:txBody>
      </p:sp>
      <p:graphicFrame>
        <p:nvGraphicFramePr>
          <p:cNvPr id="17" name="Gráfico 16"/>
          <p:cNvGraphicFramePr/>
          <p:nvPr>
            <p:extLst>
              <p:ext uri="{D42A27DB-BD31-4B8C-83A1-F6EECF244321}">
                <p14:modId xmlns:p14="http://schemas.microsoft.com/office/powerpoint/2010/main" val="245855671"/>
              </p:ext>
            </p:extLst>
          </p:nvPr>
        </p:nvGraphicFramePr>
        <p:xfrm>
          <a:off x="7983169" y="834257"/>
          <a:ext cx="4836927" cy="3205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Marcador de contenido 3"/>
          <p:cNvGraphicFramePr>
            <a:graphicFrameLocks/>
          </p:cNvGraphicFramePr>
          <p:nvPr>
            <p:extLst>
              <p:ext uri="{D42A27DB-BD31-4B8C-83A1-F6EECF244321}">
                <p14:modId xmlns:p14="http://schemas.microsoft.com/office/powerpoint/2010/main" val="1519189252"/>
              </p:ext>
            </p:extLst>
          </p:nvPr>
        </p:nvGraphicFramePr>
        <p:xfrm>
          <a:off x="4989308" y="1560451"/>
          <a:ext cx="3197430" cy="5167638"/>
        </p:xfrm>
        <a:graphic>
          <a:graphicData uri="http://schemas.openxmlformats.org/drawingml/2006/table">
            <a:tbl>
              <a:tblPr firstRow="1" bandRow="1">
                <a:tableStyleId>{5C22544A-7EE6-4342-B048-85BDC9FD1C3A}</a:tableStyleId>
              </a:tblPr>
              <a:tblGrid>
                <a:gridCol w="2246626"/>
                <a:gridCol w="950804"/>
              </a:tblGrid>
              <a:tr h="626450">
                <a:tc gridSpan="2">
                  <a:txBody>
                    <a:bodyPr/>
                    <a:lstStyle/>
                    <a:p>
                      <a:pPr algn="ctr"/>
                      <a:r>
                        <a:rPr lang="es-ES_tradnl" sz="1800" dirty="0" smtClean="0"/>
                        <a:t>CARACTER</a:t>
                      </a:r>
                      <a:r>
                        <a:rPr lang="es-ES" sz="1800" dirty="0" smtClean="0"/>
                        <a:t>Í</a:t>
                      </a:r>
                      <a:r>
                        <a:rPr lang="es-ES_tradnl" sz="1800" dirty="0" smtClean="0"/>
                        <a:t>ST</a:t>
                      </a:r>
                      <a:r>
                        <a:rPr lang="es-ES" sz="1800" dirty="0" smtClean="0"/>
                        <a:t>I</a:t>
                      </a:r>
                      <a:r>
                        <a:rPr lang="es-ES_tradnl" sz="1800" dirty="0" smtClean="0"/>
                        <a:t>CAS</a:t>
                      </a:r>
                      <a:r>
                        <a:rPr lang="es-ES_tradnl" sz="1800" baseline="0" dirty="0" smtClean="0"/>
                        <a:t> DEMOGR</a:t>
                      </a:r>
                      <a:r>
                        <a:rPr lang="es-ES" sz="1800" baseline="0" dirty="0" smtClean="0"/>
                        <a:t>ÁFICAS</a:t>
                      </a:r>
                      <a:endParaRPr lang="es-ES_tradnl" sz="1800" dirty="0">
                        <a:solidFill>
                          <a:schemeClr val="bg1"/>
                        </a:solidFill>
                      </a:endParaRPr>
                    </a:p>
                  </a:txBody>
                  <a:tcPr/>
                </a:tc>
                <a:tc hMerge="1">
                  <a:txBody>
                    <a:bodyPr/>
                    <a:lstStyle/>
                    <a:p>
                      <a:endParaRPr lang="es-ES_tradnl"/>
                    </a:p>
                  </a:txBody>
                  <a:tcPr/>
                </a:tc>
              </a:tr>
              <a:tr h="683912">
                <a:tc>
                  <a:txBody>
                    <a:bodyPr/>
                    <a:lstStyle/>
                    <a:p>
                      <a:pPr algn="just"/>
                      <a:r>
                        <a:rPr lang="es-ES_tradnl" sz="1700" dirty="0" smtClean="0"/>
                        <a:t>Sexo</a:t>
                      </a:r>
                      <a:r>
                        <a:rPr lang="es-ES_tradnl" sz="1700" baseline="0" dirty="0" smtClean="0"/>
                        <a:t> masculino</a:t>
                      </a:r>
                      <a:endParaRPr lang="es-ES_tradnl" sz="1700" dirty="0"/>
                    </a:p>
                  </a:txBody>
                  <a:tcPr/>
                </a:tc>
                <a:tc>
                  <a:txBody>
                    <a:bodyPr/>
                    <a:lstStyle/>
                    <a:p>
                      <a:pPr algn="just"/>
                      <a:r>
                        <a:rPr lang="es-ES_tradnl" sz="1700" dirty="0" smtClean="0"/>
                        <a:t>140 (84.3%)</a:t>
                      </a:r>
                      <a:endParaRPr lang="es-ES_tradnl" sz="1700" dirty="0"/>
                    </a:p>
                  </a:txBody>
                  <a:tcPr/>
                </a:tc>
              </a:tr>
              <a:tr h="481270">
                <a:tc>
                  <a:txBody>
                    <a:bodyPr/>
                    <a:lstStyle/>
                    <a:p>
                      <a:pPr algn="just"/>
                      <a:r>
                        <a:rPr lang="es-ES_tradnl" sz="1700" dirty="0" smtClean="0"/>
                        <a:t>Mediana</a:t>
                      </a:r>
                      <a:r>
                        <a:rPr lang="es-ES_tradnl" sz="1700" baseline="0" dirty="0" smtClean="0"/>
                        <a:t> edad</a:t>
                      </a:r>
                      <a:endParaRPr lang="es-ES_tradnl" sz="1700" dirty="0"/>
                    </a:p>
                  </a:txBody>
                  <a:tcPr/>
                </a:tc>
                <a:tc>
                  <a:txBody>
                    <a:bodyPr/>
                    <a:lstStyle/>
                    <a:p>
                      <a:pPr algn="just"/>
                      <a:r>
                        <a:rPr lang="es-ES_tradnl" sz="1700" dirty="0" smtClean="0"/>
                        <a:t>70 años</a:t>
                      </a:r>
                      <a:endParaRPr lang="es-ES_tradnl" sz="1700" dirty="0"/>
                    </a:p>
                  </a:txBody>
                  <a:tcPr/>
                </a:tc>
              </a:tr>
              <a:tr h="683912">
                <a:tc>
                  <a:txBody>
                    <a:bodyPr/>
                    <a:lstStyle/>
                    <a:p>
                      <a:pPr algn="just"/>
                      <a:r>
                        <a:rPr lang="es-ES" sz="1700" dirty="0" smtClean="0"/>
                        <a:t>Unidad</a:t>
                      </a:r>
                      <a:r>
                        <a:rPr lang="es-ES" sz="1700" baseline="0" dirty="0" smtClean="0"/>
                        <a:t> de Diagnóstico: NML</a:t>
                      </a:r>
                      <a:endParaRPr lang="es-ES_tradnl" sz="1700" dirty="0"/>
                    </a:p>
                  </a:txBody>
                  <a:tcPr/>
                </a:tc>
                <a:tc>
                  <a:txBody>
                    <a:bodyPr/>
                    <a:lstStyle/>
                    <a:p>
                      <a:pPr algn="just"/>
                      <a:r>
                        <a:rPr lang="es-ES_tradnl" sz="1700" dirty="0" smtClean="0"/>
                        <a:t>138 (83.1%)</a:t>
                      </a:r>
                      <a:endParaRPr lang="es-ES_tradnl" sz="1700" dirty="0"/>
                    </a:p>
                  </a:txBody>
                  <a:tcPr/>
                </a:tc>
              </a:tr>
              <a:tr h="683912">
                <a:tc>
                  <a:txBody>
                    <a:bodyPr/>
                    <a:lstStyle/>
                    <a:p>
                      <a:pPr algn="just"/>
                      <a:r>
                        <a:rPr lang="es-ES_tradnl" sz="1700" dirty="0" smtClean="0"/>
                        <a:t>Ingreso</a:t>
                      </a:r>
                      <a:r>
                        <a:rPr lang="es-ES" sz="1700" baseline="0" dirty="0" smtClean="0"/>
                        <a:t> para</a:t>
                      </a:r>
                      <a:r>
                        <a:rPr lang="es-ES" sz="1700" dirty="0" smtClean="0"/>
                        <a:t> diagnóstico</a:t>
                      </a:r>
                      <a:endParaRPr lang="es-ES_tradnl" sz="1700" dirty="0"/>
                    </a:p>
                  </a:txBody>
                  <a:tcPr/>
                </a:tc>
                <a:tc>
                  <a:txBody>
                    <a:bodyPr/>
                    <a:lstStyle/>
                    <a:p>
                      <a:pPr algn="just"/>
                      <a:r>
                        <a:rPr lang="es-ES_tradnl" sz="1700" dirty="0" smtClean="0"/>
                        <a:t>82 (49.7%)</a:t>
                      </a:r>
                    </a:p>
                  </a:txBody>
                  <a:tcPr/>
                </a:tc>
              </a:tr>
              <a:tr h="596619">
                <a:tc>
                  <a:txBody>
                    <a:bodyPr/>
                    <a:lstStyle/>
                    <a:p>
                      <a:pPr algn="just"/>
                      <a:r>
                        <a:rPr lang="es-ES_tradnl" sz="1700" dirty="0" smtClean="0"/>
                        <a:t>Tabaquismo</a:t>
                      </a:r>
                      <a:r>
                        <a:rPr lang="es-ES_tradnl" sz="1700" baseline="0" dirty="0" smtClean="0"/>
                        <a:t> activo</a:t>
                      </a:r>
                      <a:endParaRPr lang="es-ES_tradnl" sz="1700" dirty="0"/>
                    </a:p>
                  </a:txBody>
                  <a:tcPr/>
                </a:tc>
                <a:tc>
                  <a:txBody>
                    <a:bodyPr/>
                    <a:lstStyle/>
                    <a:p>
                      <a:pPr algn="just"/>
                      <a:r>
                        <a:rPr lang="es-ES_tradnl" sz="1700" dirty="0" smtClean="0"/>
                        <a:t>83 (50%)</a:t>
                      </a:r>
                    </a:p>
                  </a:txBody>
                  <a:tcPr/>
                </a:tc>
              </a:tr>
              <a:tr h="343056">
                <a:tc>
                  <a:txBody>
                    <a:bodyPr/>
                    <a:lstStyle/>
                    <a:p>
                      <a:pPr algn="just"/>
                      <a:r>
                        <a:rPr lang="es-ES_tradnl" sz="1700" baseline="0" dirty="0" smtClean="0"/>
                        <a:t>(</a:t>
                      </a:r>
                      <a:r>
                        <a:rPr lang="es-ES_tradnl" sz="1700" baseline="0" dirty="0" err="1" smtClean="0"/>
                        <a:t>Paq</a:t>
                      </a:r>
                      <a:r>
                        <a:rPr lang="es-ES_tradnl" sz="1700" baseline="0" dirty="0" smtClean="0"/>
                        <a:t>/año)</a:t>
                      </a:r>
                      <a:endParaRPr lang="es-ES_tradnl" sz="1700" dirty="0"/>
                    </a:p>
                  </a:txBody>
                  <a:tcPr/>
                </a:tc>
                <a:tc>
                  <a:txBody>
                    <a:bodyPr/>
                    <a:lstStyle/>
                    <a:p>
                      <a:pPr algn="just"/>
                      <a:r>
                        <a:rPr lang="es-ES_tradnl" sz="1700" dirty="0" smtClean="0"/>
                        <a:t>54</a:t>
                      </a:r>
                    </a:p>
                  </a:txBody>
                  <a:tcPr/>
                </a:tc>
              </a:tr>
              <a:tr h="683912">
                <a:tc>
                  <a:txBody>
                    <a:bodyPr/>
                    <a:lstStyle/>
                    <a:p>
                      <a:pPr algn="just"/>
                      <a:r>
                        <a:rPr lang="es-ES_tradnl" sz="1700" dirty="0" smtClean="0"/>
                        <a:t>Neoplasia Previa:</a:t>
                      </a:r>
                      <a:r>
                        <a:rPr lang="es-ES_tradnl" sz="1700" baseline="0" dirty="0" smtClean="0"/>
                        <a:t> S</a:t>
                      </a:r>
                      <a:r>
                        <a:rPr lang="es-ES" sz="1700" baseline="0" dirty="0" smtClean="0"/>
                        <a:t>í</a:t>
                      </a:r>
                      <a:endParaRPr lang="es-ES_tradnl" sz="1700" dirty="0"/>
                    </a:p>
                  </a:txBody>
                  <a:tcPr/>
                </a:tc>
                <a:tc>
                  <a:txBody>
                    <a:bodyPr/>
                    <a:lstStyle/>
                    <a:p>
                      <a:pPr algn="just"/>
                      <a:r>
                        <a:rPr lang="es-ES_tradnl" sz="1700" dirty="0" smtClean="0"/>
                        <a:t>25 (15.2%)</a:t>
                      </a:r>
                    </a:p>
                  </a:txBody>
                  <a:tcPr/>
                </a:tc>
              </a:tr>
              <a:tr h="343056">
                <a:tc>
                  <a:txBody>
                    <a:bodyPr/>
                    <a:lstStyle/>
                    <a:p>
                      <a:pPr algn="just"/>
                      <a:r>
                        <a:rPr lang="es-ES_tradnl" sz="1700" dirty="0" smtClean="0"/>
                        <a:t>Comorbilidad: EPOC</a:t>
                      </a:r>
                      <a:endParaRPr lang="es-ES_tradnl" sz="1700" dirty="0"/>
                    </a:p>
                  </a:txBody>
                  <a:tcPr/>
                </a:tc>
                <a:tc>
                  <a:txBody>
                    <a:bodyPr/>
                    <a:lstStyle/>
                    <a:p>
                      <a:pPr algn="just"/>
                      <a:r>
                        <a:rPr lang="es-ES_tradnl" sz="1700" dirty="0" smtClean="0"/>
                        <a:t>64%</a:t>
                      </a:r>
                    </a:p>
                  </a:txBody>
                  <a:tcPr/>
                </a:tc>
              </a:tr>
            </a:tbl>
          </a:graphicData>
        </a:graphic>
      </p:graphicFrame>
      <p:graphicFrame>
        <p:nvGraphicFramePr>
          <p:cNvPr id="15" name="Gráfico 14"/>
          <p:cNvGraphicFramePr/>
          <p:nvPr>
            <p:extLst>
              <p:ext uri="{D42A27DB-BD31-4B8C-83A1-F6EECF244321}">
                <p14:modId xmlns:p14="http://schemas.microsoft.com/office/powerpoint/2010/main" val="1308368544"/>
              </p:ext>
            </p:extLst>
          </p:nvPr>
        </p:nvGraphicFramePr>
        <p:xfrm>
          <a:off x="7695867" y="4002314"/>
          <a:ext cx="5411530" cy="31043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213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CuadroTexto 5"/>
          <p:cNvSpPr txBox="1"/>
          <p:nvPr/>
        </p:nvSpPr>
        <p:spPr>
          <a:xfrm>
            <a:off x="5072669" y="3720035"/>
            <a:ext cx="1652247" cy="369332"/>
          </a:xfrm>
          <a:prstGeom prst="rect">
            <a:avLst/>
          </a:prstGeom>
          <a:solidFill>
            <a:schemeClr val="accent4"/>
          </a:solidFill>
        </p:spPr>
        <p:txBody>
          <a:bodyPr wrap="none" rtlCol="0">
            <a:spAutoFit/>
          </a:bodyPr>
          <a:lstStyle/>
          <a:p>
            <a:r>
              <a:rPr lang="es-ES_tradnl" dirty="0" smtClean="0">
                <a:solidFill>
                  <a:schemeClr val="bg1"/>
                </a:solidFill>
              </a:rPr>
              <a:t>CONCLUSIONES</a:t>
            </a:r>
            <a:endParaRPr lang="es-ES_tradnl" dirty="0">
              <a:solidFill>
                <a:schemeClr val="bg1"/>
              </a:solidFill>
            </a:endParaRPr>
          </a:p>
        </p:txBody>
      </p:sp>
      <p:sp>
        <p:nvSpPr>
          <p:cNvPr id="7" name="CuadroTexto 6"/>
          <p:cNvSpPr txBox="1"/>
          <p:nvPr/>
        </p:nvSpPr>
        <p:spPr>
          <a:xfrm>
            <a:off x="5072669" y="4147246"/>
            <a:ext cx="7018714" cy="2554545"/>
          </a:xfrm>
          <a:prstGeom prst="rect">
            <a:avLst/>
          </a:prstGeom>
          <a:solidFill>
            <a:schemeClr val="accent1"/>
          </a:solidFill>
        </p:spPr>
        <p:txBody>
          <a:bodyPr wrap="square" rtlCol="0">
            <a:spAutoFit/>
          </a:bodyPr>
          <a:lstStyle/>
          <a:p>
            <a:pPr marL="285750" indent="-285750" algn="just">
              <a:buFont typeface="Arial" charset="0"/>
              <a:buChar char="•"/>
            </a:pPr>
            <a:r>
              <a:rPr lang="es-ES_tradnl" sz="2000" dirty="0" smtClean="0">
                <a:solidFill>
                  <a:schemeClr val="bg1"/>
                </a:solidFill>
              </a:rPr>
              <a:t>Factores prevalentes: tabaquismo </a:t>
            </a:r>
            <a:r>
              <a:rPr lang="es-ES_tradnl" sz="2000" dirty="0">
                <a:solidFill>
                  <a:schemeClr val="bg1"/>
                </a:solidFill>
              </a:rPr>
              <a:t>grave</a:t>
            </a:r>
            <a:r>
              <a:rPr lang="es-ES_tradnl" sz="2000" dirty="0" smtClean="0">
                <a:solidFill>
                  <a:schemeClr val="bg1"/>
                </a:solidFill>
              </a:rPr>
              <a:t>, </a:t>
            </a:r>
            <a:r>
              <a:rPr lang="es-ES_tradnl" sz="2000" dirty="0">
                <a:solidFill>
                  <a:schemeClr val="bg1"/>
                </a:solidFill>
              </a:rPr>
              <a:t>sexo masculino, </a:t>
            </a:r>
            <a:r>
              <a:rPr lang="es-ES_tradnl" sz="2000" dirty="0" smtClean="0">
                <a:solidFill>
                  <a:schemeClr val="bg1"/>
                </a:solidFill>
              </a:rPr>
              <a:t>edad &gt; de </a:t>
            </a:r>
            <a:r>
              <a:rPr lang="es-ES_tradnl" sz="2000" dirty="0">
                <a:solidFill>
                  <a:schemeClr val="bg1"/>
                </a:solidFill>
              </a:rPr>
              <a:t>60 años, y </a:t>
            </a:r>
            <a:r>
              <a:rPr lang="es-ES_tradnl" sz="2000" dirty="0" smtClean="0">
                <a:solidFill>
                  <a:schemeClr val="bg1"/>
                </a:solidFill>
              </a:rPr>
              <a:t>diagnóstico </a:t>
            </a:r>
            <a:r>
              <a:rPr lang="es-ES_tradnl" sz="2000" dirty="0">
                <a:solidFill>
                  <a:schemeClr val="bg1"/>
                </a:solidFill>
              </a:rPr>
              <a:t>de EPOC. </a:t>
            </a:r>
            <a:endParaRPr lang="es-ES_tradnl" sz="2000" dirty="0" smtClean="0">
              <a:solidFill>
                <a:schemeClr val="bg1"/>
              </a:solidFill>
            </a:endParaRPr>
          </a:p>
          <a:p>
            <a:pPr marL="285750" indent="-285750" algn="just">
              <a:buFont typeface="Arial" charset="0"/>
              <a:buChar char="•"/>
            </a:pPr>
            <a:r>
              <a:rPr lang="es-ES_tradnl" sz="2000" dirty="0">
                <a:solidFill>
                  <a:schemeClr val="bg1"/>
                </a:solidFill>
              </a:rPr>
              <a:t>P</a:t>
            </a:r>
            <a:r>
              <a:rPr lang="es-ES_tradnl" sz="2000" dirty="0" smtClean="0">
                <a:solidFill>
                  <a:schemeClr val="bg1"/>
                </a:solidFill>
              </a:rPr>
              <a:t>rincipal </a:t>
            </a:r>
            <a:r>
              <a:rPr lang="es-ES_tradnl" sz="2000" dirty="0">
                <a:solidFill>
                  <a:schemeClr val="bg1"/>
                </a:solidFill>
              </a:rPr>
              <a:t>método </a:t>
            </a:r>
            <a:r>
              <a:rPr lang="es-ES_tradnl" sz="2000" dirty="0" smtClean="0">
                <a:solidFill>
                  <a:schemeClr val="bg1"/>
                </a:solidFill>
              </a:rPr>
              <a:t>diagnóstico: </a:t>
            </a:r>
            <a:r>
              <a:rPr lang="es-ES_tradnl" sz="2000" dirty="0" err="1" smtClean="0">
                <a:solidFill>
                  <a:schemeClr val="bg1"/>
                </a:solidFill>
              </a:rPr>
              <a:t>broncoscopia</a:t>
            </a:r>
            <a:r>
              <a:rPr lang="es-ES_tradnl" sz="2000" dirty="0" smtClean="0">
                <a:solidFill>
                  <a:schemeClr val="bg1"/>
                </a:solidFill>
              </a:rPr>
              <a:t>.</a:t>
            </a:r>
          </a:p>
          <a:p>
            <a:pPr marL="285750" indent="-285750" algn="just">
              <a:buFont typeface="Arial" charset="0"/>
              <a:buChar char="•"/>
            </a:pPr>
            <a:r>
              <a:rPr lang="es-ES_tradnl" sz="2000" dirty="0">
                <a:solidFill>
                  <a:schemeClr val="bg1"/>
                </a:solidFill>
              </a:rPr>
              <a:t>D</a:t>
            </a:r>
            <a:r>
              <a:rPr lang="es-ES_tradnl" sz="2000" dirty="0" smtClean="0">
                <a:solidFill>
                  <a:schemeClr val="bg1"/>
                </a:solidFill>
              </a:rPr>
              <a:t>iagnóstico </a:t>
            </a:r>
            <a:r>
              <a:rPr lang="es-ES_tradnl" sz="2000" dirty="0" err="1">
                <a:solidFill>
                  <a:schemeClr val="bg1"/>
                </a:solidFill>
              </a:rPr>
              <a:t>anatomopatológico</a:t>
            </a:r>
            <a:r>
              <a:rPr lang="es-ES_tradnl" sz="2000" dirty="0">
                <a:solidFill>
                  <a:schemeClr val="bg1"/>
                </a:solidFill>
              </a:rPr>
              <a:t> más </a:t>
            </a:r>
            <a:r>
              <a:rPr lang="es-ES_tradnl" sz="2000" dirty="0" smtClean="0">
                <a:solidFill>
                  <a:schemeClr val="bg1"/>
                </a:solidFill>
              </a:rPr>
              <a:t>común: carcinoma de células no pequeñas (</a:t>
            </a:r>
            <a:r>
              <a:rPr lang="es-ES_tradnl" sz="2000" dirty="0" err="1" smtClean="0">
                <a:solidFill>
                  <a:schemeClr val="bg1"/>
                </a:solidFill>
              </a:rPr>
              <a:t>epidermoide</a:t>
            </a:r>
            <a:r>
              <a:rPr lang="es-ES_tradnl" sz="2000" dirty="0" smtClean="0">
                <a:solidFill>
                  <a:schemeClr val="bg1"/>
                </a:solidFill>
              </a:rPr>
              <a:t> y adenocarcinoma). </a:t>
            </a:r>
          </a:p>
          <a:p>
            <a:pPr marL="285750" indent="-285750" algn="just">
              <a:buFont typeface="Arial" charset="0"/>
              <a:buChar char="•"/>
            </a:pPr>
            <a:r>
              <a:rPr lang="es-ES_tradnl" sz="2000" dirty="0" smtClean="0">
                <a:solidFill>
                  <a:schemeClr val="bg1"/>
                </a:solidFill>
              </a:rPr>
              <a:t>A </a:t>
            </a:r>
            <a:r>
              <a:rPr lang="es-ES_tradnl" sz="2000" dirty="0">
                <a:solidFill>
                  <a:schemeClr val="bg1"/>
                </a:solidFill>
              </a:rPr>
              <a:t>pesar de los esfuerzos terapéuticos, aquellos pacientes que presentan un estadio precoz al </a:t>
            </a:r>
            <a:r>
              <a:rPr lang="es-ES_tradnl" sz="2000" dirty="0" smtClean="0">
                <a:solidFill>
                  <a:schemeClr val="bg1"/>
                </a:solidFill>
              </a:rPr>
              <a:t>diagnóstico </a:t>
            </a:r>
            <a:r>
              <a:rPr lang="es-ES_tradnl" sz="2000" dirty="0">
                <a:solidFill>
                  <a:schemeClr val="bg1"/>
                </a:solidFill>
              </a:rPr>
              <a:t>siguen siendo un grupo minoritario</a:t>
            </a:r>
            <a:r>
              <a:rPr lang="es-ES_tradnl" sz="2000" dirty="0" smtClean="0">
                <a:solidFill>
                  <a:schemeClr val="bg1"/>
                </a:solidFill>
              </a:rPr>
              <a:t>.</a:t>
            </a:r>
            <a:endParaRPr lang="es-ES_tradnl" sz="2000" dirty="0">
              <a:solidFill>
                <a:schemeClr val="bg1"/>
              </a:solidFill>
            </a:endParaRPr>
          </a:p>
        </p:txBody>
      </p:sp>
      <p:graphicFrame>
        <p:nvGraphicFramePr>
          <p:cNvPr id="8" name="Gráfico 7"/>
          <p:cNvGraphicFramePr>
            <a:graphicFrameLocks/>
          </p:cNvGraphicFramePr>
          <p:nvPr>
            <p:extLst>
              <p:ext uri="{D42A27DB-BD31-4B8C-83A1-F6EECF244321}">
                <p14:modId xmlns:p14="http://schemas.microsoft.com/office/powerpoint/2010/main" val="620276057"/>
              </p:ext>
            </p:extLst>
          </p:nvPr>
        </p:nvGraphicFramePr>
        <p:xfrm>
          <a:off x="-1" y="18095"/>
          <a:ext cx="5298511" cy="40133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p:cNvGraphicFramePr/>
          <p:nvPr>
            <p:extLst>
              <p:ext uri="{D42A27DB-BD31-4B8C-83A1-F6EECF244321}">
                <p14:modId xmlns:p14="http://schemas.microsoft.com/office/powerpoint/2010/main" val="1023745148"/>
              </p:ext>
            </p:extLst>
          </p:nvPr>
        </p:nvGraphicFramePr>
        <p:xfrm>
          <a:off x="1" y="4031488"/>
          <a:ext cx="4972050" cy="27860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p:cNvGraphicFramePr/>
          <p:nvPr>
            <p:extLst>
              <p:ext uri="{D42A27DB-BD31-4B8C-83A1-F6EECF244321}">
                <p14:modId xmlns:p14="http://schemas.microsoft.com/office/powerpoint/2010/main" val="798878841"/>
              </p:ext>
            </p:extLst>
          </p:nvPr>
        </p:nvGraphicFramePr>
        <p:xfrm>
          <a:off x="4972051" y="18094"/>
          <a:ext cx="7219950" cy="37019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27606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805</TotalTime>
  <Words>265</Words>
  <Application>Microsoft Macintosh PowerPoint</Application>
  <PresentationFormat>Panorámica</PresentationFormat>
  <Paragraphs>55</Paragraphs>
  <Slides>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Al Tarikh</vt:lpstr>
      <vt:lpstr>Calibri</vt:lpstr>
      <vt:lpstr>Calibri Light</vt:lpstr>
      <vt:lpstr>Tahoma</vt:lpstr>
      <vt:lpstr>Arial</vt:lpstr>
      <vt:lpstr>Office Theme</vt:lpstr>
      <vt:lpstr>ESTUDIO DESCRIPTIVO DEL CÁNCER DE PULMON EN EL ÁREA SUR DE SEVILLA. J. Díez Sierra1, Á. C. Reina González1, C. M. Carrasco Carrasco1, J. Gallego Borrego1, N. Reyes Núñez1. 1. Servicio de Neumología. Hospital Universitario Virgen de Valme. Sevilla.</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DESCRIPTIVO DEL CÁNCER DE PULMON EN EL ÁREA SUR DE SEVILLA. J. Díez Sierra1, Á. C. Reina González1, C. M. Carrasco Carrasco1, J. Gallego Borrego1, N. Reyes Núñez1. 1. Servicio de Neumología. Hospital Universitario Virgen de Valme. Sevilla.</dc:title>
  <dc:creator>Usuario de Microsoft Office</dc:creator>
  <cp:lastModifiedBy>Usuario de Microsoft Office</cp:lastModifiedBy>
  <cp:revision>99</cp:revision>
  <dcterms:created xsi:type="dcterms:W3CDTF">2019-02-06T16:41:36Z</dcterms:created>
  <dcterms:modified xsi:type="dcterms:W3CDTF">2019-03-06T12:02:37Z</dcterms:modified>
</cp:coreProperties>
</file>