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344400" cy="69437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D5FF"/>
    <a:srgbClr val="B9B9FF"/>
    <a:srgbClr val="9999FF"/>
    <a:srgbClr val="9966FF"/>
    <a:srgbClr val="ABABFF"/>
    <a:srgbClr val="CCCCFF"/>
    <a:srgbClr val="33CCCC"/>
    <a:srgbClr val="34C7E4"/>
    <a:srgbClr val="189DB8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99594092796084"/>
          <c:y val="7.1374938341524016E-2"/>
          <c:w val="0.48473348814395079"/>
          <c:h val="0.857250123316951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D8A-463B-907A-AD958EBE2620}"/>
              </c:ext>
            </c:extLst>
          </c:dPt>
          <c:cat>
            <c:strRef>
              <c:f>Hoja1!$A$2:$A$5</c:f>
              <c:strCache>
                <c:ptCount val="2"/>
                <c:pt idx="0">
                  <c:v>Pre-tratamiento</c:v>
                </c:pt>
                <c:pt idx="1">
                  <c:v>27-30 meses post tratamiento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3.66</c:v>
                </c:pt>
                <c:pt idx="1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8A-463B-907A-AD958EBE26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3452704"/>
        <c:axId val="393446472"/>
      </c:barChart>
      <c:catAx>
        <c:axId val="3934527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93446472"/>
        <c:crosses val="autoZero"/>
        <c:auto val="1"/>
        <c:lblAlgn val="ctr"/>
        <c:lblOffset val="100"/>
        <c:noMultiLvlLbl val="0"/>
      </c:catAx>
      <c:valAx>
        <c:axId val="39344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s-ES" sz="14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Nº</a:t>
                </a:r>
                <a:r>
                  <a:rPr lang="es-E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Agudizaciones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s-E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345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878423274145072"/>
          <c:y val="0.10060470979410636"/>
          <c:w val="0.32121576725854922"/>
          <c:h val="0.311551601293457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Paciente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Hoja1!$A$2:$A$3</c:f>
              <c:strCache>
                <c:ptCount val="2"/>
                <c:pt idx="0">
                  <c:v>Pre-tratamiento</c:v>
                </c:pt>
                <c:pt idx="1">
                  <c:v>Post tratamiento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3120</c:v>
                </c:pt>
                <c:pt idx="1">
                  <c:v>3190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86-450F-B54E-1075AAF7F28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Paciente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Hoja1!$A$2:$A$3</c:f>
              <c:strCache>
                <c:ptCount val="2"/>
                <c:pt idx="0">
                  <c:v>Pre-tratamiento</c:v>
                </c:pt>
                <c:pt idx="1">
                  <c:v>Post tratamiento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2420</c:v>
                </c:pt>
                <c:pt idx="1">
                  <c:v>3860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86-450F-B54E-1075AAF7F280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Paciente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Hoja1!$A$2:$A$3</c:f>
              <c:strCache>
                <c:ptCount val="2"/>
                <c:pt idx="0">
                  <c:v>Pre-tratamiento</c:v>
                </c:pt>
                <c:pt idx="1">
                  <c:v>Post tratamiento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2850</c:v>
                </c:pt>
                <c:pt idx="1">
                  <c:v>2290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86-450F-B54E-1075AAF7F280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Paciente 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Hoja1!$A$2:$A$3</c:f>
              <c:strCache>
                <c:ptCount val="2"/>
                <c:pt idx="0">
                  <c:v>Pre-tratamiento</c:v>
                </c:pt>
                <c:pt idx="1">
                  <c:v>Post tratamiento</c:v>
                </c:pt>
              </c:strCache>
            </c:strRef>
          </c:cat>
          <c:val>
            <c:numRef>
              <c:f>Hoja1!$E$2:$E$3</c:f>
              <c:numCache>
                <c:formatCode>General</c:formatCode>
                <c:ptCount val="2"/>
                <c:pt idx="0">
                  <c:v>2600</c:v>
                </c:pt>
                <c:pt idx="1">
                  <c:v>2540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386-450F-B54E-1075AAF7F280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Paciente 5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Hoja1!$A$2:$A$3</c:f>
              <c:strCache>
                <c:ptCount val="2"/>
                <c:pt idx="0">
                  <c:v>Pre-tratamiento</c:v>
                </c:pt>
                <c:pt idx="1">
                  <c:v>Post tratamiento</c:v>
                </c:pt>
              </c:strCache>
            </c:strRef>
          </c:cat>
          <c:val>
            <c:numRef>
              <c:f>Hoja1!$F$2:$F$3</c:f>
              <c:numCache>
                <c:formatCode>General</c:formatCode>
                <c:ptCount val="2"/>
                <c:pt idx="0">
                  <c:v>2600</c:v>
                </c:pt>
                <c:pt idx="1">
                  <c:v>3420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386-450F-B54E-1075AAF7F280}"/>
            </c:ext>
          </c:extLst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Paciente 6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Hoja1!$A$2:$A$3</c:f>
              <c:strCache>
                <c:ptCount val="2"/>
                <c:pt idx="0">
                  <c:v>Pre-tratamiento</c:v>
                </c:pt>
                <c:pt idx="1">
                  <c:v>Post tratamiento</c:v>
                </c:pt>
              </c:strCache>
            </c:strRef>
          </c:cat>
          <c:val>
            <c:numRef>
              <c:f>Hoja1!$G$2:$G$3</c:f>
              <c:numCache>
                <c:formatCode>General</c:formatCode>
                <c:ptCount val="2"/>
                <c:pt idx="0">
                  <c:v>2200</c:v>
                </c:pt>
                <c:pt idx="1">
                  <c:v>2270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F386-450F-B54E-1075AAF7F2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766208"/>
        <c:axId val="389763256"/>
      </c:lineChart>
      <c:catAx>
        <c:axId val="389766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389763256"/>
        <c:crosses val="autoZero"/>
        <c:auto val="1"/>
        <c:lblAlgn val="ctr"/>
        <c:lblOffset val="100"/>
        <c:noMultiLvlLbl val="0"/>
      </c:catAx>
      <c:valAx>
        <c:axId val="38976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38976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Paciente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Hoja1!$A$2:$A$3</c:f>
              <c:strCache>
                <c:ptCount val="2"/>
                <c:pt idx="0">
                  <c:v>Pre-tratamiento</c:v>
                </c:pt>
                <c:pt idx="1">
                  <c:v>Post tratamiento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57.8</c:v>
                </c:pt>
                <c:pt idx="1">
                  <c:v>64.400000000000006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49-4B41-ADBF-5CFA03CAFA5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Paciente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Hoja1!$A$2:$A$3</c:f>
              <c:strCache>
                <c:ptCount val="2"/>
                <c:pt idx="0">
                  <c:v>Pre-tratamiento</c:v>
                </c:pt>
                <c:pt idx="1">
                  <c:v>Post tratamiento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45.9</c:v>
                </c:pt>
                <c:pt idx="1">
                  <c:v>65.3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49-4B41-ADBF-5CFA03CAFA58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Paciente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Hoja1!$A$2:$A$3</c:f>
              <c:strCache>
                <c:ptCount val="2"/>
                <c:pt idx="0">
                  <c:v>Pre-tratamiento</c:v>
                </c:pt>
                <c:pt idx="1">
                  <c:v>Post tratamiento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50.2</c:v>
                </c:pt>
                <c:pt idx="1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C49-4B41-ADBF-5CFA03CAFA58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Paciente 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Hoja1!$A$2:$A$3</c:f>
              <c:strCache>
                <c:ptCount val="2"/>
                <c:pt idx="0">
                  <c:v>Pre-tratamiento</c:v>
                </c:pt>
                <c:pt idx="1">
                  <c:v>Post tratamiento</c:v>
                </c:pt>
              </c:strCache>
            </c:strRef>
          </c:cat>
          <c:val>
            <c:numRef>
              <c:f>Hoja1!$E$2:$E$3</c:f>
              <c:numCache>
                <c:formatCode>General</c:formatCode>
                <c:ptCount val="2"/>
                <c:pt idx="0">
                  <c:v>45.2</c:v>
                </c:pt>
                <c:pt idx="1">
                  <c:v>54.1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C49-4B41-ADBF-5CFA03CAFA58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Paciente 5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Hoja1!$A$2:$A$3</c:f>
              <c:strCache>
                <c:ptCount val="2"/>
                <c:pt idx="0">
                  <c:v>Pre-tratamiento</c:v>
                </c:pt>
                <c:pt idx="1">
                  <c:v>Post tratamiento</c:v>
                </c:pt>
              </c:strCache>
            </c:strRef>
          </c:cat>
          <c:val>
            <c:numRef>
              <c:f>Hoja1!$F$2:$F$3</c:f>
              <c:numCache>
                <c:formatCode>General</c:formatCode>
                <c:ptCount val="2"/>
                <c:pt idx="0">
                  <c:v>55</c:v>
                </c:pt>
                <c:pt idx="1">
                  <c:v>63.8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C49-4B41-ADBF-5CFA03CAFA58}"/>
            </c:ext>
          </c:extLst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Paciente 6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Hoja1!$A$2:$A$3</c:f>
              <c:strCache>
                <c:ptCount val="2"/>
                <c:pt idx="0">
                  <c:v>Pre-tratamiento</c:v>
                </c:pt>
                <c:pt idx="1">
                  <c:v>Post tratamiento</c:v>
                </c:pt>
              </c:strCache>
            </c:strRef>
          </c:cat>
          <c:val>
            <c:numRef>
              <c:f>Hoja1!$G$2:$G$3</c:f>
              <c:numCache>
                <c:formatCode>General</c:formatCode>
                <c:ptCount val="2"/>
                <c:pt idx="0">
                  <c:v>77.7</c:v>
                </c:pt>
                <c:pt idx="1">
                  <c:v>79.2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C49-4B41-ADBF-5CFA03CAFA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3341776"/>
        <c:axId val="583335544"/>
      </c:lineChart>
      <c:catAx>
        <c:axId val="5833417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583335544"/>
        <c:crosses val="autoZero"/>
        <c:auto val="1"/>
        <c:lblAlgn val="ctr"/>
        <c:lblOffset val="100"/>
        <c:noMultiLvlLbl val="0"/>
      </c:catAx>
      <c:valAx>
        <c:axId val="58333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58334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3050" y="1136393"/>
            <a:ext cx="9258300" cy="2417445"/>
          </a:xfrm>
        </p:spPr>
        <p:txBody>
          <a:bodyPr anchor="b"/>
          <a:lstStyle>
            <a:lvl1pPr algn="ctr">
              <a:defRPr sz="607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647063"/>
            <a:ext cx="9258300" cy="1676459"/>
          </a:xfrm>
        </p:spPr>
        <p:txBody>
          <a:bodyPr/>
          <a:lstStyle>
            <a:lvl1pPr marL="0" indent="0" algn="ctr">
              <a:buNone/>
              <a:defRPr sz="2430"/>
            </a:lvl1pPr>
            <a:lvl2pPr marL="462915" indent="0" algn="ctr">
              <a:buNone/>
              <a:defRPr sz="2025"/>
            </a:lvl2pPr>
            <a:lvl3pPr marL="925830" indent="0" algn="ctr">
              <a:buNone/>
              <a:defRPr sz="1823"/>
            </a:lvl3pPr>
            <a:lvl4pPr marL="1388745" indent="0" algn="ctr">
              <a:buNone/>
              <a:defRPr sz="1620"/>
            </a:lvl4pPr>
            <a:lvl5pPr marL="1851660" indent="0" algn="ctr">
              <a:buNone/>
              <a:defRPr sz="1620"/>
            </a:lvl5pPr>
            <a:lvl6pPr marL="2314575" indent="0" algn="ctr">
              <a:buNone/>
              <a:defRPr sz="1620"/>
            </a:lvl6pPr>
            <a:lvl7pPr marL="2777490" indent="0" algn="ctr">
              <a:buNone/>
              <a:defRPr sz="1620"/>
            </a:lvl7pPr>
            <a:lvl8pPr marL="3240405" indent="0" algn="ctr">
              <a:buNone/>
              <a:defRPr sz="1620"/>
            </a:lvl8pPr>
            <a:lvl9pPr marL="3703320" indent="0" algn="ctr">
              <a:buNone/>
              <a:defRPr sz="162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26/02/2019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2535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26/02/2019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1264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248" y="1731110"/>
            <a:ext cx="10647045" cy="2888396"/>
          </a:xfrm>
        </p:spPr>
        <p:txBody>
          <a:bodyPr anchor="b"/>
          <a:lstStyle>
            <a:lvl1pPr>
              <a:defRPr sz="607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2248" y="4646832"/>
            <a:ext cx="10647045" cy="1518939"/>
          </a:xfrm>
        </p:spPr>
        <p:txBody>
          <a:bodyPr/>
          <a:lstStyle>
            <a:lvl1pPr marL="0" indent="0">
              <a:buNone/>
              <a:defRPr sz="2430">
                <a:solidFill>
                  <a:schemeClr val="tx1">
                    <a:tint val="75000"/>
                  </a:schemeClr>
                </a:solidFill>
              </a:defRPr>
            </a:lvl1pPr>
            <a:lvl2pPr marL="462915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2pPr>
            <a:lvl3pPr marL="925830" indent="0">
              <a:buNone/>
              <a:defRPr sz="1823">
                <a:solidFill>
                  <a:schemeClr val="tx1">
                    <a:tint val="75000"/>
                  </a:schemeClr>
                </a:solidFill>
              </a:defRPr>
            </a:lvl3pPr>
            <a:lvl4pPr marL="1388745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4pPr>
            <a:lvl5pPr marL="18516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5pPr>
            <a:lvl6pPr marL="2314575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6pPr>
            <a:lvl7pPr marL="277749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7pPr>
            <a:lvl8pPr marL="3240405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8pPr>
            <a:lvl9pPr marL="370332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26/02/2019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6842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8678" y="1848445"/>
            <a:ext cx="5246370" cy="440573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9353" y="1848445"/>
            <a:ext cx="5246370" cy="440573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26/02/2019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6353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285" y="369689"/>
            <a:ext cx="10647045" cy="134213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0286" y="1702177"/>
            <a:ext cx="5222259" cy="834211"/>
          </a:xfrm>
        </p:spPr>
        <p:txBody>
          <a:bodyPr anchor="b"/>
          <a:lstStyle>
            <a:lvl1pPr marL="0" indent="0">
              <a:buNone/>
              <a:defRPr sz="2430" b="1"/>
            </a:lvl1pPr>
            <a:lvl2pPr marL="462915" indent="0">
              <a:buNone/>
              <a:defRPr sz="2025" b="1"/>
            </a:lvl2pPr>
            <a:lvl3pPr marL="925830" indent="0">
              <a:buNone/>
              <a:defRPr sz="1823" b="1"/>
            </a:lvl3pPr>
            <a:lvl4pPr marL="1388745" indent="0">
              <a:buNone/>
              <a:defRPr sz="1620" b="1"/>
            </a:lvl4pPr>
            <a:lvl5pPr marL="1851660" indent="0">
              <a:buNone/>
              <a:defRPr sz="1620" b="1"/>
            </a:lvl5pPr>
            <a:lvl6pPr marL="2314575" indent="0">
              <a:buNone/>
              <a:defRPr sz="1620" b="1"/>
            </a:lvl6pPr>
            <a:lvl7pPr marL="2777490" indent="0">
              <a:buNone/>
              <a:defRPr sz="1620" b="1"/>
            </a:lvl7pPr>
            <a:lvl8pPr marL="3240405" indent="0">
              <a:buNone/>
              <a:defRPr sz="1620" b="1"/>
            </a:lvl8pPr>
            <a:lvl9pPr marL="3703320" indent="0">
              <a:buNone/>
              <a:defRPr sz="162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0286" y="2536389"/>
            <a:ext cx="5222259" cy="373064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352" y="1702177"/>
            <a:ext cx="5247978" cy="834211"/>
          </a:xfrm>
        </p:spPr>
        <p:txBody>
          <a:bodyPr anchor="b"/>
          <a:lstStyle>
            <a:lvl1pPr marL="0" indent="0">
              <a:buNone/>
              <a:defRPr sz="2430" b="1"/>
            </a:lvl1pPr>
            <a:lvl2pPr marL="462915" indent="0">
              <a:buNone/>
              <a:defRPr sz="2025" b="1"/>
            </a:lvl2pPr>
            <a:lvl3pPr marL="925830" indent="0">
              <a:buNone/>
              <a:defRPr sz="1823" b="1"/>
            </a:lvl3pPr>
            <a:lvl4pPr marL="1388745" indent="0">
              <a:buNone/>
              <a:defRPr sz="1620" b="1"/>
            </a:lvl4pPr>
            <a:lvl5pPr marL="1851660" indent="0">
              <a:buNone/>
              <a:defRPr sz="1620" b="1"/>
            </a:lvl5pPr>
            <a:lvl6pPr marL="2314575" indent="0">
              <a:buNone/>
              <a:defRPr sz="1620" b="1"/>
            </a:lvl6pPr>
            <a:lvl7pPr marL="2777490" indent="0">
              <a:buNone/>
              <a:defRPr sz="1620" b="1"/>
            </a:lvl7pPr>
            <a:lvl8pPr marL="3240405" indent="0">
              <a:buNone/>
              <a:defRPr sz="1620" b="1"/>
            </a:lvl8pPr>
            <a:lvl9pPr marL="3703320" indent="0">
              <a:buNone/>
              <a:defRPr sz="162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352" y="2536389"/>
            <a:ext cx="5247978" cy="3730645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26/02/2019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283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26/02/2019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9156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26/02/2019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5775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286" y="462915"/>
            <a:ext cx="3981390" cy="1620203"/>
          </a:xfrm>
        </p:spPr>
        <p:txBody>
          <a:bodyPr anchor="b"/>
          <a:lstStyle>
            <a:lvl1pPr>
              <a:defRPr sz="324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7978" y="999768"/>
            <a:ext cx="6249353" cy="4934545"/>
          </a:xfrm>
        </p:spPr>
        <p:txBody>
          <a:bodyPr/>
          <a:lstStyle>
            <a:lvl1pPr>
              <a:defRPr sz="3240"/>
            </a:lvl1pPr>
            <a:lvl2pPr>
              <a:defRPr sz="2835"/>
            </a:lvl2pPr>
            <a:lvl3pPr>
              <a:defRPr sz="2430"/>
            </a:lvl3pPr>
            <a:lvl4pPr>
              <a:defRPr sz="2025"/>
            </a:lvl4pPr>
            <a:lvl5pPr>
              <a:defRPr sz="2025"/>
            </a:lvl5pPr>
            <a:lvl6pPr>
              <a:defRPr sz="2025"/>
            </a:lvl6pPr>
            <a:lvl7pPr>
              <a:defRPr sz="2025"/>
            </a:lvl7pPr>
            <a:lvl8pPr>
              <a:defRPr sz="2025"/>
            </a:lvl8pPr>
            <a:lvl9pPr>
              <a:defRPr sz="2025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286" y="2083117"/>
            <a:ext cx="3981390" cy="3859233"/>
          </a:xfrm>
        </p:spPr>
        <p:txBody>
          <a:bodyPr/>
          <a:lstStyle>
            <a:lvl1pPr marL="0" indent="0">
              <a:buNone/>
              <a:defRPr sz="1620"/>
            </a:lvl1pPr>
            <a:lvl2pPr marL="462915" indent="0">
              <a:buNone/>
              <a:defRPr sz="1418"/>
            </a:lvl2pPr>
            <a:lvl3pPr marL="925830" indent="0">
              <a:buNone/>
              <a:defRPr sz="1215"/>
            </a:lvl3pPr>
            <a:lvl4pPr marL="1388745" indent="0">
              <a:buNone/>
              <a:defRPr sz="1013"/>
            </a:lvl4pPr>
            <a:lvl5pPr marL="1851660" indent="0">
              <a:buNone/>
              <a:defRPr sz="1013"/>
            </a:lvl5pPr>
            <a:lvl6pPr marL="2314575" indent="0">
              <a:buNone/>
              <a:defRPr sz="1013"/>
            </a:lvl6pPr>
            <a:lvl7pPr marL="2777490" indent="0">
              <a:buNone/>
              <a:defRPr sz="1013"/>
            </a:lvl7pPr>
            <a:lvl8pPr marL="3240405" indent="0">
              <a:buNone/>
              <a:defRPr sz="1013"/>
            </a:lvl8pPr>
            <a:lvl9pPr marL="3703320" indent="0">
              <a:buNone/>
              <a:defRPr sz="1013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26/02/2019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98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286" y="462915"/>
            <a:ext cx="3981390" cy="1620203"/>
          </a:xfrm>
        </p:spPr>
        <p:txBody>
          <a:bodyPr anchor="b"/>
          <a:lstStyle>
            <a:lvl1pPr>
              <a:defRPr sz="324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7978" y="999768"/>
            <a:ext cx="6249353" cy="4934545"/>
          </a:xfrm>
        </p:spPr>
        <p:txBody>
          <a:bodyPr anchor="t"/>
          <a:lstStyle>
            <a:lvl1pPr marL="0" indent="0">
              <a:buNone/>
              <a:defRPr sz="3240"/>
            </a:lvl1pPr>
            <a:lvl2pPr marL="462915" indent="0">
              <a:buNone/>
              <a:defRPr sz="2835"/>
            </a:lvl2pPr>
            <a:lvl3pPr marL="925830" indent="0">
              <a:buNone/>
              <a:defRPr sz="2430"/>
            </a:lvl3pPr>
            <a:lvl4pPr marL="1388745" indent="0">
              <a:buNone/>
              <a:defRPr sz="2025"/>
            </a:lvl4pPr>
            <a:lvl5pPr marL="1851660" indent="0">
              <a:buNone/>
              <a:defRPr sz="2025"/>
            </a:lvl5pPr>
            <a:lvl6pPr marL="2314575" indent="0">
              <a:buNone/>
              <a:defRPr sz="2025"/>
            </a:lvl6pPr>
            <a:lvl7pPr marL="2777490" indent="0">
              <a:buNone/>
              <a:defRPr sz="2025"/>
            </a:lvl7pPr>
            <a:lvl8pPr marL="3240405" indent="0">
              <a:buNone/>
              <a:defRPr sz="2025"/>
            </a:lvl8pPr>
            <a:lvl9pPr marL="3703320" indent="0">
              <a:buNone/>
              <a:defRPr sz="202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286" y="2083117"/>
            <a:ext cx="3981390" cy="3859233"/>
          </a:xfrm>
        </p:spPr>
        <p:txBody>
          <a:bodyPr/>
          <a:lstStyle>
            <a:lvl1pPr marL="0" indent="0">
              <a:buNone/>
              <a:defRPr sz="1620"/>
            </a:lvl1pPr>
            <a:lvl2pPr marL="462915" indent="0">
              <a:buNone/>
              <a:defRPr sz="1418"/>
            </a:lvl2pPr>
            <a:lvl3pPr marL="925830" indent="0">
              <a:buNone/>
              <a:defRPr sz="1215"/>
            </a:lvl3pPr>
            <a:lvl4pPr marL="1388745" indent="0">
              <a:buNone/>
              <a:defRPr sz="1013"/>
            </a:lvl4pPr>
            <a:lvl5pPr marL="1851660" indent="0">
              <a:buNone/>
              <a:defRPr sz="1013"/>
            </a:lvl5pPr>
            <a:lvl6pPr marL="2314575" indent="0">
              <a:buNone/>
              <a:defRPr sz="1013"/>
            </a:lvl6pPr>
            <a:lvl7pPr marL="2777490" indent="0">
              <a:buNone/>
              <a:defRPr sz="1013"/>
            </a:lvl7pPr>
            <a:lvl8pPr marL="3240405" indent="0">
              <a:buNone/>
              <a:defRPr sz="1013"/>
            </a:lvl8pPr>
            <a:lvl9pPr marL="3703320" indent="0">
              <a:buNone/>
              <a:defRPr sz="1013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26/02/2019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3561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26/02/2019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9300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3961" y="369689"/>
            <a:ext cx="2661761" cy="588448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8677" y="369689"/>
            <a:ext cx="7830979" cy="5884486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t>26/02/2019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76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8678" y="369689"/>
            <a:ext cx="10647045" cy="1342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8678" y="1848445"/>
            <a:ext cx="10647045" cy="4405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678" y="6435805"/>
            <a:ext cx="2777490" cy="369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4A62E-C1BF-4A6A-B84C-B845A314E9D9}" type="datetimeFigureOut">
              <a:rPr lang="es-ES" smtClean="0"/>
              <a:t>26/02/2019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89083" y="6435805"/>
            <a:ext cx="4166235" cy="369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8233" y="6435805"/>
            <a:ext cx="2777490" cy="369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1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5FEFE-A47C-4A0F-81BD-FA0CC6CAD3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4513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25830" rtl="0" eaLnBrk="1" latinLnBrk="0" hangingPunct="1">
        <a:lnSpc>
          <a:spcPct val="90000"/>
        </a:lnSpc>
        <a:spcBef>
          <a:spcPct val="0"/>
        </a:spcBef>
        <a:buNone/>
        <a:defRPr sz="44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1458" indent="-231458" algn="l" defTabSz="925830" rtl="0" eaLnBrk="1" latinLnBrk="0" hangingPunct="1">
        <a:lnSpc>
          <a:spcPct val="90000"/>
        </a:lnSpc>
        <a:spcBef>
          <a:spcPts val="1013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694373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2430" kern="1200">
          <a:solidFill>
            <a:schemeClr val="tx1"/>
          </a:solidFill>
          <a:latin typeface="+mn-lt"/>
          <a:ea typeface="+mn-ea"/>
          <a:cs typeface="+mn-cs"/>
        </a:defRPr>
      </a:lvl2pPr>
      <a:lvl3pPr marL="1157288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620203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23" kern="1200">
          <a:solidFill>
            <a:schemeClr val="tx1"/>
          </a:solidFill>
          <a:latin typeface="+mn-lt"/>
          <a:ea typeface="+mn-ea"/>
          <a:cs typeface="+mn-cs"/>
        </a:defRPr>
      </a:lvl4pPr>
      <a:lvl5pPr marL="2083118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23" kern="1200">
          <a:solidFill>
            <a:schemeClr val="tx1"/>
          </a:solidFill>
          <a:latin typeface="+mn-lt"/>
          <a:ea typeface="+mn-ea"/>
          <a:cs typeface="+mn-cs"/>
        </a:defRPr>
      </a:lvl5pPr>
      <a:lvl6pPr marL="2546033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23" kern="1200">
          <a:solidFill>
            <a:schemeClr val="tx1"/>
          </a:solidFill>
          <a:latin typeface="+mn-lt"/>
          <a:ea typeface="+mn-ea"/>
          <a:cs typeface="+mn-cs"/>
        </a:defRPr>
      </a:lvl6pPr>
      <a:lvl7pPr marL="3008948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23" kern="1200">
          <a:solidFill>
            <a:schemeClr val="tx1"/>
          </a:solidFill>
          <a:latin typeface="+mn-lt"/>
          <a:ea typeface="+mn-ea"/>
          <a:cs typeface="+mn-cs"/>
        </a:defRPr>
      </a:lvl7pPr>
      <a:lvl8pPr marL="3471863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23" kern="1200">
          <a:solidFill>
            <a:schemeClr val="tx1"/>
          </a:solidFill>
          <a:latin typeface="+mn-lt"/>
          <a:ea typeface="+mn-ea"/>
          <a:cs typeface="+mn-cs"/>
        </a:defRPr>
      </a:lvl8pPr>
      <a:lvl9pPr marL="3934778" indent="-231458" algn="l" defTabSz="925830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2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1pPr>
      <a:lvl2pPr marL="462915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2pPr>
      <a:lvl3pPr marL="925830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3pPr>
      <a:lvl4pPr marL="1388745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5pPr>
      <a:lvl6pPr marL="2314575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6pPr>
      <a:lvl7pPr marL="2777490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7pPr>
      <a:lvl8pPr marL="3240405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8pPr>
      <a:lvl9pPr marL="3703320" algn="l" defTabSz="925830" rtl="0" eaLnBrk="1" latinLnBrk="0" hangingPunct="1">
        <a:defRPr sz="182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6A7381-646A-4018-BB2C-CEA8AFE966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7142"/>
            <a:ext cx="12344400" cy="802817"/>
          </a:xfr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>
            <a:noAutofit/>
          </a:bodyPr>
          <a:lstStyle/>
          <a:p>
            <a:br>
              <a:rPr lang="es-ES" sz="2025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2025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2025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2025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25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EXPERIENCIA CON LOS NUEVOS FARMACOS (TEZACAFTOR E IVACAFTOR) EN PACIENTES </a:t>
            </a:r>
            <a:br>
              <a:rPr lang="es-ES" sz="2025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25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FIBROSIS QUISTICA EN UN HOSPITAL DE TERCER NIVEL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10BFDFB-A2FF-47A0-A972-497EF22DD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8685" y="6145797"/>
            <a:ext cx="2495715" cy="80281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B603B8C-1262-4172-A315-540CCD48F720}"/>
              </a:ext>
            </a:extLst>
          </p:cNvPr>
          <p:cNvSpPr txBox="1"/>
          <p:nvPr/>
        </p:nvSpPr>
        <p:spPr>
          <a:xfrm>
            <a:off x="-1" y="809094"/>
            <a:ext cx="12344399" cy="113457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1316" dirty="0">
                <a:latin typeface="Arial" panose="020B0604020202020204" pitchFamily="34" charset="0"/>
                <a:cs typeface="Arial" panose="020B0604020202020204" pitchFamily="34" charset="0"/>
              </a:rPr>
              <a:t>L. Carrasco Hernández</a:t>
            </a:r>
            <a:r>
              <a:rPr lang="es-ES_tradnl" sz="1316" baseline="30000" dirty="0">
                <a:latin typeface="Arial" panose="020B0604020202020204" pitchFamily="34" charset="0"/>
                <a:cs typeface="Arial" panose="020B0604020202020204" pitchFamily="34" charset="0"/>
              </a:rPr>
              <a:t>1-2</a:t>
            </a:r>
            <a:r>
              <a:rPr lang="es-ES_tradnl" sz="1316" dirty="0">
                <a:latin typeface="Arial" panose="020B0604020202020204" pitchFamily="34" charset="0"/>
                <a:cs typeface="Arial" panose="020B0604020202020204" pitchFamily="34" charset="0"/>
              </a:rPr>
              <a:t>, V. Muñoz Ruíz</a:t>
            </a:r>
            <a:r>
              <a:rPr lang="es-ES_tradnl" sz="1316" baseline="3000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s-ES_tradnl" sz="1316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ES_tradnl" sz="1316" baseline="3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1316" dirty="0">
                <a:latin typeface="Arial" panose="020B0604020202020204" pitchFamily="34" charset="0"/>
                <a:cs typeface="Arial" panose="020B0604020202020204" pitchFamily="34" charset="0"/>
              </a:rPr>
              <a:t>I. Delgado Pecellín</a:t>
            </a:r>
            <a:r>
              <a:rPr lang="es-ES_tradnl" sz="1316" baseline="30000" dirty="0">
                <a:latin typeface="Arial" panose="020B0604020202020204" pitchFamily="34" charset="0"/>
                <a:cs typeface="Arial" panose="020B0604020202020204" pitchFamily="34" charset="0"/>
              </a:rPr>
              <a:t>2-3</a:t>
            </a:r>
            <a:r>
              <a:rPr lang="es-ES_tradnl" sz="1316" dirty="0">
                <a:latin typeface="Arial" panose="020B0604020202020204" pitchFamily="34" charset="0"/>
                <a:cs typeface="Arial" panose="020B0604020202020204" pitchFamily="34" charset="0"/>
              </a:rPr>
              <a:t>, L. Román Rodríguez</a:t>
            </a:r>
            <a:r>
              <a:rPr lang="es-ES_tradnl" sz="1316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_tradnl" sz="1316" dirty="0">
                <a:latin typeface="Arial" panose="020B0604020202020204" pitchFamily="34" charset="0"/>
                <a:cs typeface="Arial" panose="020B0604020202020204" pitchFamily="34" charset="0"/>
              </a:rPr>
              <a:t>, M. Moreno Ortega</a:t>
            </a:r>
            <a:r>
              <a:rPr lang="es-ES_tradnl" sz="1316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_tradnl" sz="1316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s-ES_tradnl" sz="1316" dirty="0">
                <a:latin typeface="Arial" panose="020B0604020202020204" pitchFamily="34" charset="0"/>
                <a:cs typeface="Arial" panose="020B0604020202020204" pitchFamily="34" charset="0"/>
              </a:rPr>
              <a:t>JL. López-Campos</a:t>
            </a:r>
            <a:r>
              <a:rPr lang="es-ES_tradnl" sz="1316" baseline="30000" dirty="0">
                <a:latin typeface="Arial" panose="020B0604020202020204" pitchFamily="34" charset="0"/>
                <a:cs typeface="Arial" panose="020B0604020202020204" pitchFamily="34" charset="0"/>
              </a:rPr>
              <a:t>1-2</a:t>
            </a:r>
            <a:r>
              <a:rPr lang="es-ES_tradnl" sz="1316" dirty="0">
                <a:latin typeface="Arial" panose="020B0604020202020204" pitchFamily="34" charset="0"/>
                <a:cs typeface="Arial" panose="020B0604020202020204" pitchFamily="34" charset="0"/>
              </a:rPr>
              <a:t>, E. Quintana Gallego</a:t>
            </a:r>
            <a:r>
              <a:rPr lang="es-ES_tradnl" sz="1316" baseline="30000" dirty="0">
                <a:latin typeface="Arial" panose="020B0604020202020204" pitchFamily="34" charset="0"/>
                <a:cs typeface="Arial" panose="020B0604020202020204" pitchFamily="34" charset="0"/>
              </a:rPr>
              <a:t>1-2</a:t>
            </a:r>
            <a:r>
              <a:rPr lang="es-ES_tradnl" sz="1316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316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62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1215" dirty="0">
                <a:latin typeface="Arial" panose="020B0604020202020204" pitchFamily="34" charset="0"/>
                <a:cs typeface="Arial" panose="020B0604020202020204" pitchFamily="34" charset="0"/>
              </a:rPr>
              <a:t>1.Unidad Médico-Quirúrgica de Enfermedades Respiratorias. Hospital Universitario Virgen del Rocío. Sevilla. </a:t>
            </a:r>
          </a:p>
          <a:p>
            <a:pPr algn="ctr"/>
            <a:r>
              <a:rPr lang="es-ES" sz="1215" dirty="0">
                <a:latin typeface="Arial" panose="020B0604020202020204" pitchFamily="34" charset="0"/>
                <a:cs typeface="Arial" panose="020B0604020202020204" pitchFamily="34" charset="0"/>
              </a:rPr>
              <a:t>	2.CIBER de Enfermedades Respiratorias (CIBERES), Instituto de Salud Carlos III, Madrid, España. </a:t>
            </a:r>
          </a:p>
          <a:p>
            <a:pPr algn="ctr"/>
            <a:r>
              <a:rPr lang="es-ES" sz="1215" dirty="0">
                <a:latin typeface="Arial" panose="020B0604020202020204" pitchFamily="34" charset="0"/>
                <a:cs typeface="Arial" panose="020B0604020202020204" pitchFamily="34" charset="0"/>
              </a:rPr>
              <a:t>	3.Unidad de Neumología y Alergias del Hospital Infantil Virgen del Rocío.  Sevilla. 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4A13E39-A9F7-4B3B-98CC-320FD20A34D3}"/>
              </a:ext>
            </a:extLst>
          </p:cNvPr>
          <p:cNvSpPr txBox="1"/>
          <p:nvPr/>
        </p:nvSpPr>
        <p:spPr>
          <a:xfrm>
            <a:off x="154923" y="2006480"/>
            <a:ext cx="3649649" cy="373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 Y OBJETIVOS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E9243B3-C121-404A-A36B-28444A84FF01}"/>
              </a:ext>
            </a:extLst>
          </p:cNvPr>
          <p:cNvSpPr txBox="1"/>
          <p:nvPr/>
        </p:nvSpPr>
        <p:spPr>
          <a:xfrm>
            <a:off x="254940" y="4815664"/>
            <a:ext cx="3099518" cy="373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E27B474-CA2F-4AC0-B6F3-C40803042681}"/>
              </a:ext>
            </a:extLst>
          </p:cNvPr>
          <p:cNvSpPr txBox="1"/>
          <p:nvPr/>
        </p:nvSpPr>
        <p:spPr>
          <a:xfrm>
            <a:off x="254940" y="2365597"/>
            <a:ext cx="6547899" cy="2475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72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Tezacaftor</a:t>
            </a:r>
            <a:r>
              <a:rPr lang="es-ES" altLang="es-ES" sz="172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(fármaco corrector) aumentan el transporte intracelular de la proteína CFTR para que alcance la superficie celular. </a:t>
            </a:r>
            <a:r>
              <a:rPr lang="es-ES" altLang="es-ES" sz="172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Ivacaftor</a:t>
            </a:r>
            <a:r>
              <a:rPr lang="es-ES" altLang="es-ES" sz="172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(potenciador) mejora su función.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72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Indicaciones </a:t>
            </a:r>
            <a:r>
              <a:rPr lang="es-ES" altLang="es-ES" sz="172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Tezacaftor-ivacaftor</a:t>
            </a:r>
            <a:r>
              <a:rPr lang="es-ES" altLang="es-ES" sz="172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SzPct val="120000"/>
              <a:buFont typeface="Arial" panose="020B0604020202020204" pitchFamily="34" charset="0"/>
              <a:buChar char="•"/>
            </a:pPr>
            <a:r>
              <a:rPr lang="es-ES" altLang="es-ES" sz="172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≥12 años</a:t>
            </a:r>
          </a:p>
          <a:p>
            <a:pPr marL="742950" lvl="1" indent="-285750" eaLnBrk="0" fontAlgn="base" hangingPunct="0">
              <a:spcBef>
                <a:spcPct val="0"/>
              </a:spcBef>
              <a:spcAft>
                <a:spcPct val="0"/>
              </a:spcAft>
              <a:buClr>
                <a:srgbClr val="7030A0"/>
              </a:buClr>
              <a:buSzPct val="120000"/>
              <a:buFont typeface="Arial" panose="020B0604020202020204" pitchFamily="34" charset="0"/>
              <a:buChar char="•"/>
            </a:pPr>
            <a:r>
              <a:rPr lang="es-ES" altLang="es-ES" sz="172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Mutación F508del en homocigosis o </a:t>
            </a:r>
            <a:r>
              <a:rPr lang="es-ES_tradnl" altLang="es-ES" sz="172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heterocigotos. </a:t>
            </a:r>
            <a:endParaRPr lang="es-ES" altLang="es-ES" sz="172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altLang="es-ES" sz="172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objetivo de este trabajo es conocer los efectos clínicos de los nuevos fármacos (</a:t>
            </a:r>
            <a:r>
              <a:rPr lang="es-ES_tradnl" altLang="es-ES" sz="172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Tezacaftor-ivacaftor</a:t>
            </a:r>
            <a:r>
              <a:rPr lang="es-ES_tradnl" altLang="es-ES" sz="172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en los pacientes con fibrosis quística de nuestra unidad.</a:t>
            </a:r>
            <a:endParaRPr lang="es-ES_tradnl" altLang="es-ES" sz="172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FDACDAA-D24B-472C-8AE9-C8A42F2975C8}"/>
              </a:ext>
            </a:extLst>
          </p:cNvPr>
          <p:cNvSpPr txBox="1"/>
          <p:nvPr/>
        </p:nvSpPr>
        <p:spPr>
          <a:xfrm>
            <a:off x="429373" y="5186703"/>
            <a:ext cx="11445404" cy="1165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9322" indent="-289322">
              <a:buClr>
                <a:srgbClr val="009999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sz="1721" dirty="0">
                <a:latin typeface="Arial" panose="020B0604020202020204" pitchFamily="34" charset="0"/>
                <a:cs typeface="Arial" panose="020B0604020202020204" pitchFamily="34" charset="0"/>
              </a:rPr>
              <a:t>Estudio descriptivo retrospectivo de pacientes con fibrosis quística en tratamiento con </a:t>
            </a:r>
            <a:r>
              <a:rPr lang="es-ES" sz="1721" dirty="0" err="1">
                <a:latin typeface="Arial" panose="020B0604020202020204" pitchFamily="34" charset="0"/>
                <a:cs typeface="Arial" panose="020B0604020202020204" pitchFamily="34" charset="0"/>
              </a:rPr>
              <a:t>tezacaftor-ivacaftor</a:t>
            </a:r>
            <a:r>
              <a:rPr lang="es-ES" sz="172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9322" indent="-289322">
              <a:buClr>
                <a:srgbClr val="009999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sz="1721" dirty="0">
                <a:latin typeface="Arial" panose="020B0604020202020204" pitchFamily="34" charset="0"/>
                <a:cs typeface="Arial" panose="020B0604020202020204" pitchFamily="34" charset="0"/>
              </a:rPr>
              <a:t>Variables analizadas: edad, sexo, función pulmonar, peso, número de exacerbaciones, antibioterapia y efectos adversos relacionados con la medicación.</a:t>
            </a:r>
          </a:p>
          <a:p>
            <a:pPr marL="289322" indent="-289322">
              <a:buClr>
                <a:srgbClr val="009999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sz="1721" dirty="0">
                <a:latin typeface="Arial" panose="020B0604020202020204" pitchFamily="34" charset="0"/>
                <a:cs typeface="Arial" panose="020B0604020202020204" pitchFamily="34" charset="0"/>
              </a:rPr>
              <a:t>Antes de iniciar el tratamiento y tras 27-30 meses de tratamiento. 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62AB22D2-8224-4C46-A65B-BEB700936C40}"/>
              </a:ext>
            </a:extLst>
          </p:cNvPr>
          <p:cNvSpPr/>
          <p:nvPr/>
        </p:nvSpPr>
        <p:spPr>
          <a:xfrm>
            <a:off x="6588153" y="2323374"/>
            <a:ext cx="2495714" cy="1692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20" dirty="0">
                <a:solidFill>
                  <a:schemeClr val="tx1"/>
                </a:solidFill>
              </a:rPr>
              <a:t>Espacio extracelular</a:t>
            </a: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1D9024F8-B71B-4635-BE59-C6BF06966B8C}"/>
              </a:ext>
            </a:extLst>
          </p:cNvPr>
          <p:cNvGrpSpPr/>
          <p:nvPr/>
        </p:nvGrpSpPr>
        <p:grpSpPr>
          <a:xfrm>
            <a:off x="6695494" y="2331862"/>
            <a:ext cx="5581822" cy="2478052"/>
            <a:chOff x="6718853" y="2303072"/>
            <a:chExt cx="5307296" cy="2447459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336E18F9-465A-47B1-A51B-5D3635B41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18853" y="2303072"/>
              <a:ext cx="5146013" cy="2447459"/>
            </a:xfrm>
            <a:prstGeom prst="rect">
              <a:avLst/>
            </a:prstGeom>
          </p:spPr>
        </p:pic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5624AF9B-564B-4797-ACBA-08A46CDCFD9B}"/>
                </a:ext>
              </a:extLst>
            </p:cNvPr>
            <p:cNvSpPr/>
            <p:nvPr/>
          </p:nvSpPr>
          <p:spPr>
            <a:xfrm flipV="1">
              <a:off x="6718853" y="2715027"/>
              <a:ext cx="344556" cy="2839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823"/>
            </a:p>
          </p:txBody>
        </p:sp>
        <p:grpSp>
          <p:nvGrpSpPr>
            <p:cNvPr id="25" name="Grupo 24">
              <a:extLst>
                <a:ext uri="{FF2B5EF4-FFF2-40B4-BE49-F238E27FC236}">
                  <a16:creationId xmlns:a16="http://schemas.microsoft.com/office/drawing/2014/main" id="{AE2C77C1-C8CF-4B6A-8AC3-487A483AEDAB}"/>
                </a:ext>
              </a:extLst>
            </p:cNvPr>
            <p:cNvGrpSpPr/>
            <p:nvPr/>
          </p:nvGrpSpPr>
          <p:grpSpPr>
            <a:xfrm>
              <a:off x="8491332" y="2486083"/>
              <a:ext cx="3534817" cy="1176532"/>
              <a:chOff x="8491332" y="2486083"/>
              <a:chExt cx="3534817" cy="1176532"/>
            </a:xfrm>
          </p:grpSpPr>
          <p:sp>
            <p:nvSpPr>
              <p:cNvPr id="19" name="Rectángulo 18">
                <a:extLst>
                  <a:ext uri="{FF2B5EF4-FFF2-40B4-BE49-F238E27FC236}">
                    <a16:creationId xmlns:a16="http://schemas.microsoft.com/office/drawing/2014/main" id="{A227B6D7-BCAC-4EEC-ACD7-0BB7101ECE9C}"/>
                  </a:ext>
                </a:extLst>
              </p:cNvPr>
              <p:cNvSpPr/>
              <p:nvPr/>
            </p:nvSpPr>
            <p:spPr>
              <a:xfrm>
                <a:off x="8491332" y="2486083"/>
                <a:ext cx="1941444" cy="836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823" dirty="0">
                    <a:solidFill>
                      <a:schemeClr val="tx1"/>
                    </a:solidFill>
                  </a:rPr>
                  <a:t>Sin </a:t>
                </a:r>
                <a:r>
                  <a:rPr lang="es-ES" sz="1620" dirty="0">
                    <a:solidFill>
                      <a:schemeClr val="tx1"/>
                    </a:solidFill>
                  </a:rPr>
                  <a:t>SYMDEKO</a:t>
                </a:r>
                <a:endParaRPr lang="es-ES" sz="1823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ángulo 19">
                <a:extLst>
                  <a:ext uri="{FF2B5EF4-FFF2-40B4-BE49-F238E27FC236}">
                    <a16:creationId xmlns:a16="http://schemas.microsoft.com/office/drawing/2014/main" id="{BAF9A48C-DCEB-433D-9D72-7C4A34CB63D1}"/>
                  </a:ext>
                </a:extLst>
              </p:cNvPr>
              <p:cNvSpPr/>
              <p:nvPr/>
            </p:nvSpPr>
            <p:spPr>
              <a:xfrm>
                <a:off x="10070315" y="2486083"/>
                <a:ext cx="1941444" cy="4571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823" dirty="0">
                    <a:solidFill>
                      <a:schemeClr val="tx1"/>
                    </a:solidFill>
                  </a:rPr>
                  <a:t>Con </a:t>
                </a:r>
                <a:r>
                  <a:rPr lang="es-ES" sz="1620" dirty="0">
                    <a:solidFill>
                      <a:schemeClr val="tx1"/>
                    </a:solidFill>
                  </a:rPr>
                  <a:t>SYMDEKO</a:t>
                </a:r>
                <a:endParaRPr lang="es-ES" sz="1823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ángulo 20">
                <a:extLst>
                  <a:ext uri="{FF2B5EF4-FFF2-40B4-BE49-F238E27FC236}">
                    <a16:creationId xmlns:a16="http://schemas.microsoft.com/office/drawing/2014/main" id="{DD9652B4-66E6-4133-9DF6-637829B1126C}"/>
                  </a:ext>
                </a:extLst>
              </p:cNvPr>
              <p:cNvSpPr/>
              <p:nvPr/>
            </p:nvSpPr>
            <p:spPr>
              <a:xfrm>
                <a:off x="9130747" y="3616896"/>
                <a:ext cx="1484244" cy="4571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823" dirty="0">
                    <a:solidFill>
                      <a:schemeClr val="tx1"/>
                    </a:solidFill>
                  </a:rPr>
                  <a:t>Sin </a:t>
                </a:r>
                <a:r>
                  <a:rPr lang="es-ES" sz="1620" dirty="0">
                    <a:solidFill>
                      <a:schemeClr val="tx1"/>
                    </a:solidFill>
                  </a:rPr>
                  <a:t>SYMDEKO</a:t>
                </a:r>
                <a:endParaRPr lang="es-ES" sz="1823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ángulo 21">
                <a:extLst>
                  <a:ext uri="{FF2B5EF4-FFF2-40B4-BE49-F238E27FC236}">
                    <a16:creationId xmlns:a16="http://schemas.microsoft.com/office/drawing/2014/main" id="{369C9619-6170-44B4-878B-9740242CCC53}"/>
                  </a:ext>
                </a:extLst>
              </p:cNvPr>
              <p:cNvSpPr/>
              <p:nvPr/>
            </p:nvSpPr>
            <p:spPr>
              <a:xfrm>
                <a:off x="10422638" y="3579013"/>
                <a:ext cx="1603511" cy="836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823" dirty="0">
                    <a:solidFill>
                      <a:schemeClr val="tx1"/>
                    </a:solidFill>
                  </a:rPr>
                  <a:t>Con </a:t>
                </a:r>
                <a:r>
                  <a:rPr lang="es-ES" sz="1620" dirty="0">
                    <a:solidFill>
                      <a:schemeClr val="tx1"/>
                    </a:solidFill>
                  </a:rPr>
                  <a:t>SYMDEKO</a:t>
                </a:r>
                <a:endParaRPr lang="es-ES" sz="1823" dirty="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9421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A6DEC50-FED3-4AAB-B482-8D5EF4DF8B58}"/>
              </a:ext>
            </a:extLst>
          </p:cNvPr>
          <p:cNvSpPr txBox="1"/>
          <p:nvPr/>
        </p:nvSpPr>
        <p:spPr>
          <a:xfrm>
            <a:off x="4622441" y="5451105"/>
            <a:ext cx="3099518" cy="405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25" dirty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CONCLUSIÓN</a:t>
            </a:r>
            <a:endParaRPr lang="es-ES" sz="2025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C441E36-6077-417C-8175-1B2844D39918}"/>
              </a:ext>
            </a:extLst>
          </p:cNvPr>
          <p:cNvSpPr txBox="1"/>
          <p:nvPr/>
        </p:nvSpPr>
        <p:spPr>
          <a:xfrm>
            <a:off x="382409" y="119069"/>
            <a:ext cx="3099518" cy="373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23" dirty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1823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EAAC7FD-11D6-41DB-BA83-D6DA44FF358C}"/>
              </a:ext>
            </a:extLst>
          </p:cNvPr>
          <p:cNvSpPr txBox="1"/>
          <p:nvPr/>
        </p:nvSpPr>
        <p:spPr>
          <a:xfrm>
            <a:off x="737984" y="5924758"/>
            <a:ext cx="11203885" cy="9455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823" dirty="0">
                <a:latin typeface="Arial" panose="020B0604020202020204" pitchFamily="34" charset="0"/>
                <a:cs typeface="Arial" panose="020B0604020202020204" pitchFamily="34" charset="0"/>
              </a:rPr>
              <a:t>Los resultados objetivados en nuestro estudio son satisfactorios debido a que se evidencia una estabilización en la función pulmonar, ganancia de peso y reducción del número de exacerbaciones sin la presencia de efectos secundarios.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E54F485-0356-40A2-9910-1ECE11139D4C}"/>
              </a:ext>
            </a:extLst>
          </p:cNvPr>
          <p:cNvSpPr txBox="1"/>
          <p:nvPr/>
        </p:nvSpPr>
        <p:spPr>
          <a:xfrm>
            <a:off x="344427" y="527729"/>
            <a:ext cx="387775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700" dirty="0">
                <a:latin typeface="Arial" panose="020B0604020202020204" pitchFamily="34" charset="0"/>
                <a:cs typeface="Arial" panose="020B0604020202020204" pitchFamily="34" charset="0"/>
              </a:rPr>
              <a:t>Tabla 1. Características basales</a:t>
            </a: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95E379BB-4060-4484-A552-93B656BE26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779921"/>
              </p:ext>
            </p:extLst>
          </p:nvPr>
        </p:nvGraphicFramePr>
        <p:xfrm>
          <a:off x="382411" y="886920"/>
          <a:ext cx="6024603" cy="22168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1549">
                  <a:extLst>
                    <a:ext uri="{9D8B030D-6E8A-4147-A177-3AD203B41FA5}">
                      <a16:colId xmlns:a16="http://schemas.microsoft.com/office/drawing/2014/main" val="881913784"/>
                    </a:ext>
                  </a:extLst>
                </a:gridCol>
                <a:gridCol w="2073054">
                  <a:extLst>
                    <a:ext uri="{9D8B030D-6E8A-4147-A177-3AD203B41FA5}">
                      <a16:colId xmlns:a16="http://schemas.microsoft.com/office/drawing/2014/main" val="815722702"/>
                    </a:ext>
                  </a:extLst>
                </a:gridCol>
              </a:tblGrid>
              <a:tr h="375476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Mutaciones del CFTR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583" marR="92583" marT="46292" marB="46292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altLang="es-ES" sz="1600" dirty="0"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F508del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s-ES" altLang="es-ES" sz="1600" dirty="0"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F508del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583" marR="92583" marT="46292" marB="46292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5414129"/>
                  </a:ext>
                </a:extLst>
              </a:tr>
              <a:tr h="375476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583" marR="92583" marT="46292" marB="46292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 varones (6)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583" marR="92583" marT="46292" marB="46292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273280"/>
                  </a:ext>
                </a:extLst>
              </a:tr>
              <a:tr h="375476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media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583" marR="92583" marT="46292" marB="46292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20,83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9,98 años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583" marR="92583" marT="46292" marB="46292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56146"/>
                  </a:ext>
                </a:extLst>
              </a:tr>
              <a:tr h="375476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Número de exacerbaciones año previo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583" marR="92583" marT="46292" marB="46292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3,66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2,66 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583" marR="92583" marT="46292" marB="46292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081764"/>
                  </a:ext>
                </a:extLst>
              </a:tr>
              <a:tr h="375476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Infección bronquial crónica </a:t>
                      </a:r>
                      <a:r>
                        <a:rPr lang="es-ES" sz="16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SAMS</a:t>
                      </a:r>
                      <a:endParaRPr lang="es-ES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583" marR="92583" marT="46292" marB="46292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83,3% (5)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583" marR="92583" marT="46292" marB="46292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547138"/>
                  </a:ext>
                </a:extLst>
              </a:tr>
              <a:tr h="339471">
                <a:tc>
                  <a:txBody>
                    <a:bodyPr/>
                    <a:lstStyle/>
                    <a:p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Infección bronquial crónica </a:t>
                      </a:r>
                      <a:r>
                        <a:rPr lang="es-ES" sz="160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P.aeruginosa</a:t>
                      </a:r>
                      <a:endParaRPr lang="es-ES" sz="16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583" marR="92583" marT="46292" marB="46292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16,7% (1)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2583" marR="92583" marT="46292" marB="46292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713306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C20C2F5D-5A46-443C-B48E-389B8BC252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1603656"/>
              </p:ext>
            </p:extLst>
          </p:nvPr>
        </p:nvGraphicFramePr>
        <p:xfrm>
          <a:off x="382409" y="3561662"/>
          <a:ext cx="5001546" cy="2216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5FB5B74A-3037-4748-9C32-E303340F36B2}"/>
              </a:ext>
            </a:extLst>
          </p:cNvPr>
          <p:cNvSpPr txBox="1"/>
          <p:nvPr/>
        </p:nvSpPr>
        <p:spPr>
          <a:xfrm>
            <a:off x="1030020" y="3551851"/>
            <a:ext cx="1006543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18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3,66</a:t>
            </a:r>
            <a:r>
              <a:rPr lang="es-ES" sz="1418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</a:t>
            </a:r>
            <a:r>
              <a:rPr lang="es-ES" sz="1418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2,66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8CF624C-649E-44C2-A6E2-86FB6EBE770C}"/>
              </a:ext>
            </a:extLst>
          </p:cNvPr>
          <p:cNvSpPr txBox="1"/>
          <p:nvPr/>
        </p:nvSpPr>
        <p:spPr>
          <a:xfrm>
            <a:off x="1647416" y="4877755"/>
            <a:ext cx="1006543" cy="311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18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0,83</a:t>
            </a:r>
            <a:r>
              <a:rPr lang="es-ES" sz="1418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0</a:t>
            </a:r>
            <a:r>
              <a:rPr lang="es-ES" sz="1418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,98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102166-B78D-44E0-B79A-E5E73C1A799F}"/>
              </a:ext>
            </a:extLst>
          </p:cNvPr>
          <p:cNvSpPr txBox="1"/>
          <p:nvPr/>
        </p:nvSpPr>
        <p:spPr>
          <a:xfrm>
            <a:off x="453037" y="3229006"/>
            <a:ext cx="622195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700" dirty="0">
                <a:latin typeface="Arial" panose="020B0604020202020204" pitchFamily="34" charset="0"/>
                <a:cs typeface="Arial" panose="020B0604020202020204" pitchFamily="34" charset="0"/>
              </a:rPr>
              <a:t>Gráfico 1. Diferencias en el número de agudizaciones</a:t>
            </a:r>
          </a:p>
        </p:txBody>
      </p:sp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7B185FC6-7263-4EBE-B7B1-F642FB0241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6349762"/>
              </p:ext>
            </p:extLst>
          </p:nvPr>
        </p:nvGraphicFramePr>
        <p:xfrm>
          <a:off x="6769911" y="622935"/>
          <a:ext cx="5230062" cy="2372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CuadroTexto 16">
            <a:extLst>
              <a:ext uri="{FF2B5EF4-FFF2-40B4-BE49-F238E27FC236}">
                <a16:creationId xmlns:a16="http://schemas.microsoft.com/office/drawing/2014/main" id="{1DB009B8-13E0-405C-8831-1698C33D2D3E}"/>
              </a:ext>
            </a:extLst>
          </p:cNvPr>
          <p:cNvSpPr txBox="1"/>
          <p:nvPr/>
        </p:nvSpPr>
        <p:spPr>
          <a:xfrm>
            <a:off x="7437738" y="345951"/>
            <a:ext cx="387775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700" dirty="0">
                <a:latin typeface="Arial" panose="020B0604020202020204" pitchFamily="34" charset="0"/>
                <a:cs typeface="Arial" panose="020B0604020202020204" pitchFamily="34" charset="0"/>
              </a:rPr>
              <a:t>Gráfico 2. Diferencias en el FEV1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AE4FCDD-330E-4CF1-AACA-2B228983B31C}"/>
              </a:ext>
            </a:extLst>
          </p:cNvPr>
          <p:cNvSpPr txBox="1"/>
          <p:nvPr/>
        </p:nvSpPr>
        <p:spPr>
          <a:xfrm rot="5400000" flipV="1">
            <a:off x="5978896" y="1361894"/>
            <a:ext cx="142778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FEV1 (ml)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C7F5D72-819A-4FBF-A7D8-2A1B493C5ACA}"/>
              </a:ext>
            </a:extLst>
          </p:cNvPr>
          <p:cNvSpPr txBox="1"/>
          <p:nvPr/>
        </p:nvSpPr>
        <p:spPr>
          <a:xfrm>
            <a:off x="7480602" y="3058220"/>
            <a:ext cx="549916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700" dirty="0">
                <a:latin typeface="Arial" panose="020B0604020202020204" pitchFamily="34" charset="0"/>
                <a:cs typeface="Arial" panose="020B0604020202020204" pitchFamily="34" charset="0"/>
              </a:rPr>
              <a:t>Gráfico 3. Diferencias entre el peso</a:t>
            </a: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4480BA55-FE00-4430-98B4-FDD4F310D1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5017753"/>
              </p:ext>
            </p:extLst>
          </p:nvPr>
        </p:nvGraphicFramePr>
        <p:xfrm>
          <a:off x="6882527" y="3263448"/>
          <a:ext cx="5073901" cy="2421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CuadroTexto 22">
            <a:extLst>
              <a:ext uri="{FF2B5EF4-FFF2-40B4-BE49-F238E27FC236}">
                <a16:creationId xmlns:a16="http://schemas.microsoft.com/office/drawing/2014/main" id="{B4054E6C-5BCB-47FA-8138-7ECE9BD9151A}"/>
              </a:ext>
            </a:extLst>
          </p:cNvPr>
          <p:cNvSpPr txBox="1"/>
          <p:nvPr/>
        </p:nvSpPr>
        <p:spPr>
          <a:xfrm rot="5400000" flipV="1">
            <a:off x="6094280" y="4133126"/>
            <a:ext cx="142778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Peso (Kg)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71AF8A7-A8E9-43BB-901F-4CFDF96539FA}"/>
              </a:ext>
            </a:extLst>
          </p:cNvPr>
          <p:cNvSpPr txBox="1"/>
          <p:nvPr/>
        </p:nvSpPr>
        <p:spPr>
          <a:xfrm>
            <a:off x="8352510" y="1911448"/>
            <a:ext cx="1269997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18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0,22 ±0,79l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6F2C93C-3AF5-4C9D-9252-DC6F62C33CCB}"/>
              </a:ext>
            </a:extLst>
          </p:cNvPr>
          <p:cNvSpPr txBox="1"/>
          <p:nvPr/>
        </p:nvSpPr>
        <p:spPr>
          <a:xfrm>
            <a:off x="8422789" y="4507623"/>
            <a:ext cx="1392720" cy="310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18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0,88</a:t>
            </a:r>
            <a:r>
              <a:rPr lang="es-ES" sz="1418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2,23 kg</a:t>
            </a:r>
            <a:endParaRPr lang="es-ES" sz="1418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2119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</TotalTime>
  <Words>302</Words>
  <Application>Microsoft Office PowerPoint</Application>
  <PresentationFormat>Personalizado</PresentationFormat>
  <Paragraphs>47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    EXPERIENCIA CON LOS NUEVOS FARMACOS (TEZACAFTOR E IVACAFTOR) EN PACIENTES  CON FIBROSIS QUISTICA EN UN HOSPITAL DE TERCER NIVEL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carrashernan</dc:creator>
  <cp:lastModifiedBy>laura carrashernan</cp:lastModifiedBy>
  <cp:revision>29</cp:revision>
  <dcterms:created xsi:type="dcterms:W3CDTF">2019-01-29T20:50:24Z</dcterms:created>
  <dcterms:modified xsi:type="dcterms:W3CDTF">2019-02-26T21:27:02Z</dcterms:modified>
</cp:coreProperties>
</file>