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7" r:id="rId2"/>
    <p:sldId id="259" r:id="rId3"/>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2064" y="-2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C3A1D0-EC6A-0646-AD4C-DF093A22F31C}" type="datetimeFigureOut">
              <a:rPr lang="es-ES" smtClean="0"/>
              <a:t>28/2/19</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A9D3FA-F51A-DB40-85F7-312C9BD964C0}" type="slidenum">
              <a:rPr lang="es-ES" smtClean="0"/>
              <a:t>‹Nr.›</a:t>
            </a:fld>
            <a:endParaRPr lang="es-ES"/>
          </a:p>
        </p:txBody>
      </p:sp>
    </p:spTree>
    <p:extLst>
      <p:ext uri="{BB962C8B-B14F-4D97-AF65-F5344CB8AC3E}">
        <p14:creationId xmlns:p14="http://schemas.microsoft.com/office/powerpoint/2010/main" val="32784277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1536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5700">
                <a:solidFill>
                  <a:schemeClr val="tx1"/>
                </a:solidFill>
                <a:latin typeface="Arial" charset="0"/>
                <a:ea typeface="ＭＳ Ｐゴシック" charset="0"/>
                <a:cs typeface="ＭＳ Ｐゴシック" charset="0"/>
              </a:defRPr>
            </a:lvl1pPr>
            <a:lvl2pPr marL="742950" indent="-285750" eaLnBrk="0" hangingPunct="0">
              <a:defRPr sz="5700">
                <a:solidFill>
                  <a:schemeClr val="tx1"/>
                </a:solidFill>
                <a:latin typeface="Arial" charset="0"/>
                <a:ea typeface="ＭＳ Ｐゴシック" charset="0"/>
              </a:defRPr>
            </a:lvl2pPr>
            <a:lvl3pPr marL="1143000" indent="-228600" eaLnBrk="0" hangingPunct="0">
              <a:defRPr sz="5700">
                <a:solidFill>
                  <a:schemeClr val="tx1"/>
                </a:solidFill>
                <a:latin typeface="Arial" charset="0"/>
                <a:ea typeface="ＭＳ Ｐゴシック" charset="0"/>
              </a:defRPr>
            </a:lvl3pPr>
            <a:lvl4pPr marL="1600200" indent="-228600" eaLnBrk="0" hangingPunct="0">
              <a:defRPr sz="5700">
                <a:solidFill>
                  <a:schemeClr val="tx1"/>
                </a:solidFill>
                <a:latin typeface="Arial" charset="0"/>
                <a:ea typeface="ＭＳ Ｐゴシック" charset="0"/>
              </a:defRPr>
            </a:lvl4pPr>
            <a:lvl5pPr marL="2057400" indent="-228600" eaLnBrk="0" hangingPunct="0">
              <a:defRPr sz="5700">
                <a:solidFill>
                  <a:schemeClr val="tx1"/>
                </a:solidFill>
                <a:latin typeface="Arial" charset="0"/>
                <a:ea typeface="ＭＳ Ｐゴシック" charset="0"/>
              </a:defRPr>
            </a:lvl5pPr>
            <a:lvl6pPr marL="2514600" indent="-228600" defTabSz="2836863" eaLnBrk="0" fontAlgn="base" hangingPunct="0">
              <a:spcBef>
                <a:spcPct val="0"/>
              </a:spcBef>
              <a:spcAft>
                <a:spcPct val="0"/>
              </a:spcAft>
              <a:defRPr sz="5700">
                <a:solidFill>
                  <a:schemeClr val="tx1"/>
                </a:solidFill>
                <a:latin typeface="Arial" charset="0"/>
                <a:ea typeface="ＭＳ Ｐゴシック" charset="0"/>
              </a:defRPr>
            </a:lvl6pPr>
            <a:lvl7pPr marL="2971800" indent="-228600" defTabSz="2836863" eaLnBrk="0" fontAlgn="base" hangingPunct="0">
              <a:spcBef>
                <a:spcPct val="0"/>
              </a:spcBef>
              <a:spcAft>
                <a:spcPct val="0"/>
              </a:spcAft>
              <a:defRPr sz="5700">
                <a:solidFill>
                  <a:schemeClr val="tx1"/>
                </a:solidFill>
                <a:latin typeface="Arial" charset="0"/>
                <a:ea typeface="ＭＳ Ｐゴシック" charset="0"/>
              </a:defRPr>
            </a:lvl7pPr>
            <a:lvl8pPr marL="3429000" indent="-228600" defTabSz="2836863" eaLnBrk="0" fontAlgn="base" hangingPunct="0">
              <a:spcBef>
                <a:spcPct val="0"/>
              </a:spcBef>
              <a:spcAft>
                <a:spcPct val="0"/>
              </a:spcAft>
              <a:defRPr sz="5700">
                <a:solidFill>
                  <a:schemeClr val="tx1"/>
                </a:solidFill>
                <a:latin typeface="Arial" charset="0"/>
                <a:ea typeface="ＭＳ Ｐゴシック" charset="0"/>
              </a:defRPr>
            </a:lvl8pPr>
            <a:lvl9pPr marL="3886200" indent="-228600" defTabSz="2836863" eaLnBrk="0" fontAlgn="base" hangingPunct="0">
              <a:spcBef>
                <a:spcPct val="0"/>
              </a:spcBef>
              <a:spcAft>
                <a:spcPct val="0"/>
              </a:spcAft>
              <a:defRPr sz="5700">
                <a:solidFill>
                  <a:schemeClr val="tx1"/>
                </a:solidFill>
                <a:latin typeface="Arial" charset="0"/>
                <a:ea typeface="ＭＳ Ｐゴシック" charset="0"/>
              </a:defRPr>
            </a:lvl9pPr>
          </a:lstStyle>
          <a:p>
            <a:pPr defTabSz="2836863" eaLnBrk="1" hangingPunct="1"/>
            <a:fld id="{C9A1CB18-3FB8-B445-BD12-A5C0898995BF}" type="slidenum">
              <a:rPr lang="es-ES" sz="1200"/>
              <a:pPr defTabSz="2836863" eaLnBrk="1" hangingPunct="1"/>
              <a:t>1</a:t>
            </a:fld>
            <a:endParaRPr lang="es-E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2"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s-ES">
              <a:latin typeface="Calibri" charset="0"/>
            </a:endParaRPr>
          </a:p>
        </p:txBody>
      </p:sp>
      <p:sp>
        <p:nvSpPr>
          <p:cNvPr id="15363"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5700">
                <a:solidFill>
                  <a:schemeClr val="tx1"/>
                </a:solidFill>
                <a:latin typeface="Arial" charset="0"/>
                <a:ea typeface="ＭＳ Ｐゴシック" charset="0"/>
                <a:cs typeface="ＭＳ Ｐゴシック" charset="0"/>
              </a:defRPr>
            </a:lvl1pPr>
            <a:lvl2pPr marL="742950" indent="-285750" eaLnBrk="0" hangingPunct="0">
              <a:defRPr sz="5700">
                <a:solidFill>
                  <a:schemeClr val="tx1"/>
                </a:solidFill>
                <a:latin typeface="Arial" charset="0"/>
                <a:ea typeface="ＭＳ Ｐゴシック" charset="0"/>
              </a:defRPr>
            </a:lvl2pPr>
            <a:lvl3pPr marL="1143000" indent="-228600" eaLnBrk="0" hangingPunct="0">
              <a:defRPr sz="5700">
                <a:solidFill>
                  <a:schemeClr val="tx1"/>
                </a:solidFill>
                <a:latin typeface="Arial" charset="0"/>
                <a:ea typeface="ＭＳ Ｐゴシック" charset="0"/>
              </a:defRPr>
            </a:lvl3pPr>
            <a:lvl4pPr marL="1600200" indent="-228600" eaLnBrk="0" hangingPunct="0">
              <a:defRPr sz="5700">
                <a:solidFill>
                  <a:schemeClr val="tx1"/>
                </a:solidFill>
                <a:latin typeface="Arial" charset="0"/>
                <a:ea typeface="ＭＳ Ｐゴシック" charset="0"/>
              </a:defRPr>
            </a:lvl4pPr>
            <a:lvl5pPr marL="2057400" indent="-228600" eaLnBrk="0" hangingPunct="0">
              <a:defRPr sz="5700">
                <a:solidFill>
                  <a:schemeClr val="tx1"/>
                </a:solidFill>
                <a:latin typeface="Arial" charset="0"/>
                <a:ea typeface="ＭＳ Ｐゴシック" charset="0"/>
              </a:defRPr>
            </a:lvl5pPr>
            <a:lvl6pPr marL="2514600" indent="-228600" defTabSz="2836863" eaLnBrk="0" fontAlgn="base" hangingPunct="0">
              <a:spcBef>
                <a:spcPct val="0"/>
              </a:spcBef>
              <a:spcAft>
                <a:spcPct val="0"/>
              </a:spcAft>
              <a:defRPr sz="5700">
                <a:solidFill>
                  <a:schemeClr val="tx1"/>
                </a:solidFill>
                <a:latin typeface="Arial" charset="0"/>
                <a:ea typeface="ＭＳ Ｐゴシック" charset="0"/>
              </a:defRPr>
            </a:lvl6pPr>
            <a:lvl7pPr marL="2971800" indent="-228600" defTabSz="2836863" eaLnBrk="0" fontAlgn="base" hangingPunct="0">
              <a:spcBef>
                <a:spcPct val="0"/>
              </a:spcBef>
              <a:spcAft>
                <a:spcPct val="0"/>
              </a:spcAft>
              <a:defRPr sz="5700">
                <a:solidFill>
                  <a:schemeClr val="tx1"/>
                </a:solidFill>
                <a:latin typeface="Arial" charset="0"/>
                <a:ea typeface="ＭＳ Ｐゴシック" charset="0"/>
              </a:defRPr>
            </a:lvl7pPr>
            <a:lvl8pPr marL="3429000" indent="-228600" defTabSz="2836863" eaLnBrk="0" fontAlgn="base" hangingPunct="0">
              <a:spcBef>
                <a:spcPct val="0"/>
              </a:spcBef>
              <a:spcAft>
                <a:spcPct val="0"/>
              </a:spcAft>
              <a:defRPr sz="5700">
                <a:solidFill>
                  <a:schemeClr val="tx1"/>
                </a:solidFill>
                <a:latin typeface="Arial" charset="0"/>
                <a:ea typeface="ＭＳ Ｐゴシック" charset="0"/>
              </a:defRPr>
            </a:lvl8pPr>
            <a:lvl9pPr marL="3886200" indent="-228600" defTabSz="2836863" eaLnBrk="0" fontAlgn="base" hangingPunct="0">
              <a:spcBef>
                <a:spcPct val="0"/>
              </a:spcBef>
              <a:spcAft>
                <a:spcPct val="0"/>
              </a:spcAft>
              <a:defRPr sz="5700">
                <a:solidFill>
                  <a:schemeClr val="tx1"/>
                </a:solidFill>
                <a:latin typeface="Arial" charset="0"/>
                <a:ea typeface="ＭＳ Ｐゴシック" charset="0"/>
              </a:defRPr>
            </a:lvl9pPr>
          </a:lstStyle>
          <a:p>
            <a:pPr defTabSz="2836863" eaLnBrk="1" hangingPunct="1"/>
            <a:fld id="{C9A1CB18-3FB8-B445-BD12-A5C0898995BF}" type="slidenum">
              <a:rPr lang="es-ES" sz="1200"/>
              <a:pPr defTabSz="2836863" eaLnBrk="1" hangingPunct="1"/>
              <a:t>2</a:t>
            </a:fld>
            <a:endParaRPr lang="es-E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FB768E1D-3CC3-D641-BDC5-988D5E0A73B0}" type="datetimeFigureOut">
              <a:rPr lang="es-ES" smtClean="0"/>
              <a:t>28/2/19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2868638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FB768E1D-3CC3-D641-BDC5-988D5E0A73B0}" type="datetimeFigureOut">
              <a:rPr lang="es-ES" smtClean="0"/>
              <a:t>28/2/19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1447193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FB768E1D-3CC3-D641-BDC5-988D5E0A73B0}" type="datetimeFigureOut">
              <a:rPr lang="es-ES" smtClean="0"/>
              <a:t>28/2/19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1516580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FB768E1D-3CC3-D641-BDC5-988D5E0A73B0}" type="datetimeFigureOut">
              <a:rPr lang="es-ES" smtClean="0"/>
              <a:t>28/2/19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221638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FB768E1D-3CC3-D641-BDC5-988D5E0A73B0}" type="datetimeFigureOut">
              <a:rPr lang="es-ES" smtClean="0"/>
              <a:t>28/2/19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1850133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FB768E1D-3CC3-D641-BDC5-988D5E0A73B0}" type="datetimeFigureOut">
              <a:rPr lang="es-ES" smtClean="0"/>
              <a:t>28/2/19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255011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B768E1D-3CC3-D641-BDC5-988D5E0A73B0}" type="datetimeFigureOut">
              <a:rPr lang="es-ES" smtClean="0"/>
              <a:t>28/2/19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1527473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FB768E1D-3CC3-D641-BDC5-988D5E0A73B0}" type="datetimeFigureOut">
              <a:rPr lang="es-ES" smtClean="0"/>
              <a:t>28/2/19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1865004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FB768E1D-3CC3-D641-BDC5-988D5E0A73B0}" type="datetimeFigureOut">
              <a:rPr lang="es-ES" smtClean="0"/>
              <a:t>28/2/19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321806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FB768E1D-3CC3-D641-BDC5-988D5E0A73B0}" type="datetimeFigureOut">
              <a:rPr lang="es-ES" smtClean="0"/>
              <a:t>28/2/19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1148943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FB768E1D-3CC3-D641-BDC5-988D5E0A73B0}" type="datetimeFigureOut">
              <a:rPr lang="es-ES" smtClean="0"/>
              <a:t>28/2/19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C92FFB1-D5D4-A64B-8C44-35F091E9247B}" type="slidenum">
              <a:rPr lang="es-ES" smtClean="0"/>
              <a:t>‹Nr.›</a:t>
            </a:fld>
            <a:endParaRPr lang="es-ES"/>
          </a:p>
        </p:txBody>
      </p:sp>
    </p:spTree>
    <p:extLst>
      <p:ext uri="{BB962C8B-B14F-4D97-AF65-F5344CB8AC3E}">
        <p14:creationId xmlns:p14="http://schemas.microsoft.com/office/powerpoint/2010/main" val="299435870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768E1D-3CC3-D641-BDC5-988D5E0A73B0}" type="datetimeFigureOut">
              <a:rPr lang="es-ES" smtClean="0"/>
              <a:t>28/2/19</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92FFB1-D5D4-A64B-8C44-35F091E9247B}" type="slidenum">
              <a:rPr lang="es-ES" smtClean="0"/>
              <a:t>‹Nr.›</a:t>
            </a:fld>
            <a:endParaRPr lang="es-ES"/>
          </a:p>
        </p:txBody>
      </p:sp>
    </p:spTree>
    <p:extLst>
      <p:ext uri="{BB962C8B-B14F-4D97-AF65-F5344CB8AC3E}">
        <p14:creationId xmlns:p14="http://schemas.microsoft.com/office/powerpoint/2010/main" val="1688928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package" Target="../embeddings/Documento_de_Microsoft_Word1.docx"/><Relationship Id="rId5" Type="http://schemas.openxmlformats.org/officeDocument/2006/relationships/image" Target="../media/image1.png"/><Relationship Id="rId6" Type="http://schemas.openxmlformats.org/officeDocument/2006/relationships/package" Target="../embeddings/Documento_de_Microsoft_Word2.docx"/><Relationship Id="rId7" Type="http://schemas.openxmlformats.org/officeDocument/2006/relationships/package" Target="../embeddings/Documento_de_Microsoft_Word3.docx"/><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package" Target="../embeddings/Documento_de_Microsoft_Word4.docx"/><Relationship Id="rId5" Type="http://schemas.openxmlformats.org/officeDocument/2006/relationships/image" Target="../media/image1.png"/><Relationship Id="rId6" Type="http://schemas.openxmlformats.org/officeDocument/2006/relationships/package" Target="../embeddings/Documento_de_Microsoft_Word5.docx"/><Relationship Id="rId7" Type="http://schemas.openxmlformats.org/officeDocument/2006/relationships/package" Target="../embeddings/Documento_de_Microsoft_Word6.docx"/><Relationship Id="rId8" Type="http://schemas.openxmlformats.org/officeDocument/2006/relationships/image" Target="../media/image2.png"/><Relationship Id="rId1" Type="http://schemas.openxmlformats.org/officeDocument/2006/relationships/vmlDrawing" Target="../drawings/vmlDrawing2.vml"/><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2000"/>
          </a:schemeClr>
        </a:solidFill>
        <a:effectLst/>
      </p:bgPr>
    </p:bg>
    <p:spTree>
      <p:nvGrpSpPr>
        <p:cNvPr id="1" name=""/>
        <p:cNvGrpSpPr/>
        <p:nvPr/>
      </p:nvGrpSpPr>
      <p:grpSpPr>
        <a:xfrm>
          <a:off x="0" y="0"/>
          <a:ext cx="0" cy="0"/>
          <a:chOff x="0" y="0"/>
          <a:chExt cx="0" cy="0"/>
        </a:xfrm>
      </p:grpSpPr>
      <p:sp>
        <p:nvSpPr>
          <p:cNvPr id="14337" name="Rectángulo 1"/>
          <p:cNvSpPr>
            <a:spLocks noChangeArrowheads="1"/>
          </p:cNvSpPr>
          <p:nvPr/>
        </p:nvSpPr>
        <p:spPr bwMode="auto">
          <a:xfrm>
            <a:off x="1280079" y="184911"/>
            <a:ext cx="7269742" cy="1169844"/>
          </a:xfrm>
          <a:prstGeom prst="rect">
            <a:avLst/>
          </a:prstGeom>
          <a:solidFill>
            <a:schemeClr val="bg1"/>
          </a:solidFill>
          <a:ln w="63500">
            <a:solidFill>
              <a:schemeClr val="accent4">
                <a:lumMod val="75000"/>
              </a:schemeClr>
            </a:solidFill>
          </a:ln>
        </p:spPr>
        <p:txBody>
          <a:bodyPr lIns="30770" tIns="15385" rIns="30770" bIns="15385">
            <a:spAutoFit/>
          </a:bodyPr>
          <a:lstStyle/>
          <a:p>
            <a:pPr algn="ctr"/>
            <a:r>
              <a:rPr lang="es-ES_tradnl" b="1" dirty="0">
                <a:solidFill>
                  <a:schemeClr val="accent4">
                    <a:lumMod val="75000"/>
                  </a:schemeClr>
                </a:solidFill>
              </a:rPr>
              <a:t>CUIDADOS PALIATIVOS EN LOS PACIENTES CON ENFERMEDAD PULMONAR OBSTRUCTIVA CRÓNICA. </a:t>
            </a:r>
            <a:endParaRPr lang="es-ES" b="1" dirty="0">
              <a:solidFill>
                <a:schemeClr val="accent4">
                  <a:lumMod val="75000"/>
                </a:schemeClr>
              </a:solidFill>
              <a:latin typeface="Calibri"/>
              <a:cs typeface="Calibri"/>
            </a:endParaRPr>
          </a:p>
          <a:p>
            <a:pPr algn="ctr" defTabSz="2837637">
              <a:defRPr/>
            </a:pPr>
            <a:endParaRPr lang="es-ES" sz="1000" dirty="0" smtClean="0"/>
          </a:p>
          <a:p>
            <a:pPr algn="ctr" defTabSz="2837637">
              <a:defRPr/>
            </a:pPr>
            <a:r>
              <a:rPr lang="es-ES" sz="1000" dirty="0"/>
              <a:t> </a:t>
            </a:r>
            <a:r>
              <a:rPr lang="es-ES_tradnl" sz="1000" dirty="0"/>
              <a:t>E. Cabrera </a:t>
            </a:r>
            <a:r>
              <a:rPr lang="es-ES_tradnl" sz="1000" dirty="0" smtClean="0"/>
              <a:t>César, </a:t>
            </a:r>
            <a:r>
              <a:rPr lang="es-ES_tradnl" sz="1000" dirty="0"/>
              <a:t>A. Ruiz </a:t>
            </a:r>
            <a:r>
              <a:rPr lang="es-ES_tradnl" sz="1000" dirty="0" smtClean="0"/>
              <a:t>Martin, M. Garza </a:t>
            </a:r>
            <a:r>
              <a:rPr lang="es-ES_tradnl" sz="1000" dirty="0" err="1" smtClean="0"/>
              <a:t>Greaves</a:t>
            </a:r>
            <a:r>
              <a:rPr lang="es-ES_tradnl" sz="1000" dirty="0" smtClean="0"/>
              <a:t>, N. Reina Marfil, </a:t>
            </a:r>
            <a:r>
              <a:rPr lang="es-ES_tradnl" sz="1000" dirty="0"/>
              <a:t>Mª C. Fernández Aguirre,, J.L Velasco Garrido</a:t>
            </a:r>
          </a:p>
          <a:p>
            <a:pPr algn="ctr" defTabSz="2837637">
              <a:defRPr/>
            </a:pPr>
            <a:r>
              <a:rPr lang="es-ES" sz="1000" dirty="0"/>
              <a:t>Hospital Universitario Virgen de la Victoria</a:t>
            </a:r>
          </a:p>
          <a:p>
            <a:pPr marL="457200" indent="-457200" algn="ctr" defTabSz="2837637">
              <a:buFontTx/>
              <a:buAutoNum type="arabicParenBoth"/>
              <a:defRPr/>
            </a:pPr>
            <a:endParaRPr lang="es-ES_tradnl" sz="800" b="1" i="1" dirty="0"/>
          </a:p>
        </p:txBody>
      </p:sp>
      <p:sp>
        <p:nvSpPr>
          <p:cNvPr id="14342" name="Rectángulo 8"/>
          <p:cNvSpPr>
            <a:spLocks noChangeArrowheads="1"/>
          </p:cNvSpPr>
          <p:nvPr/>
        </p:nvSpPr>
        <p:spPr bwMode="auto">
          <a:xfrm>
            <a:off x="502960" y="5198119"/>
            <a:ext cx="8247945" cy="461958"/>
          </a:xfrm>
          <a:prstGeom prst="rect">
            <a:avLst/>
          </a:prstGeom>
          <a:solidFill>
            <a:srgbClr val="FFFFFF"/>
          </a:solidFill>
          <a:ln w="9525">
            <a:solidFill>
              <a:srgbClr val="376092"/>
            </a:solidFill>
            <a:miter lim="800000"/>
            <a:headEnd/>
            <a:tailEnd/>
          </a:ln>
        </p:spPr>
        <p:txBody>
          <a:bodyPr wrap="square" lIns="30770" tIns="15385" rIns="30770" bIns="15385">
            <a:spAutoFit/>
          </a:bodyPr>
          <a:lstStyle/>
          <a:p>
            <a:pPr algn="just"/>
            <a:r>
              <a:rPr lang="es-ES_tradnl" sz="1400" dirty="0"/>
              <a:t>Se ha realizado un estudio descriptivo retrospectivo de todos los pacientes derivados a CP en un hospital de tercer nivel, entre Enero 2017-Enero 2018 con diagnósticos de EPOC. </a:t>
            </a:r>
          </a:p>
        </p:txBody>
      </p:sp>
      <p:sp>
        <p:nvSpPr>
          <p:cNvPr id="14343" name="CuadroTexto 6"/>
          <p:cNvSpPr txBox="1">
            <a:spLocks noChangeArrowheads="1"/>
          </p:cNvSpPr>
          <p:nvPr/>
        </p:nvSpPr>
        <p:spPr bwMode="auto">
          <a:xfrm>
            <a:off x="502960" y="1708751"/>
            <a:ext cx="2880683" cy="538902"/>
          </a:xfrm>
          <a:prstGeom prst="rect">
            <a:avLst/>
          </a:prstGeom>
          <a:solidFill>
            <a:srgbClr val="FFFFFF"/>
          </a:solidFill>
          <a:ln w="9525">
            <a:solidFill>
              <a:srgbClr val="604A7B"/>
            </a:solidFill>
            <a:miter lim="800000"/>
            <a:headEnd/>
            <a:tailEnd/>
          </a:ln>
        </p:spPr>
        <p:txBody>
          <a:bodyPr lIns="30770" tIns="15385" rIns="30770" bIns="15385">
            <a:spAutoFit/>
          </a:bodyPr>
          <a:lstStyle>
            <a:lvl1pPr eaLnBrk="0" hangingPunct="0">
              <a:defRPr sz="5700">
                <a:solidFill>
                  <a:schemeClr val="tx1"/>
                </a:solidFill>
                <a:latin typeface="Arial" charset="0"/>
                <a:ea typeface="ＭＳ Ｐゴシック" charset="0"/>
                <a:cs typeface="ＭＳ Ｐゴシック" charset="0"/>
              </a:defRPr>
            </a:lvl1pPr>
            <a:lvl2pPr marL="742950" indent="-285750" eaLnBrk="0" hangingPunct="0">
              <a:defRPr sz="5700">
                <a:solidFill>
                  <a:schemeClr val="tx1"/>
                </a:solidFill>
                <a:latin typeface="Arial" charset="0"/>
                <a:ea typeface="ＭＳ Ｐゴシック" charset="0"/>
              </a:defRPr>
            </a:lvl2pPr>
            <a:lvl3pPr marL="1143000" indent="-228600" eaLnBrk="0" hangingPunct="0">
              <a:defRPr sz="5700">
                <a:solidFill>
                  <a:schemeClr val="tx1"/>
                </a:solidFill>
                <a:latin typeface="Arial" charset="0"/>
                <a:ea typeface="ＭＳ Ｐゴシック" charset="0"/>
              </a:defRPr>
            </a:lvl3pPr>
            <a:lvl4pPr marL="1600200" indent="-228600" eaLnBrk="0" hangingPunct="0">
              <a:defRPr sz="5700">
                <a:solidFill>
                  <a:schemeClr val="tx1"/>
                </a:solidFill>
                <a:latin typeface="Arial" charset="0"/>
                <a:ea typeface="ＭＳ Ｐゴシック" charset="0"/>
              </a:defRPr>
            </a:lvl4pPr>
            <a:lvl5pPr marL="2057400" indent="-228600" eaLnBrk="0" hangingPunct="0">
              <a:defRPr sz="5700">
                <a:solidFill>
                  <a:schemeClr val="tx1"/>
                </a:solidFill>
                <a:latin typeface="Arial" charset="0"/>
                <a:ea typeface="ＭＳ Ｐゴシック" charset="0"/>
              </a:defRPr>
            </a:lvl5pPr>
            <a:lvl6pPr marL="2514600" indent="-228600" defTabSz="2836863" eaLnBrk="0" fontAlgn="base" hangingPunct="0">
              <a:spcBef>
                <a:spcPct val="0"/>
              </a:spcBef>
              <a:spcAft>
                <a:spcPct val="0"/>
              </a:spcAft>
              <a:defRPr sz="5700">
                <a:solidFill>
                  <a:schemeClr val="tx1"/>
                </a:solidFill>
                <a:latin typeface="Arial" charset="0"/>
                <a:ea typeface="ＭＳ Ｐゴシック" charset="0"/>
              </a:defRPr>
            </a:lvl6pPr>
            <a:lvl7pPr marL="2971800" indent="-228600" defTabSz="2836863" eaLnBrk="0" fontAlgn="base" hangingPunct="0">
              <a:spcBef>
                <a:spcPct val="0"/>
              </a:spcBef>
              <a:spcAft>
                <a:spcPct val="0"/>
              </a:spcAft>
              <a:defRPr sz="5700">
                <a:solidFill>
                  <a:schemeClr val="tx1"/>
                </a:solidFill>
                <a:latin typeface="Arial" charset="0"/>
                <a:ea typeface="ＭＳ Ｐゴシック" charset="0"/>
              </a:defRPr>
            </a:lvl7pPr>
            <a:lvl8pPr marL="3429000" indent="-228600" defTabSz="2836863" eaLnBrk="0" fontAlgn="base" hangingPunct="0">
              <a:spcBef>
                <a:spcPct val="0"/>
              </a:spcBef>
              <a:spcAft>
                <a:spcPct val="0"/>
              </a:spcAft>
              <a:defRPr sz="5700">
                <a:solidFill>
                  <a:schemeClr val="tx1"/>
                </a:solidFill>
                <a:latin typeface="Arial" charset="0"/>
                <a:ea typeface="ＭＳ Ｐゴシック" charset="0"/>
              </a:defRPr>
            </a:lvl8pPr>
            <a:lvl9pPr marL="3886200" indent="-228600" defTabSz="2836863" eaLnBrk="0" fontAlgn="base" hangingPunct="0">
              <a:spcBef>
                <a:spcPct val="0"/>
              </a:spcBef>
              <a:spcAft>
                <a:spcPct val="0"/>
              </a:spcAft>
              <a:defRPr sz="5700">
                <a:solidFill>
                  <a:schemeClr val="tx1"/>
                </a:solidFill>
                <a:latin typeface="Arial" charset="0"/>
                <a:ea typeface="ＭＳ Ｐゴシック" charset="0"/>
              </a:defRPr>
            </a:lvl9pPr>
          </a:lstStyle>
          <a:p>
            <a:pPr algn="ctr" eaLnBrk="1" hangingPunct="1"/>
            <a:endParaRPr lang="es-ES" sz="1200" b="1" dirty="0"/>
          </a:p>
          <a:p>
            <a:pPr algn="ctr" eaLnBrk="1" hangingPunct="1"/>
            <a:r>
              <a:rPr lang="es-ES" sz="1200" b="1" dirty="0"/>
              <a:t>INTRODUCCIÓN</a:t>
            </a:r>
          </a:p>
          <a:p>
            <a:pPr algn="ctr" eaLnBrk="1" hangingPunct="1"/>
            <a:endParaRPr lang="es-ES" sz="900" b="1" dirty="0"/>
          </a:p>
        </p:txBody>
      </p:sp>
      <p:sp>
        <p:nvSpPr>
          <p:cNvPr id="14344" name="CuadroTexto 15"/>
          <p:cNvSpPr txBox="1">
            <a:spLocks noChangeArrowheads="1"/>
          </p:cNvSpPr>
          <p:nvPr/>
        </p:nvSpPr>
        <p:spPr bwMode="auto">
          <a:xfrm>
            <a:off x="502960" y="4406032"/>
            <a:ext cx="2880683" cy="538902"/>
          </a:xfrm>
          <a:prstGeom prst="rect">
            <a:avLst/>
          </a:prstGeom>
          <a:solidFill>
            <a:srgbClr val="FFFFFF"/>
          </a:solidFill>
          <a:ln w="9525">
            <a:solidFill>
              <a:srgbClr val="604A7B"/>
            </a:solidFill>
            <a:miter lim="800000"/>
            <a:headEnd/>
            <a:tailEnd/>
          </a:ln>
        </p:spPr>
        <p:txBody>
          <a:bodyPr lIns="30770" tIns="15385" rIns="30770" bIns="15385">
            <a:spAutoFit/>
          </a:bodyPr>
          <a:lstStyle>
            <a:lvl1pPr eaLnBrk="0" hangingPunct="0">
              <a:defRPr sz="5700">
                <a:solidFill>
                  <a:schemeClr val="tx1"/>
                </a:solidFill>
                <a:latin typeface="Arial" charset="0"/>
                <a:ea typeface="ＭＳ Ｐゴシック" charset="0"/>
                <a:cs typeface="ＭＳ Ｐゴシック" charset="0"/>
              </a:defRPr>
            </a:lvl1pPr>
            <a:lvl2pPr marL="742950" indent="-285750" eaLnBrk="0" hangingPunct="0">
              <a:defRPr sz="5700">
                <a:solidFill>
                  <a:schemeClr val="tx1"/>
                </a:solidFill>
                <a:latin typeface="Arial" charset="0"/>
                <a:ea typeface="ＭＳ Ｐゴシック" charset="0"/>
              </a:defRPr>
            </a:lvl2pPr>
            <a:lvl3pPr marL="1143000" indent="-228600" eaLnBrk="0" hangingPunct="0">
              <a:defRPr sz="5700">
                <a:solidFill>
                  <a:schemeClr val="tx1"/>
                </a:solidFill>
                <a:latin typeface="Arial" charset="0"/>
                <a:ea typeface="ＭＳ Ｐゴシック" charset="0"/>
              </a:defRPr>
            </a:lvl3pPr>
            <a:lvl4pPr marL="1600200" indent="-228600" eaLnBrk="0" hangingPunct="0">
              <a:defRPr sz="5700">
                <a:solidFill>
                  <a:schemeClr val="tx1"/>
                </a:solidFill>
                <a:latin typeface="Arial" charset="0"/>
                <a:ea typeface="ＭＳ Ｐゴシック" charset="0"/>
              </a:defRPr>
            </a:lvl4pPr>
            <a:lvl5pPr marL="2057400" indent="-228600" eaLnBrk="0" hangingPunct="0">
              <a:defRPr sz="5700">
                <a:solidFill>
                  <a:schemeClr val="tx1"/>
                </a:solidFill>
                <a:latin typeface="Arial" charset="0"/>
                <a:ea typeface="ＭＳ Ｐゴシック" charset="0"/>
              </a:defRPr>
            </a:lvl5pPr>
            <a:lvl6pPr marL="2514600" indent="-228600" defTabSz="2836863" eaLnBrk="0" fontAlgn="base" hangingPunct="0">
              <a:spcBef>
                <a:spcPct val="0"/>
              </a:spcBef>
              <a:spcAft>
                <a:spcPct val="0"/>
              </a:spcAft>
              <a:defRPr sz="5700">
                <a:solidFill>
                  <a:schemeClr val="tx1"/>
                </a:solidFill>
                <a:latin typeface="Arial" charset="0"/>
                <a:ea typeface="ＭＳ Ｐゴシック" charset="0"/>
              </a:defRPr>
            </a:lvl6pPr>
            <a:lvl7pPr marL="2971800" indent="-228600" defTabSz="2836863" eaLnBrk="0" fontAlgn="base" hangingPunct="0">
              <a:spcBef>
                <a:spcPct val="0"/>
              </a:spcBef>
              <a:spcAft>
                <a:spcPct val="0"/>
              </a:spcAft>
              <a:defRPr sz="5700">
                <a:solidFill>
                  <a:schemeClr val="tx1"/>
                </a:solidFill>
                <a:latin typeface="Arial" charset="0"/>
                <a:ea typeface="ＭＳ Ｐゴシック" charset="0"/>
              </a:defRPr>
            </a:lvl7pPr>
            <a:lvl8pPr marL="3429000" indent="-228600" defTabSz="2836863" eaLnBrk="0" fontAlgn="base" hangingPunct="0">
              <a:spcBef>
                <a:spcPct val="0"/>
              </a:spcBef>
              <a:spcAft>
                <a:spcPct val="0"/>
              </a:spcAft>
              <a:defRPr sz="5700">
                <a:solidFill>
                  <a:schemeClr val="tx1"/>
                </a:solidFill>
                <a:latin typeface="Arial" charset="0"/>
                <a:ea typeface="ＭＳ Ｐゴシック" charset="0"/>
              </a:defRPr>
            </a:lvl8pPr>
            <a:lvl9pPr marL="3886200" indent="-228600" defTabSz="2836863" eaLnBrk="0" fontAlgn="base" hangingPunct="0">
              <a:spcBef>
                <a:spcPct val="0"/>
              </a:spcBef>
              <a:spcAft>
                <a:spcPct val="0"/>
              </a:spcAft>
              <a:defRPr sz="5700">
                <a:solidFill>
                  <a:schemeClr val="tx1"/>
                </a:solidFill>
                <a:latin typeface="Arial" charset="0"/>
                <a:ea typeface="ＭＳ Ｐゴシック" charset="0"/>
              </a:defRPr>
            </a:lvl9pPr>
          </a:lstStyle>
          <a:p>
            <a:pPr algn="ctr" eaLnBrk="1" hangingPunct="1"/>
            <a:endParaRPr lang="es-ES" sz="1200" b="1" dirty="0"/>
          </a:p>
          <a:p>
            <a:pPr algn="ctr" eaLnBrk="1" hangingPunct="1"/>
            <a:r>
              <a:rPr lang="es-ES" sz="1200" b="1" dirty="0"/>
              <a:t>MATERIAL Y MÉTODOS</a:t>
            </a:r>
          </a:p>
          <a:p>
            <a:pPr algn="ctr" eaLnBrk="1" hangingPunct="1"/>
            <a:endParaRPr lang="es-ES" sz="900" b="1" dirty="0"/>
          </a:p>
        </p:txBody>
      </p:sp>
      <p:graphicFrame>
        <p:nvGraphicFramePr>
          <p:cNvPr id="11" name="Objeto 8"/>
          <p:cNvGraphicFramePr>
            <a:graphicFrameLocks noChangeAspect="1"/>
          </p:cNvGraphicFramePr>
          <p:nvPr/>
        </p:nvGraphicFramePr>
        <p:xfrm>
          <a:off x="16562388" y="10264775"/>
          <a:ext cx="14614525" cy="19586575"/>
        </p:xfrm>
        <a:graphic>
          <a:graphicData uri="http://schemas.openxmlformats.org/presentationml/2006/ole">
            <mc:AlternateContent xmlns:mc="http://schemas.openxmlformats.org/markup-compatibility/2006">
              <mc:Choice xmlns:v="urn:schemas-microsoft-com:vml" Requires="v">
                <p:oleObj spid="_x0000_s1037" name="Documento" r:id="rId4" imgW="5676691" imgH="6768851" progId="Word.Document.12">
                  <p:embed/>
                </p:oleObj>
              </mc:Choice>
              <mc:Fallback>
                <p:oleObj name="Documento" r:id="rId4" imgW="5676691" imgH="6768851"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62388" y="10264775"/>
                        <a:ext cx="14614525" cy="195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to 8"/>
          <p:cNvGraphicFramePr>
            <a:graphicFrameLocks noChangeAspect="1"/>
          </p:cNvGraphicFramePr>
          <p:nvPr/>
        </p:nvGraphicFramePr>
        <p:xfrm>
          <a:off x="16714788" y="10417175"/>
          <a:ext cx="14614525" cy="19586575"/>
        </p:xfrm>
        <a:graphic>
          <a:graphicData uri="http://schemas.openxmlformats.org/presentationml/2006/ole">
            <mc:AlternateContent xmlns:mc="http://schemas.openxmlformats.org/markup-compatibility/2006">
              <mc:Choice xmlns:v="urn:schemas-microsoft-com:vml" Requires="v">
                <p:oleObj spid="_x0000_s1038" name="Documento" r:id="rId6" imgW="5676691" imgH="6768851" progId="Word.Document.12">
                  <p:embed/>
                </p:oleObj>
              </mc:Choice>
              <mc:Fallback>
                <p:oleObj name="Documento" r:id="rId6" imgW="5676691" imgH="6768851"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14788" y="10417175"/>
                        <a:ext cx="14614525" cy="195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to 8"/>
          <p:cNvGraphicFramePr>
            <a:graphicFrameLocks noChangeAspect="1"/>
          </p:cNvGraphicFramePr>
          <p:nvPr/>
        </p:nvGraphicFramePr>
        <p:xfrm>
          <a:off x="16867188" y="10569575"/>
          <a:ext cx="14614525" cy="19586575"/>
        </p:xfrm>
        <a:graphic>
          <a:graphicData uri="http://schemas.openxmlformats.org/presentationml/2006/ole">
            <mc:AlternateContent xmlns:mc="http://schemas.openxmlformats.org/markup-compatibility/2006">
              <mc:Choice xmlns:v="urn:schemas-microsoft-com:vml" Requires="v">
                <p:oleObj spid="_x0000_s1039" name="Documento" r:id="rId7" imgW="5676691" imgH="6768851" progId="Word.Document.12">
                  <p:embed/>
                </p:oleObj>
              </mc:Choice>
              <mc:Fallback>
                <p:oleObj name="Documento" r:id="rId7" imgW="5676691" imgH="6768851"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67188" y="10569575"/>
                        <a:ext cx="14614525" cy="195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0" name="Rectángulo 2"/>
          <p:cNvSpPr>
            <a:spLocks noChangeArrowheads="1"/>
          </p:cNvSpPr>
          <p:nvPr/>
        </p:nvSpPr>
        <p:spPr bwMode="auto">
          <a:xfrm>
            <a:off x="8705044" y="0"/>
            <a:ext cx="296129" cy="308069"/>
          </a:xfrm>
          <a:prstGeom prst="rect">
            <a:avLst/>
          </a:prstGeom>
          <a:solidFill>
            <a:schemeClr val="bg1"/>
          </a:solidFill>
          <a:ln>
            <a:noFill/>
          </a:ln>
        </p:spPr>
        <p:txBody>
          <a:bodyPr wrap="none" lIns="30770" tIns="15385" rIns="30770" bIns="15385">
            <a:spAutoFit/>
          </a:bodyPr>
          <a:lstStyle/>
          <a:p>
            <a:r>
              <a:rPr lang="is-IS" dirty="0" smtClean="0"/>
              <a:t>38</a:t>
            </a:r>
            <a:endParaRPr lang="es-ES" dirty="0"/>
          </a:p>
        </p:txBody>
      </p:sp>
      <p:sp>
        <p:nvSpPr>
          <p:cNvPr id="6" name="Rectángulo 5"/>
          <p:cNvSpPr/>
          <p:nvPr/>
        </p:nvSpPr>
        <p:spPr>
          <a:xfrm>
            <a:off x="502960" y="2399402"/>
            <a:ext cx="8247945" cy="1815882"/>
          </a:xfrm>
          <a:prstGeom prst="rect">
            <a:avLst/>
          </a:prstGeom>
          <a:solidFill>
            <a:srgbClr val="FFFFFF"/>
          </a:solidFill>
        </p:spPr>
        <p:txBody>
          <a:bodyPr wrap="square">
            <a:spAutoFit/>
          </a:bodyPr>
          <a:lstStyle/>
          <a:p>
            <a:pPr algn="just"/>
            <a:r>
              <a:rPr lang="es-ES_tradnl" sz="1400" dirty="0"/>
              <a:t>En la fase final de la enfermedad pulmonar obstructiva crónica (EPOC) esta contemplada la integración de los cuidados paliativos (CP), ya que ha demostrado mejorar los síntomas, la calidad de vida relacionada con la salud informada por los pacientes y disminuir los costes y la mortalidad, sin embargo a pesar de los múltiples beneficios que estos cuidados han demostrado, llama la atención que la mayoría de los pacientes con EPOC mueren sin acceso a los cuidados paliativos. </a:t>
            </a:r>
          </a:p>
          <a:p>
            <a:pPr algn="just"/>
            <a:r>
              <a:rPr lang="es-ES_tradnl" sz="1400" dirty="0"/>
              <a:t> </a:t>
            </a:r>
          </a:p>
          <a:p>
            <a:pPr algn="just"/>
            <a:r>
              <a:rPr lang="es-ES_tradnl" sz="1400" b="1" dirty="0"/>
              <a:t>El objetivo de nuestro trabajo es evaluar las características de los pacientes EPOC derivados en nuestro medio a CP. </a:t>
            </a:r>
          </a:p>
        </p:txBody>
      </p:sp>
    </p:spTree>
    <p:extLst>
      <p:ext uri="{BB962C8B-B14F-4D97-AF65-F5344CB8AC3E}">
        <p14:creationId xmlns:p14="http://schemas.microsoft.com/office/powerpoint/2010/main" val="306432955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2000"/>
          </a:schemeClr>
        </a:solidFill>
        <a:effectLst/>
      </p:bgPr>
    </p:bg>
    <p:spTree>
      <p:nvGrpSpPr>
        <p:cNvPr id="1" name=""/>
        <p:cNvGrpSpPr/>
        <p:nvPr/>
      </p:nvGrpSpPr>
      <p:grpSpPr>
        <a:xfrm>
          <a:off x="0" y="0"/>
          <a:ext cx="0" cy="0"/>
          <a:chOff x="0" y="0"/>
          <a:chExt cx="0" cy="0"/>
        </a:xfrm>
      </p:grpSpPr>
      <p:sp>
        <p:nvSpPr>
          <p:cNvPr id="14337" name="Rectángulo 1"/>
          <p:cNvSpPr>
            <a:spLocks noChangeArrowheads="1"/>
          </p:cNvSpPr>
          <p:nvPr/>
        </p:nvSpPr>
        <p:spPr bwMode="auto">
          <a:xfrm>
            <a:off x="355600" y="4570644"/>
            <a:ext cx="8483600" cy="1877730"/>
          </a:xfrm>
          <a:prstGeom prst="rect">
            <a:avLst/>
          </a:prstGeom>
          <a:solidFill>
            <a:schemeClr val="bg1"/>
          </a:solidFill>
          <a:ln w="63500">
            <a:solidFill>
              <a:schemeClr val="accent4">
                <a:lumMod val="75000"/>
              </a:schemeClr>
            </a:solidFill>
          </a:ln>
        </p:spPr>
        <p:txBody>
          <a:bodyPr wrap="square" lIns="30770" tIns="15385" rIns="30770" bIns="15385">
            <a:spAutoFit/>
          </a:bodyPr>
          <a:lstStyle/>
          <a:p>
            <a:pPr marL="457200" indent="-457200" algn="ctr" defTabSz="2837637">
              <a:buFontTx/>
              <a:buAutoNum type="arabicParenBoth"/>
              <a:defRPr/>
            </a:pPr>
            <a:endParaRPr lang="es-ES_tradnl" sz="800" b="1" i="1" dirty="0" smtClean="0"/>
          </a:p>
          <a:p>
            <a:pPr algn="ctr"/>
            <a:r>
              <a:rPr lang="es-ES_tradnl" b="1" dirty="0" smtClean="0">
                <a:solidFill>
                  <a:schemeClr val="accent4">
                    <a:lumMod val="75000"/>
                  </a:schemeClr>
                </a:solidFill>
              </a:rPr>
              <a:t>CONCLUSIONES</a:t>
            </a:r>
            <a:endParaRPr lang="es-ES" b="1" dirty="0">
              <a:solidFill>
                <a:schemeClr val="accent4">
                  <a:lumMod val="75000"/>
                </a:schemeClr>
              </a:solidFill>
              <a:latin typeface="Calibri"/>
              <a:cs typeface="Calibri"/>
            </a:endParaRPr>
          </a:p>
          <a:p>
            <a:pPr algn="ctr" defTabSz="2837637">
              <a:defRPr/>
            </a:pPr>
            <a:endParaRPr lang="es-ES" sz="1000" dirty="0" smtClean="0"/>
          </a:p>
          <a:p>
            <a:pPr marL="342900" indent="-342900" algn="just">
              <a:buFont typeface="+mj-lt"/>
              <a:buAutoNum type="arabicPeriod"/>
            </a:pPr>
            <a:r>
              <a:rPr lang="es-ES" sz="1400" dirty="0"/>
              <a:t> </a:t>
            </a:r>
            <a:r>
              <a:rPr lang="es-ES_tradnl" sz="1400" dirty="0"/>
              <a:t>A pesar de la complejidad de los EPOC al final de la vida, la derivación a CP en nuestro medio es mínima. </a:t>
            </a:r>
          </a:p>
          <a:p>
            <a:pPr marL="342900" indent="-342900" algn="just">
              <a:buFont typeface="+mj-lt"/>
              <a:buAutoNum type="arabicPeriod"/>
            </a:pPr>
            <a:r>
              <a:rPr lang="es-ES_tradnl" sz="1400" dirty="0"/>
              <a:t>Los pacientes derivados son </a:t>
            </a:r>
            <a:r>
              <a:rPr lang="es-ES_tradnl" sz="1400" dirty="0" err="1"/>
              <a:t>mayores,en</a:t>
            </a:r>
            <a:r>
              <a:rPr lang="es-ES_tradnl" sz="1400" dirty="0"/>
              <a:t> fases finales de la enfermedad con un periodo largo de evolución, muy sintomáticos y con un alto número de exacerbaciones. </a:t>
            </a:r>
          </a:p>
          <a:p>
            <a:pPr marL="342900" indent="-342900" algn="just">
              <a:buFont typeface="+mj-lt"/>
              <a:buAutoNum type="arabicPeriod"/>
            </a:pPr>
            <a:r>
              <a:rPr lang="es-ES_tradnl" sz="1400" dirty="0"/>
              <a:t>Ante pacientes con un BODE mayor de 7, oxigeno y múltiples ingresos se debe plantear la derivación a CP. </a:t>
            </a:r>
          </a:p>
          <a:p>
            <a:pPr marL="342900" indent="-342900" algn="just">
              <a:buFont typeface="+mj-lt"/>
              <a:buAutoNum type="arabicPeriod"/>
            </a:pPr>
            <a:r>
              <a:rPr lang="es-ES_tradnl" sz="1400" dirty="0"/>
              <a:t>Intervenciones sobre el personal sanitario son necesarias para aumentar la concienciación de la utilidad de los CP</a:t>
            </a:r>
          </a:p>
        </p:txBody>
      </p:sp>
      <p:graphicFrame>
        <p:nvGraphicFramePr>
          <p:cNvPr id="11" name="Objeto 8"/>
          <p:cNvGraphicFramePr>
            <a:graphicFrameLocks noChangeAspect="1"/>
          </p:cNvGraphicFramePr>
          <p:nvPr/>
        </p:nvGraphicFramePr>
        <p:xfrm>
          <a:off x="16562388" y="10264775"/>
          <a:ext cx="14614525" cy="19586575"/>
        </p:xfrm>
        <a:graphic>
          <a:graphicData uri="http://schemas.openxmlformats.org/presentationml/2006/ole">
            <mc:AlternateContent xmlns:mc="http://schemas.openxmlformats.org/markup-compatibility/2006">
              <mc:Choice xmlns:v="urn:schemas-microsoft-com:vml" Requires="v">
                <p:oleObj spid="_x0000_s8193" name="Documento" r:id="rId4" imgW="5676691" imgH="6768851" progId="Word.Document.12">
                  <p:embed/>
                </p:oleObj>
              </mc:Choice>
              <mc:Fallback>
                <p:oleObj name="Documento" r:id="rId4" imgW="5676691" imgH="6768851"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62388" y="10264775"/>
                        <a:ext cx="14614525" cy="195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to 8"/>
          <p:cNvGraphicFramePr>
            <a:graphicFrameLocks noChangeAspect="1"/>
          </p:cNvGraphicFramePr>
          <p:nvPr/>
        </p:nvGraphicFramePr>
        <p:xfrm>
          <a:off x="16714788" y="10417175"/>
          <a:ext cx="14614525" cy="19586575"/>
        </p:xfrm>
        <a:graphic>
          <a:graphicData uri="http://schemas.openxmlformats.org/presentationml/2006/ole">
            <mc:AlternateContent xmlns:mc="http://schemas.openxmlformats.org/markup-compatibility/2006">
              <mc:Choice xmlns:v="urn:schemas-microsoft-com:vml" Requires="v">
                <p:oleObj spid="_x0000_s8194" name="Documento" r:id="rId6" imgW="5676691" imgH="6768851" progId="Word.Document.12">
                  <p:embed/>
                </p:oleObj>
              </mc:Choice>
              <mc:Fallback>
                <p:oleObj name="Documento" r:id="rId6" imgW="5676691" imgH="6768851"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14788" y="10417175"/>
                        <a:ext cx="14614525" cy="195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to 8"/>
          <p:cNvGraphicFramePr>
            <a:graphicFrameLocks noChangeAspect="1"/>
          </p:cNvGraphicFramePr>
          <p:nvPr/>
        </p:nvGraphicFramePr>
        <p:xfrm>
          <a:off x="16867188" y="10569575"/>
          <a:ext cx="14614525" cy="19586575"/>
        </p:xfrm>
        <a:graphic>
          <a:graphicData uri="http://schemas.openxmlformats.org/presentationml/2006/ole">
            <mc:AlternateContent xmlns:mc="http://schemas.openxmlformats.org/markup-compatibility/2006">
              <mc:Choice xmlns:v="urn:schemas-microsoft-com:vml" Requires="v">
                <p:oleObj spid="_x0000_s8195" name="Documento" r:id="rId7" imgW="5676691" imgH="6768851" progId="Word.Document.12">
                  <p:embed/>
                </p:oleObj>
              </mc:Choice>
              <mc:Fallback>
                <p:oleObj name="Documento" r:id="rId7" imgW="5676691" imgH="6768851"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67188" y="10569575"/>
                        <a:ext cx="14614525" cy="195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0" name="Rectángulo 2"/>
          <p:cNvSpPr>
            <a:spLocks noChangeArrowheads="1"/>
          </p:cNvSpPr>
          <p:nvPr/>
        </p:nvSpPr>
        <p:spPr bwMode="auto">
          <a:xfrm>
            <a:off x="8705044" y="0"/>
            <a:ext cx="296129" cy="308069"/>
          </a:xfrm>
          <a:prstGeom prst="rect">
            <a:avLst/>
          </a:prstGeom>
          <a:solidFill>
            <a:schemeClr val="bg1"/>
          </a:solidFill>
          <a:ln>
            <a:noFill/>
          </a:ln>
        </p:spPr>
        <p:txBody>
          <a:bodyPr wrap="none" lIns="30770" tIns="15385" rIns="30770" bIns="15385">
            <a:spAutoFit/>
          </a:bodyPr>
          <a:lstStyle/>
          <a:p>
            <a:r>
              <a:rPr lang="is-IS" dirty="0" smtClean="0"/>
              <a:t>38</a:t>
            </a:r>
            <a:endParaRPr lang="es-ES" dirty="0"/>
          </a:p>
        </p:txBody>
      </p:sp>
      <p:pic>
        <p:nvPicPr>
          <p:cNvPr id="14" name="Imagen 13"/>
          <p:cNvPicPr/>
          <p:nvPr/>
        </p:nvPicPr>
        <p:blipFill>
          <a:blip r:embed="rId8">
            <a:extLst>
              <a:ext uri="{28A0092B-C50C-407E-A947-70E740481C1C}">
                <a14:useLocalDpi xmlns:a14="http://schemas.microsoft.com/office/drawing/2010/main" val="0"/>
              </a:ext>
            </a:extLst>
          </a:blip>
          <a:srcRect/>
          <a:stretch>
            <a:fillRect/>
          </a:stretch>
        </p:blipFill>
        <p:spPr bwMode="auto">
          <a:xfrm>
            <a:off x="214418" y="308070"/>
            <a:ext cx="3951182" cy="3970317"/>
          </a:xfrm>
          <a:prstGeom prst="rect">
            <a:avLst/>
          </a:prstGeom>
          <a:noFill/>
          <a:ln>
            <a:noFill/>
          </a:ln>
        </p:spPr>
      </p:pic>
      <p:sp>
        <p:nvSpPr>
          <p:cNvPr id="3" name="Rectángulo 2"/>
          <p:cNvSpPr/>
          <p:nvPr/>
        </p:nvSpPr>
        <p:spPr>
          <a:xfrm>
            <a:off x="4334933" y="308069"/>
            <a:ext cx="4504267" cy="3970318"/>
          </a:xfrm>
          <a:prstGeom prst="rect">
            <a:avLst/>
          </a:prstGeom>
          <a:solidFill>
            <a:srgbClr val="FFFFFF"/>
          </a:solidFill>
          <a:ln>
            <a:solidFill>
              <a:srgbClr val="604A7B"/>
            </a:solidFill>
          </a:ln>
        </p:spPr>
        <p:txBody>
          <a:bodyPr wrap="square">
            <a:spAutoFit/>
          </a:bodyPr>
          <a:lstStyle/>
          <a:p>
            <a:pPr algn="just"/>
            <a:r>
              <a:rPr lang="es-ES_tradnl" sz="1400" dirty="0"/>
              <a:t>La edad media al diagnostico de EPOC </a:t>
            </a:r>
            <a:r>
              <a:rPr lang="es-ES_tradnl" sz="1400" b="1" dirty="0"/>
              <a:t>era 68,73 </a:t>
            </a:r>
            <a:r>
              <a:rPr lang="es-ES_tradnl" sz="1400" dirty="0"/>
              <a:t>años. El FEV1 medio era </a:t>
            </a:r>
            <a:r>
              <a:rPr lang="es-ES_tradnl" sz="1400" b="1" dirty="0"/>
              <a:t>41,43%</a:t>
            </a:r>
            <a:r>
              <a:rPr lang="es-ES_tradnl" sz="1400" dirty="0"/>
              <a:t>. </a:t>
            </a:r>
            <a:r>
              <a:rPr lang="es-ES_tradnl" sz="1400" dirty="0"/>
              <a:t>Todos </a:t>
            </a:r>
            <a:r>
              <a:rPr lang="es-ES_tradnl" sz="1400" dirty="0"/>
              <a:t>tenían un </a:t>
            </a:r>
            <a:r>
              <a:rPr lang="es-ES_tradnl" sz="1400" dirty="0" err="1"/>
              <a:t>BODEx</a:t>
            </a:r>
            <a:r>
              <a:rPr lang="es-ES_tradnl" sz="1400" dirty="0"/>
              <a:t> mayor de 7. </a:t>
            </a:r>
          </a:p>
          <a:p>
            <a:pPr algn="just"/>
            <a:endParaRPr lang="es-ES_tradnl" sz="1400" dirty="0"/>
          </a:p>
          <a:p>
            <a:pPr algn="just"/>
            <a:r>
              <a:rPr lang="es-ES_tradnl" sz="1400" dirty="0"/>
              <a:t>3,4 </a:t>
            </a:r>
            <a:r>
              <a:rPr lang="es-ES_tradnl" sz="1400" dirty="0"/>
              <a:t>exacerbaciones en los doce meses previos. En el año habían tenido una media de 2,18 visitas a urgencias y a lo largo de su enfermedad habían sido ingresados 3,12. </a:t>
            </a:r>
          </a:p>
          <a:p>
            <a:pPr algn="just"/>
            <a:r>
              <a:rPr lang="es-ES_tradnl" sz="1400" dirty="0"/>
              <a:t> </a:t>
            </a:r>
          </a:p>
          <a:p>
            <a:pPr algn="just"/>
            <a:r>
              <a:rPr lang="es-ES_tradnl" sz="1400" dirty="0"/>
              <a:t>Todos, menos uno, recibieron tratamiento inhalado nebulizado con LAMA, SABA o Corticoide inhalado, y </a:t>
            </a:r>
            <a:r>
              <a:rPr lang="es-ES_tradnl" sz="1400" dirty="0" err="1"/>
              <a:t>ésto</a:t>
            </a:r>
            <a:r>
              <a:rPr lang="es-ES_tradnl" sz="1400" dirty="0"/>
              <a:t> se mantuvo una vez derivados. 12 (42,86%) recibían mórficos.  </a:t>
            </a:r>
          </a:p>
          <a:p>
            <a:pPr algn="just"/>
            <a:r>
              <a:rPr lang="es-ES_tradnl" sz="1400" dirty="0"/>
              <a:t> </a:t>
            </a:r>
          </a:p>
          <a:p>
            <a:pPr algn="just"/>
            <a:r>
              <a:rPr lang="es-ES_tradnl" sz="1400" dirty="0"/>
              <a:t>Dos (7,14%) eran independientes, 5 (17,86%) dependientes parciales y 21 (75%) eran totalmente dependientes. </a:t>
            </a:r>
            <a:endParaRPr lang="es-ES_tradnl" sz="1400" dirty="0"/>
          </a:p>
          <a:p>
            <a:pPr algn="just"/>
            <a:r>
              <a:rPr lang="es-ES_tradnl" sz="1400" dirty="0"/>
              <a:t> </a:t>
            </a:r>
          </a:p>
          <a:p>
            <a:pPr algn="just"/>
            <a:r>
              <a:rPr lang="es-ES_tradnl" sz="1400" dirty="0"/>
              <a:t>El tiempo medio desde la derivación a CP hasta su </a:t>
            </a:r>
            <a:r>
              <a:rPr lang="es-ES_tradnl" sz="1400" dirty="0" err="1"/>
              <a:t>exitus</a:t>
            </a:r>
            <a:r>
              <a:rPr lang="es-ES_tradnl" sz="1400" dirty="0"/>
              <a:t> era de 68 días. </a:t>
            </a:r>
          </a:p>
        </p:txBody>
      </p:sp>
    </p:spTree>
    <p:extLst>
      <p:ext uri="{BB962C8B-B14F-4D97-AF65-F5344CB8AC3E}">
        <p14:creationId xmlns:p14="http://schemas.microsoft.com/office/powerpoint/2010/main" val="91566641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3229</TotalTime>
  <Words>196</Words>
  <Application>Microsoft Macintosh PowerPoint</Application>
  <PresentationFormat>Presentación en pantalla (4:3)</PresentationFormat>
  <Paragraphs>32</Paragraphs>
  <Slides>2</Slides>
  <Notes>2</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vt:i4>
      </vt:variant>
    </vt:vector>
  </HeadingPairs>
  <TitlesOfParts>
    <vt:vector size="4" baseType="lpstr">
      <vt:lpstr>Tema de Office</vt:lpstr>
      <vt:lpstr>Documento de Microsoft Word</vt:lpstr>
      <vt:lpstr>Presentación de PowerPoint</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Eva Cabrera</dc:creator>
  <cp:lastModifiedBy>Eva Cabrera</cp:lastModifiedBy>
  <cp:revision>12</cp:revision>
  <dcterms:created xsi:type="dcterms:W3CDTF">2019-02-12T17:15:24Z</dcterms:created>
  <dcterms:modified xsi:type="dcterms:W3CDTF">2019-02-28T16:13:38Z</dcterms:modified>
</cp:coreProperties>
</file>