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064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3A1D0-EC6A-0646-AD4C-DF093A22F31C}" type="datetimeFigureOut">
              <a:rPr lang="es-ES" smtClean="0"/>
              <a:t>28/2/19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9D3FA-F51A-DB40-85F7-312C9BD964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8427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2836863" eaLnBrk="1" hangingPunct="1"/>
            <a:fld id="{C9A1CB18-3FB8-B445-BD12-A5C0898995BF}" type="slidenum">
              <a:rPr lang="es-ES" sz="1200"/>
              <a:pPr defTabSz="2836863" eaLnBrk="1" hangingPunct="1"/>
              <a:t>1</a:t>
            </a:fld>
            <a:endParaRPr 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2836863" eaLnBrk="1" hangingPunct="1"/>
            <a:fld id="{C9A1CB18-3FB8-B445-BD12-A5C0898995BF}" type="slidenum">
              <a:rPr lang="es-ES" sz="1200"/>
              <a:pPr defTabSz="2836863" eaLnBrk="1" hangingPunct="1"/>
              <a:t>2</a:t>
            </a:fld>
            <a:endParaRPr 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63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19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58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3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13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011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747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00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06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4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435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68E1D-3CC3-D641-BDC5-988D5E0A73B0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2FFB1-D5D4-A64B-8C44-35F091E9247B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92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package" Target="../embeddings/Documento_de_Microsoft_Word1.docx"/><Relationship Id="rId5" Type="http://schemas.openxmlformats.org/officeDocument/2006/relationships/image" Target="../media/image1.png"/><Relationship Id="rId6" Type="http://schemas.openxmlformats.org/officeDocument/2006/relationships/package" Target="../embeddings/Documento_de_Microsoft_Word2.docx"/><Relationship Id="rId7" Type="http://schemas.openxmlformats.org/officeDocument/2006/relationships/package" Target="../embeddings/Documento_de_Microsoft_Word3.docx"/><Relationship Id="rId8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package" Target="../embeddings/Documento_de_Microsoft_Word4.docx"/><Relationship Id="rId5" Type="http://schemas.openxmlformats.org/officeDocument/2006/relationships/image" Target="../media/image1.png"/><Relationship Id="rId6" Type="http://schemas.openxmlformats.org/officeDocument/2006/relationships/package" Target="../embeddings/Documento_de_Microsoft_Word5.docx"/><Relationship Id="rId7" Type="http://schemas.openxmlformats.org/officeDocument/2006/relationships/package" Target="../embeddings/Documento_de_Microsoft_Word6.docx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ángulo 1"/>
          <p:cNvSpPr>
            <a:spLocks noChangeArrowheads="1"/>
          </p:cNvSpPr>
          <p:nvPr/>
        </p:nvSpPr>
        <p:spPr bwMode="auto">
          <a:xfrm>
            <a:off x="1280079" y="184911"/>
            <a:ext cx="7269742" cy="1292954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>
                <a:lumMod val="75000"/>
              </a:schemeClr>
            </a:solidFill>
          </a:ln>
        </p:spPr>
        <p:txBody>
          <a:bodyPr lIns="30770" tIns="15385" rIns="30770" bIns="15385">
            <a:spAutoFit/>
          </a:bodyPr>
          <a:lstStyle/>
          <a:p>
            <a:pPr algn="ctr" defTabSz="955149">
              <a:defRPr/>
            </a:pPr>
            <a:endParaRPr lang="es-ES" b="1" dirty="0">
              <a:latin typeface="Calibri"/>
              <a:cs typeface="Calibri"/>
            </a:endParaRPr>
          </a:p>
          <a:p>
            <a:pPr algn="ctr" defTabSz="955149">
              <a:defRPr/>
            </a:pPr>
            <a:r>
              <a:rPr lang="es-ES" dirty="0"/>
              <a:t>TABAQUISMO A BAJA DOSIS EN UNA CONSULTA DE DESHABITUACIÓN </a:t>
            </a:r>
            <a:r>
              <a:rPr lang="es-ES" dirty="0" smtClean="0"/>
              <a:t>TABÁQUICA</a:t>
            </a:r>
          </a:p>
          <a:p>
            <a:pPr algn="ctr" defTabSz="2837637">
              <a:defRPr/>
            </a:pPr>
            <a:r>
              <a:rPr lang="es-ES" sz="1000" dirty="0"/>
              <a:t> </a:t>
            </a:r>
            <a:r>
              <a:rPr lang="es-ES_tradnl" sz="1000" dirty="0"/>
              <a:t>E. Cabrera César, L. </a:t>
            </a:r>
            <a:r>
              <a:rPr lang="es-ES_tradnl" sz="1000" dirty="0" err="1"/>
              <a:t>Piñel</a:t>
            </a:r>
            <a:r>
              <a:rPr lang="es-ES_tradnl" sz="1000" dirty="0"/>
              <a:t> Jiménez, A. </a:t>
            </a:r>
            <a:r>
              <a:rPr lang="es-ES_tradnl" sz="1000" dirty="0" err="1"/>
              <a:t>Martinez</a:t>
            </a:r>
            <a:r>
              <a:rPr lang="es-ES_tradnl" sz="1000" dirty="0"/>
              <a:t> Mesa, A. Ruiz Martin, Mª C. Fernández Aguirre,, J.L Velasco Garrido</a:t>
            </a:r>
          </a:p>
          <a:p>
            <a:pPr algn="ctr" defTabSz="2837637">
              <a:defRPr/>
            </a:pPr>
            <a:r>
              <a:rPr lang="es-ES" sz="1000" dirty="0"/>
              <a:t>Hospital Universitario Virgen de la Victoria</a:t>
            </a:r>
          </a:p>
          <a:p>
            <a:pPr marL="457200" indent="-457200" algn="ctr" defTabSz="2837637">
              <a:buFontTx/>
              <a:buAutoNum type="arabicParenBoth"/>
              <a:defRPr/>
            </a:pPr>
            <a:endParaRPr lang="es-ES_tradnl" sz="800" b="1" i="1" dirty="0"/>
          </a:p>
        </p:txBody>
      </p:sp>
      <p:sp>
        <p:nvSpPr>
          <p:cNvPr id="14341" name="Rectángulo 2"/>
          <p:cNvSpPr>
            <a:spLocks noChangeArrowheads="1"/>
          </p:cNvSpPr>
          <p:nvPr/>
        </p:nvSpPr>
        <p:spPr bwMode="auto">
          <a:xfrm>
            <a:off x="457100" y="2690518"/>
            <a:ext cx="3911700" cy="969789"/>
          </a:xfrm>
          <a:prstGeom prst="rect">
            <a:avLst/>
          </a:prstGeom>
          <a:solidFill>
            <a:srgbClr val="FFFFFF"/>
          </a:solidFill>
          <a:ln w="9525">
            <a:solidFill>
              <a:srgbClr val="376092"/>
            </a:solidFill>
            <a:miter lim="800000"/>
            <a:headEnd/>
            <a:tailEnd/>
          </a:ln>
        </p:spPr>
        <p:txBody>
          <a:bodyPr wrap="square" lIns="30770" tIns="15385" rIns="30770" bIns="15385">
            <a:spAutoFit/>
          </a:bodyPr>
          <a:lstStyle/>
          <a:p>
            <a:r>
              <a:rPr lang="es-ES" sz="900" dirty="0" smtClean="0"/>
              <a:t>Las medidas políticas m</a:t>
            </a:r>
            <a:r>
              <a:rPr lang="es-ES" sz="900" dirty="0" smtClean="0"/>
              <a:t>ás restrictivas hacen que el tabaquismo intermitentes o a baja dosis esté en aumento. </a:t>
            </a:r>
            <a:endParaRPr lang="es-ES" sz="900" dirty="0" smtClean="0"/>
          </a:p>
          <a:p>
            <a:endParaRPr lang="es-ES" sz="900" dirty="0"/>
          </a:p>
          <a:p>
            <a:r>
              <a:rPr lang="es-ES" sz="900" dirty="0" smtClean="0"/>
              <a:t>Éste </a:t>
            </a:r>
            <a:r>
              <a:rPr lang="es-ES" sz="900" dirty="0"/>
              <a:t>representa una forma de consumo menos conocida y estudiada, por lo que el </a:t>
            </a:r>
            <a:r>
              <a:rPr lang="es-ES" sz="900" b="1" dirty="0"/>
              <a:t>objetivo</a:t>
            </a:r>
            <a:r>
              <a:rPr lang="es-ES" sz="900" dirty="0"/>
              <a:t> de nuestro trabajo es hacer una descripción de las características de estos pacientes, ya que existe escasa literatura sobre esta forma de tabaquismo</a:t>
            </a:r>
            <a:r>
              <a:rPr lang="es-ES_tradnl" sz="900" dirty="0"/>
              <a:t>.</a:t>
            </a:r>
          </a:p>
          <a:p>
            <a:endParaRPr lang="es-ES_tradnl" sz="700" dirty="0"/>
          </a:p>
        </p:txBody>
      </p:sp>
      <p:sp>
        <p:nvSpPr>
          <p:cNvPr id="14342" name="Rectángulo 8"/>
          <p:cNvSpPr>
            <a:spLocks noChangeArrowheads="1"/>
          </p:cNvSpPr>
          <p:nvPr/>
        </p:nvSpPr>
        <p:spPr bwMode="auto">
          <a:xfrm>
            <a:off x="502960" y="4738747"/>
            <a:ext cx="3865840" cy="862067"/>
          </a:xfrm>
          <a:prstGeom prst="rect">
            <a:avLst/>
          </a:prstGeom>
          <a:solidFill>
            <a:srgbClr val="FFFFFF"/>
          </a:solidFill>
          <a:ln w="9525">
            <a:solidFill>
              <a:srgbClr val="376092"/>
            </a:solidFill>
            <a:miter lim="800000"/>
            <a:headEnd/>
            <a:tailEnd/>
          </a:ln>
        </p:spPr>
        <p:txBody>
          <a:bodyPr wrap="square" lIns="30770" tIns="15385" rIns="30770" bIns="15385">
            <a:spAutoFit/>
          </a:bodyPr>
          <a:lstStyle/>
          <a:p>
            <a:pPr algn="just"/>
            <a:r>
              <a:rPr lang="es-ES_tradnl" sz="700" b="1" dirty="0"/>
              <a:t> </a:t>
            </a:r>
            <a:r>
              <a:rPr lang="es-ES_tradnl" sz="900" b="1" dirty="0"/>
              <a:t> </a:t>
            </a:r>
            <a:endParaRPr lang="es-ES_tradnl" sz="900" dirty="0"/>
          </a:p>
          <a:p>
            <a:pPr algn="just"/>
            <a:r>
              <a:rPr lang="es-ES" sz="900" dirty="0"/>
              <a:t>Se hizo un estudio retrospectivo de los pacientes que acudieron por primera vez a la consulta de deshabituación tabáquica del Hospital Universitario Virgen de la Victoria desde Marzo del 2016 a Septiembre del 2017. Se definió fumador intermitente o fumador de baja dosis aquel que fumaba 10 cigarros o menos al día. </a:t>
            </a:r>
            <a:endParaRPr lang="es-ES_tradnl" sz="900" dirty="0"/>
          </a:p>
        </p:txBody>
      </p:sp>
      <p:sp>
        <p:nvSpPr>
          <p:cNvPr id="14343" name="CuadroTexto 6"/>
          <p:cNvSpPr txBox="1">
            <a:spLocks noChangeArrowheads="1"/>
          </p:cNvSpPr>
          <p:nvPr/>
        </p:nvSpPr>
        <p:spPr bwMode="auto">
          <a:xfrm>
            <a:off x="932846" y="1978202"/>
            <a:ext cx="2880683" cy="5389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376092"/>
            </a:solidFill>
            <a:miter lim="800000"/>
            <a:headEnd/>
            <a:tailEnd/>
          </a:ln>
        </p:spPr>
        <p:txBody>
          <a:bodyPr lIns="30770" tIns="15385" rIns="30770" bIns="15385">
            <a:spAutoFit/>
          </a:bodyPr>
          <a:lstStyle>
            <a:lvl1pPr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s-ES" sz="1200" b="1" dirty="0"/>
          </a:p>
          <a:p>
            <a:pPr algn="ctr" eaLnBrk="1" hangingPunct="1"/>
            <a:r>
              <a:rPr lang="es-ES" sz="1200" b="1" dirty="0"/>
              <a:t>INTRODUCCIÓN</a:t>
            </a:r>
          </a:p>
          <a:p>
            <a:pPr algn="ctr" eaLnBrk="1" hangingPunct="1"/>
            <a:endParaRPr lang="es-ES" sz="900" b="1" dirty="0"/>
          </a:p>
        </p:txBody>
      </p:sp>
      <p:sp>
        <p:nvSpPr>
          <p:cNvPr id="14344" name="CuadroTexto 15"/>
          <p:cNvSpPr txBox="1">
            <a:spLocks noChangeArrowheads="1"/>
          </p:cNvSpPr>
          <p:nvPr/>
        </p:nvSpPr>
        <p:spPr bwMode="auto">
          <a:xfrm>
            <a:off x="932846" y="3898032"/>
            <a:ext cx="2880683" cy="538902"/>
          </a:xfrm>
          <a:prstGeom prst="rect">
            <a:avLst/>
          </a:prstGeom>
          <a:solidFill>
            <a:srgbClr val="DBEEF4"/>
          </a:solidFill>
          <a:ln w="9525">
            <a:solidFill>
              <a:srgbClr val="376092"/>
            </a:solidFill>
            <a:miter lim="800000"/>
            <a:headEnd/>
            <a:tailEnd/>
          </a:ln>
        </p:spPr>
        <p:txBody>
          <a:bodyPr lIns="30770" tIns="15385" rIns="30770" bIns="15385">
            <a:spAutoFit/>
          </a:bodyPr>
          <a:lstStyle>
            <a:lvl1pPr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s-ES" sz="1200" b="1" dirty="0"/>
          </a:p>
          <a:p>
            <a:pPr algn="ctr" eaLnBrk="1" hangingPunct="1"/>
            <a:r>
              <a:rPr lang="es-ES" sz="1200" b="1" dirty="0"/>
              <a:t>MATERIAL Y MÉTODOS</a:t>
            </a:r>
          </a:p>
          <a:p>
            <a:pPr algn="ctr" eaLnBrk="1" hangingPunct="1"/>
            <a:endParaRPr lang="es-ES" sz="900" b="1" dirty="0"/>
          </a:p>
        </p:txBody>
      </p:sp>
      <p:graphicFrame>
        <p:nvGraphicFramePr>
          <p:cNvPr id="11" name="Objeto 8"/>
          <p:cNvGraphicFramePr>
            <a:graphicFrameLocks noChangeAspect="1"/>
          </p:cNvGraphicFramePr>
          <p:nvPr/>
        </p:nvGraphicFramePr>
        <p:xfrm>
          <a:off x="16562388" y="10264775"/>
          <a:ext cx="14614525" cy="195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cumento" r:id="rId4" imgW="5676691" imgH="6768851" progId="Word.Document.12">
                  <p:embed/>
                </p:oleObj>
              </mc:Choice>
              <mc:Fallback>
                <p:oleObj name="Documento" r:id="rId4" imgW="5676691" imgH="67688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2388" y="10264775"/>
                        <a:ext cx="14614525" cy="1958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8"/>
          <p:cNvGraphicFramePr>
            <a:graphicFrameLocks noChangeAspect="1"/>
          </p:cNvGraphicFramePr>
          <p:nvPr/>
        </p:nvGraphicFramePr>
        <p:xfrm>
          <a:off x="16714788" y="10417175"/>
          <a:ext cx="14614525" cy="195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o" r:id="rId6" imgW="5676691" imgH="6768851" progId="Word.Document.12">
                  <p:embed/>
                </p:oleObj>
              </mc:Choice>
              <mc:Fallback>
                <p:oleObj name="Documento" r:id="rId6" imgW="5676691" imgH="67688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4788" y="10417175"/>
                        <a:ext cx="14614525" cy="1958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8"/>
          <p:cNvGraphicFramePr>
            <a:graphicFrameLocks noChangeAspect="1"/>
          </p:cNvGraphicFramePr>
          <p:nvPr/>
        </p:nvGraphicFramePr>
        <p:xfrm>
          <a:off x="16867188" y="10569575"/>
          <a:ext cx="14614525" cy="195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o" r:id="rId7" imgW="5676691" imgH="6768851" progId="Word.Document.12">
                  <p:embed/>
                </p:oleObj>
              </mc:Choice>
              <mc:Fallback>
                <p:oleObj name="Documento" r:id="rId7" imgW="5676691" imgH="67688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67188" y="10569575"/>
                        <a:ext cx="14614525" cy="1958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6970" y="1610549"/>
            <a:ext cx="3978074" cy="5113867"/>
          </a:xfrm>
          <a:prstGeom prst="rect">
            <a:avLst/>
          </a:prstGeom>
        </p:spPr>
      </p:pic>
      <p:sp>
        <p:nvSpPr>
          <p:cNvPr id="14340" name="Rectángulo 2"/>
          <p:cNvSpPr>
            <a:spLocks noChangeArrowheads="1"/>
          </p:cNvSpPr>
          <p:nvPr/>
        </p:nvSpPr>
        <p:spPr bwMode="auto">
          <a:xfrm>
            <a:off x="8705044" y="0"/>
            <a:ext cx="296129" cy="308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30770" tIns="15385" rIns="30770" bIns="15385">
            <a:spAutoFit/>
          </a:bodyPr>
          <a:lstStyle/>
          <a:p>
            <a:r>
              <a:rPr lang="is-IS" dirty="0" smtClean="0"/>
              <a:t>42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4329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o 8"/>
          <p:cNvGraphicFramePr>
            <a:graphicFrameLocks noChangeAspect="1"/>
          </p:cNvGraphicFramePr>
          <p:nvPr/>
        </p:nvGraphicFramePr>
        <p:xfrm>
          <a:off x="16562388" y="10264775"/>
          <a:ext cx="14614525" cy="195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Documento" r:id="rId4" imgW="5676691" imgH="6768851" progId="Word.Document.12">
                  <p:embed/>
                </p:oleObj>
              </mc:Choice>
              <mc:Fallback>
                <p:oleObj name="Documento" r:id="rId4" imgW="5676691" imgH="67688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2388" y="10264775"/>
                        <a:ext cx="14614525" cy="1958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8"/>
          <p:cNvGraphicFramePr>
            <a:graphicFrameLocks noChangeAspect="1"/>
          </p:cNvGraphicFramePr>
          <p:nvPr/>
        </p:nvGraphicFramePr>
        <p:xfrm>
          <a:off x="16714788" y="10417175"/>
          <a:ext cx="14614525" cy="195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Documento" r:id="rId6" imgW="5676691" imgH="6768851" progId="Word.Document.12">
                  <p:embed/>
                </p:oleObj>
              </mc:Choice>
              <mc:Fallback>
                <p:oleObj name="Documento" r:id="rId6" imgW="5676691" imgH="67688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4788" y="10417175"/>
                        <a:ext cx="14614525" cy="1958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8"/>
          <p:cNvGraphicFramePr>
            <a:graphicFrameLocks noChangeAspect="1"/>
          </p:cNvGraphicFramePr>
          <p:nvPr/>
        </p:nvGraphicFramePr>
        <p:xfrm>
          <a:off x="16867188" y="10569575"/>
          <a:ext cx="14614525" cy="1958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Documento" r:id="rId7" imgW="5676691" imgH="6768851" progId="Word.Document.12">
                  <p:embed/>
                </p:oleObj>
              </mc:Choice>
              <mc:Fallback>
                <p:oleObj name="Documento" r:id="rId7" imgW="5676691" imgH="676885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67188" y="10569575"/>
                        <a:ext cx="14614525" cy="1958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ángulo 2"/>
          <p:cNvSpPr>
            <a:spLocks noChangeArrowheads="1"/>
          </p:cNvSpPr>
          <p:nvPr/>
        </p:nvSpPr>
        <p:spPr bwMode="auto">
          <a:xfrm>
            <a:off x="8705044" y="0"/>
            <a:ext cx="296129" cy="308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30770" tIns="15385" rIns="30770" bIns="15385">
            <a:spAutoFit/>
          </a:bodyPr>
          <a:lstStyle/>
          <a:p>
            <a:r>
              <a:rPr lang="is-IS" dirty="0" smtClean="0"/>
              <a:t>42</a:t>
            </a:r>
            <a:endParaRPr lang="es-ES" dirty="0"/>
          </a:p>
        </p:txBody>
      </p:sp>
      <p:pic>
        <p:nvPicPr>
          <p:cNvPr id="14" name="Gráfico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9363" y="30499050"/>
            <a:ext cx="14906625" cy="1152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055100" cy="3580559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800100" y="43965813"/>
            <a:ext cx="30811788" cy="6246812"/>
          </a:xfrm>
          <a:prstGeom prst="rect">
            <a:avLst/>
          </a:prstGeom>
          <a:solidFill>
            <a:srgbClr val="FFFFFF"/>
          </a:solidFill>
          <a:ln w="152400">
            <a:solidFill>
              <a:srgbClr val="3288D6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6000" b="1" dirty="0">
                <a:solidFill>
                  <a:srgbClr val="EB003E"/>
                </a:solidFill>
              </a:rPr>
              <a:t>CONCLUSIONES</a:t>
            </a:r>
          </a:p>
          <a:p>
            <a:pPr algn="ctr">
              <a:defRPr/>
            </a:pPr>
            <a:endParaRPr lang="es-ES" sz="6000" b="1" dirty="0">
              <a:solidFill>
                <a:srgbClr val="EB003E"/>
              </a:solidFill>
            </a:endParaRP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4000" dirty="0"/>
              <a:t>Los fumadores intermitentes </a:t>
            </a:r>
            <a:r>
              <a:rPr lang="es-ES_tradnl" sz="4000" b="1" dirty="0"/>
              <a:t>son pacientes de ambos sexos, con estudios superiores, que se han iniciado en el hábito tabáquico más tardíamente y presentan una dependencia menor y una mayor motivación para dejar de fumar</a:t>
            </a:r>
            <a:r>
              <a:rPr lang="es-ES_tradnl" sz="4000" dirty="0"/>
              <a:t>, sin embargo tienen la misma dificultad para dejar de fumar que el resto.</a:t>
            </a: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4000" b="1" dirty="0"/>
              <a:t>Existen diferencias entre los fumadores convertidos y los nativos</a:t>
            </a:r>
            <a:r>
              <a:rPr lang="es-ES_tradnl" sz="4000" dirty="0"/>
              <a:t>, siendo éstos últimos más jóvenes, con una edad de inicio más tardía, menos intentos previos por dejar de fumar y con una mayor tasa de abstinencia a los 6 meses.</a:t>
            </a: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4000" dirty="0"/>
              <a:t>Hay que concienciar de lo perjudicial de esta forma de consumo y establecer estrategias específicas para tratar a estos fumadores.</a:t>
            </a:r>
          </a:p>
          <a:p>
            <a:pPr algn="just">
              <a:defRPr/>
            </a:pPr>
            <a:r>
              <a:rPr lang="es-ES_tradnl" sz="4000" dirty="0"/>
              <a:t>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-7704631" y="44181264"/>
            <a:ext cx="30811788" cy="6246812"/>
          </a:xfrm>
          <a:prstGeom prst="rect">
            <a:avLst/>
          </a:prstGeom>
          <a:solidFill>
            <a:srgbClr val="FFFFFF"/>
          </a:solidFill>
          <a:ln w="152400">
            <a:solidFill>
              <a:srgbClr val="3288D6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6000" b="1" dirty="0">
                <a:solidFill>
                  <a:srgbClr val="EB003E"/>
                </a:solidFill>
              </a:rPr>
              <a:t>CONCLUSIONES</a:t>
            </a:r>
          </a:p>
          <a:p>
            <a:pPr algn="ctr">
              <a:defRPr/>
            </a:pPr>
            <a:endParaRPr lang="es-ES" sz="6000" b="1" dirty="0">
              <a:solidFill>
                <a:srgbClr val="EB003E"/>
              </a:solidFill>
            </a:endParaRP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4000" dirty="0"/>
              <a:t>Los fumadores intermitentes </a:t>
            </a:r>
            <a:r>
              <a:rPr lang="es-ES_tradnl" sz="4000" b="1" dirty="0"/>
              <a:t>son pacientes de ambos sexos, con estudios superiores, que se han iniciado en el hábito tabáquico más tardíamente y presentan una dependencia menor y una mayor motivación para dejar de fumar</a:t>
            </a:r>
            <a:r>
              <a:rPr lang="es-ES_tradnl" sz="4000" dirty="0"/>
              <a:t>, sin embargo tienen la misma dificultad para dejar de fumar que el resto.</a:t>
            </a: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4000" b="1" dirty="0"/>
              <a:t>Existen diferencias entre los fumadores convertidos y los nativos</a:t>
            </a:r>
            <a:r>
              <a:rPr lang="es-ES_tradnl" sz="4000" dirty="0"/>
              <a:t>, siendo éstos últimos más jóvenes, con una edad de inicio más tardía, menos intentos previos por dejar de fumar y con una mayor tasa de abstinencia a los 6 meses.</a:t>
            </a: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4000" dirty="0"/>
              <a:t>Hay que concienciar de lo perjudicial de esta forma de consumo y establecer estrategias específicas para tratar a estos fumadores.</a:t>
            </a:r>
          </a:p>
          <a:p>
            <a:pPr algn="just">
              <a:defRPr/>
            </a:pPr>
            <a:r>
              <a:rPr lang="es-ES_tradnl" sz="4000" dirty="0"/>
              <a:t>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3873874"/>
            <a:ext cx="9144000" cy="2554546"/>
          </a:xfrm>
          <a:prstGeom prst="rect">
            <a:avLst/>
          </a:prstGeom>
          <a:solidFill>
            <a:schemeClr val="bg1"/>
          </a:solidFill>
          <a:ln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CONCLUSIONES</a:t>
            </a:r>
          </a:p>
          <a:p>
            <a:pPr algn="ctr">
              <a:defRPr/>
            </a:pPr>
            <a:endParaRPr lang="es-ES" sz="1400" b="1" dirty="0">
              <a:solidFill>
                <a:srgbClr val="EB003E"/>
              </a:solidFill>
            </a:endParaRP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1400" b="1" dirty="0"/>
              <a:t>S</a:t>
            </a:r>
            <a:r>
              <a:rPr lang="es-ES_tradnl" sz="1400" b="1" dirty="0" smtClean="0"/>
              <a:t>on </a:t>
            </a:r>
            <a:r>
              <a:rPr lang="es-ES_tradnl" sz="1400" b="1" dirty="0"/>
              <a:t>pacientes de ambos sexos, con estudios superiores, que se han iniciado en el hábito tabáquico más tardíamente y presentan una dependencia menor y una mayor motivación para dejar de fumar</a:t>
            </a:r>
            <a:r>
              <a:rPr lang="es-ES_tradnl" sz="1400" dirty="0"/>
              <a:t>, sin embargo tienen la misma dificultad para dejar de fumar que el resto.</a:t>
            </a: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1400" b="1" dirty="0"/>
              <a:t>Existen diferencias entre los fumadores convertidos y los nativos</a:t>
            </a:r>
            <a:r>
              <a:rPr lang="es-ES_tradnl" sz="1400" dirty="0"/>
              <a:t>, siendo éstos últimos más jóvenes, con una edad de inicio más tardía, menos intentos previos por dejar de fumar y con una mayor tasa de abstinencia a los 6 meses.</a:t>
            </a:r>
          </a:p>
          <a:p>
            <a:pPr marL="742950" indent="-742950" algn="just">
              <a:buFontTx/>
              <a:buAutoNum type="arabicPeriod"/>
              <a:defRPr/>
            </a:pPr>
            <a:r>
              <a:rPr lang="es-ES_tradnl" sz="1400" dirty="0"/>
              <a:t>Hay que concienciar de lo perjudicial de esta forma de consumo y establecer estrategias específicas para tratar a estos fumadores.</a:t>
            </a:r>
          </a:p>
          <a:p>
            <a:pPr algn="just">
              <a:defRPr/>
            </a:pPr>
            <a:r>
              <a:rPr lang="es-ES_tradnl" sz="1400" dirty="0"/>
              <a:t> </a:t>
            </a: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283956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3213</TotalTime>
  <Words>425</Words>
  <Application>Microsoft Macintosh PowerPoint</Application>
  <PresentationFormat>Presentación en pantalla (4:3)</PresentationFormat>
  <Paragraphs>35</Paragraphs>
  <Slides>2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Documento de Microsoft Word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Eva Cabrera</dc:creator>
  <cp:lastModifiedBy>Eva Cabrera</cp:lastModifiedBy>
  <cp:revision>10</cp:revision>
  <dcterms:created xsi:type="dcterms:W3CDTF">2019-02-12T17:15:24Z</dcterms:created>
  <dcterms:modified xsi:type="dcterms:W3CDTF">2019-02-28T15:57:24Z</dcterms:modified>
</cp:coreProperties>
</file>