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8" r:id="rId5"/>
  </p:sldMasterIdLst>
  <p:notesMasterIdLst>
    <p:notesMasterId r:id="rId6"/>
  </p:notesMasterIdLst>
  <p:sldIdLst>
    <p:sldId id="256" r:id="rId7"/>
    <p:sldId id="257" r:id="rId8"/>
  </p:sldIdLst>
  <p:sldSz cy="5143500" cx="9144000"/>
  <p:notesSz cx="6858000" cy="9144000"/>
  <p:embeddedFontLst>
    <p:embeddedFont>
      <p:font typeface="Roboto Slab"/>
      <p:regular r:id="rId9"/>
      <p:bold r:id="rId10"/>
    </p:embeddedFont>
    <p:embeddedFont>
      <p:font typeface="Roboto"/>
      <p:regular r:id="rId11"/>
      <p:bold r:id="rId12"/>
      <p:italic r:id="rId13"/>
      <p:boldItalic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tableStyles.xml><?xml version="1.0" encoding="utf-8"?>
<a:tblStyleLst xmlns:a="http://schemas.openxmlformats.org/drawingml/2006/main" xmlns:r="http://schemas.openxmlformats.org/officeDocument/2006/relationships" def="{C0CCDE46-6E38-497C-8A53-92E8374ACC2F}">
  <a:tblStyle styleId="{C0CCDE46-6E38-497C-8A53-92E8374ACC2F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Roboto-regular.fntdata"/><Relationship Id="rId10" Type="http://schemas.openxmlformats.org/officeDocument/2006/relationships/font" Target="fonts/RobotoSlab-bold.fntdata"/><Relationship Id="rId13" Type="http://schemas.openxmlformats.org/officeDocument/2006/relationships/font" Target="fonts/Roboto-italic.fntdata"/><Relationship Id="rId12" Type="http://schemas.openxmlformats.org/officeDocument/2006/relationships/font" Target="fonts/Roboto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font" Target="fonts/RobotoSlab-regular.fntdata"/><Relationship Id="rId14" Type="http://schemas.openxmlformats.org/officeDocument/2006/relationships/font" Target="fonts/Roboto-boldItalic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4" name="Google Shape;54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4" name="Google Shape;64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Google Shape;12;p3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3"/>
          <p:cNvSpPr txBox="1"/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4" name="Google Shape;14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Google Shape;16;p4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7" name="Google Shape;17;p4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Google Shape;21;p5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" name="Google Shape;22;p5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" name="Google Shape;30;p7"/>
          <p:cNvCxnSpPr/>
          <p:nvPr/>
        </p:nvCxnSpPr>
        <p:spPr>
          <a:xfrm>
            <a:off x="489218" y="1412277"/>
            <a:ext cx="3315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1" name="Google Shape;31;p7"/>
          <p:cNvSpPr txBox="1"/>
          <p:nvPr>
            <p:ph type="title"/>
          </p:nvPr>
        </p:nvSpPr>
        <p:spPr>
          <a:xfrm>
            <a:off x="3879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2" name="Google Shape;32;p7"/>
          <p:cNvSpPr txBox="1"/>
          <p:nvPr>
            <p:ph idx="1" type="body"/>
          </p:nvPr>
        </p:nvSpPr>
        <p:spPr>
          <a:xfrm>
            <a:off x="387900" y="1594025"/>
            <a:ext cx="2808000" cy="26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3" name="Google Shape;33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6" name="Google Shape;36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9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9" name="Google Shape;39;p9"/>
          <p:cNvCxnSpPr/>
          <p:nvPr/>
        </p:nvCxnSpPr>
        <p:spPr>
          <a:xfrm>
            <a:off x="5029675" y="4495503"/>
            <a:ext cx="540900" cy="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0" name="Google Shape;40;p9"/>
          <p:cNvSpPr txBox="1"/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41" name="Google Shape;41;p9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42" name="Google Shape;42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3" name="Google Shape;43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0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/>
        </p:txBody>
      </p:sp>
      <p:sp>
        <p:nvSpPr>
          <p:cNvPr id="46" name="Google Shape;46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1"/>
          <p:cNvSpPr/>
          <p:nvPr/>
        </p:nvSpPr>
        <p:spPr>
          <a:xfrm>
            <a:off x="150" y="5076825"/>
            <a:ext cx="9143700" cy="6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" name="Google Shape;49;p11"/>
          <p:cNvSpPr txBox="1"/>
          <p:nvPr>
            <p:ph hasCustomPrompt="1" type="title"/>
          </p:nvPr>
        </p:nvSpPr>
        <p:spPr>
          <a:xfrm>
            <a:off x="387900" y="1152450"/>
            <a:ext cx="8368200" cy="15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0" name="Google Shape;50;p11"/>
          <p:cNvSpPr txBox="1"/>
          <p:nvPr>
            <p:ph idx="1" type="body"/>
          </p:nvPr>
        </p:nvSpPr>
        <p:spPr>
          <a:xfrm>
            <a:off x="387900" y="2919450"/>
            <a:ext cx="8368200" cy="10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1" name="Google Shape;51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marina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b="0" i="0" sz="3000" u="none" cap="none" strike="noStrik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image" Target="../media/image2.png"/><Relationship Id="rId5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2F2F2"/>
        </a:solidFill>
      </p:bgPr>
    </p:bg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2"/>
          <p:cNvSpPr txBox="1"/>
          <p:nvPr/>
        </p:nvSpPr>
        <p:spPr>
          <a:xfrm>
            <a:off x="407061" y="1293091"/>
            <a:ext cx="3807030" cy="1541452"/>
          </a:xfrm>
          <a:prstGeom prst="rect">
            <a:avLst/>
          </a:prstGeom>
          <a:solidFill>
            <a:srgbClr val="D5EEFF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s" sz="11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Introducción:</a:t>
            </a:r>
            <a:r>
              <a:rPr b="0" i="0" lang="es" sz="14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b="0" i="0" lang="es" sz="11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La enfermedad pulmonar obstructiva crónica (EPOC) y las bronquiectasias (BQ) son dos de las enfermedades con mayor prevalencia y sin embargo con un gran infradiagnóstico. </a:t>
            </a:r>
            <a:endParaRPr b="0" i="0" sz="1100" u="none" cap="none" strike="noStrik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s" sz="11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El objetivo de este estudio es ver las características de nuestros pacientes con bronquiectasias</a:t>
            </a:r>
            <a:endParaRPr b="0" i="0" sz="1100" u="none" cap="none" strike="noStrik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aphicFrame>
        <p:nvGraphicFramePr>
          <p:cNvPr id="57" name="Google Shape;57;p12"/>
          <p:cNvGraphicFramePr/>
          <p:nvPr/>
        </p:nvGraphicFramePr>
        <p:xfrm>
          <a:off x="4444999" y="228132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{C0CCDE46-6E38-497C-8A53-92E8374ACC2F}</a:tableStyleId>
              </a:tblPr>
              <a:tblGrid>
                <a:gridCol w="1445475"/>
                <a:gridCol w="1244825"/>
                <a:gridCol w="1587125"/>
              </a:tblGrid>
              <a:tr h="27587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b="1" lang="es" sz="900" u="none" cap="none" strike="noStrike"/>
                        <a:t>Características</a:t>
                      </a:r>
                      <a:endParaRPr b="1" sz="9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b="1" lang="es" sz="900" u="none" cap="none" strike="noStrike"/>
                        <a:t>Bronquiectasias</a:t>
                      </a:r>
                      <a:endParaRPr b="1" sz="9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b="1" lang="es" sz="900" u="none" cap="none" strike="noStrike"/>
                        <a:t>No bronquiectasias</a:t>
                      </a:r>
                      <a:endParaRPr b="1" sz="9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</a:tr>
              <a:tr h="27587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b="1" lang="es" sz="900" u="none" cap="none" strike="noStrike"/>
                        <a:t>Pacientes</a:t>
                      </a:r>
                      <a:endParaRPr b="1" sz="9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s" sz="900" u="none" cap="none" strike="noStrike">
                          <a:solidFill>
                            <a:srgbClr val="004065"/>
                          </a:solidFill>
                        </a:rPr>
                        <a:t>29</a:t>
                      </a:r>
                      <a:endParaRPr sz="900" u="none" cap="none" strike="noStrike">
                        <a:solidFill>
                          <a:srgbClr val="004065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6ED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s" sz="900" u="none" cap="none" strike="noStrike">
                          <a:solidFill>
                            <a:srgbClr val="004065"/>
                          </a:solidFill>
                        </a:rPr>
                        <a:t>151</a:t>
                      </a:r>
                      <a:endParaRPr sz="900" u="none" cap="none" strike="noStrike">
                        <a:solidFill>
                          <a:srgbClr val="004065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6EDFF"/>
                    </a:solidFill>
                  </a:tcPr>
                </a:tc>
              </a:tr>
              <a:tr h="27587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b="1" lang="es" sz="900" u="none" cap="none" strike="noStrike"/>
                        <a:t>Varones</a:t>
                      </a:r>
                      <a:endParaRPr b="1" sz="9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s" sz="900" u="none" cap="none" strike="noStrike">
                          <a:solidFill>
                            <a:srgbClr val="004065"/>
                          </a:solidFill>
                        </a:rPr>
                        <a:t>90%</a:t>
                      </a:r>
                      <a:endParaRPr sz="900" u="none" cap="none" strike="noStrike">
                        <a:solidFill>
                          <a:srgbClr val="004065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6ED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s" sz="900" u="none" cap="none" strike="noStrike">
                          <a:solidFill>
                            <a:srgbClr val="004065"/>
                          </a:solidFill>
                        </a:rPr>
                        <a:t>82% (124)</a:t>
                      </a:r>
                      <a:endParaRPr sz="900" u="none" cap="none" strike="noStrike">
                        <a:solidFill>
                          <a:srgbClr val="004065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6EDFF"/>
                    </a:solidFill>
                  </a:tcPr>
                </a:tc>
              </a:tr>
              <a:tr h="27587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b="1" lang="es" sz="900" u="none" cap="none" strike="noStrike"/>
                        <a:t>Estancia media</a:t>
                      </a:r>
                      <a:endParaRPr b="1" sz="9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s" sz="900" u="none" cap="none" strike="noStrike">
                          <a:solidFill>
                            <a:srgbClr val="004065"/>
                          </a:solidFill>
                        </a:rPr>
                        <a:t>10.8 días</a:t>
                      </a:r>
                      <a:endParaRPr sz="900" u="none" cap="none" strike="noStrike">
                        <a:solidFill>
                          <a:srgbClr val="004065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6ED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s" sz="900" u="none" cap="none" strike="noStrike">
                          <a:solidFill>
                            <a:srgbClr val="004065"/>
                          </a:solidFill>
                        </a:rPr>
                        <a:t>6.5 días</a:t>
                      </a:r>
                      <a:endParaRPr sz="900" u="none" cap="none" strike="noStrike">
                        <a:solidFill>
                          <a:srgbClr val="004065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6EDFF"/>
                    </a:solidFill>
                  </a:tcPr>
                </a:tc>
              </a:tr>
              <a:tr h="39410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b="1" lang="es" sz="900" u="none" cap="none" strike="noStrike"/>
                        <a:t>Agudizadores</a:t>
                      </a:r>
                      <a:endParaRPr b="1" sz="9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s" sz="900" u="none" cap="none" strike="noStrike">
                          <a:solidFill>
                            <a:srgbClr val="004065"/>
                          </a:solidFill>
                        </a:rPr>
                        <a:t>71% </a:t>
                      </a:r>
                      <a:r>
                        <a:rPr lang="es" sz="900">
                          <a:solidFill>
                            <a:srgbClr val="004065"/>
                          </a:solidFill>
                        </a:rPr>
                        <a:t>(21)</a:t>
                      </a:r>
                      <a:endParaRPr sz="900" u="none" cap="none" strike="noStrike">
                        <a:solidFill>
                          <a:srgbClr val="004065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6ED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s" sz="900" u="none" cap="none" strike="noStrike">
                          <a:solidFill>
                            <a:srgbClr val="004065"/>
                          </a:solidFill>
                        </a:rPr>
                        <a:t>64% (97)</a:t>
                      </a:r>
                      <a:endParaRPr sz="900" u="none" cap="none" strike="noStrike">
                        <a:solidFill>
                          <a:srgbClr val="004065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6EDFF"/>
                    </a:solidFill>
                  </a:tcPr>
                </a:tc>
              </a:tr>
              <a:tr h="27587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b="1" lang="es" sz="900" u="none" cap="none" strike="noStrike"/>
                        <a:t>Obstrucción severa</a:t>
                      </a:r>
                      <a:endParaRPr b="1" sz="9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s" sz="900" u="none" cap="none" strike="noStrike">
                          <a:solidFill>
                            <a:srgbClr val="004065"/>
                          </a:solidFill>
                        </a:rPr>
                        <a:t>62% (18)</a:t>
                      </a:r>
                      <a:endParaRPr sz="900" u="none" cap="none" strike="noStrike">
                        <a:solidFill>
                          <a:srgbClr val="004065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6ED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s" sz="900" u="none" cap="none" strike="noStrike">
                          <a:solidFill>
                            <a:srgbClr val="004065"/>
                          </a:solidFill>
                        </a:rPr>
                        <a:t>42% (63)</a:t>
                      </a:r>
                      <a:endParaRPr sz="900" u="none" cap="none" strike="noStrike">
                        <a:solidFill>
                          <a:srgbClr val="004065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6EDFF"/>
                    </a:solidFill>
                  </a:tcPr>
                </a:tc>
              </a:tr>
              <a:tr h="27587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b="1" lang="es" sz="900" u="none" cap="none" strike="noStrike"/>
                        <a:t>Mortalidad</a:t>
                      </a:r>
                      <a:endParaRPr b="1" sz="9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s" sz="900" u="none" cap="none" strike="noStrike">
                          <a:solidFill>
                            <a:srgbClr val="004065"/>
                          </a:solidFill>
                        </a:rPr>
                        <a:t>19</a:t>
                      </a:r>
                      <a:endParaRPr sz="900" u="none" cap="none" strike="noStrike">
                        <a:solidFill>
                          <a:srgbClr val="004065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6ED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s" sz="900" u="none" cap="none" strike="noStrike">
                          <a:solidFill>
                            <a:srgbClr val="004065"/>
                          </a:solidFill>
                        </a:rPr>
                        <a:t>17</a:t>
                      </a:r>
                      <a:endParaRPr sz="900" u="none" cap="none" strike="noStrike">
                        <a:solidFill>
                          <a:srgbClr val="004065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6EDFF"/>
                    </a:solidFill>
                  </a:tcPr>
                </a:tc>
              </a:tr>
            </a:tbl>
          </a:graphicData>
        </a:graphic>
      </p:graphicFrame>
      <p:sp>
        <p:nvSpPr>
          <p:cNvPr id="58" name="Google Shape;58;p12"/>
          <p:cNvSpPr txBox="1"/>
          <p:nvPr/>
        </p:nvSpPr>
        <p:spPr>
          <a:xfrm>
            <a:off x="4421910" y="1325416"/>
            <a:ext cx="4271818" cy="718129"/>
          </a:xfrm>
          <a:prstGeom prst="rect">
            <a:avLst/>
          </a:prstGeom>
          <a:solidFill>
            <a:srgbClr val="D6F0FF"/>
          </a:solidFill>
          <a:ln cap="flat" cmpd="sng" w="9525">
            <a:solidFill>
              <a:srgbClr val="00517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s" sz="1100" u="none" cap="none" strike="noStrike">
                <a:solidFill>
                  <a:srgbClr val="004065"/>
                </a:solidFill>
                <a:latin typeface="Roboto"/>
                <a:ea typeface="Roboto"/>
                <a:cs typeface="Roboto"/>
                <a:sym typeface="Roboto"/>
              </a:rPr>
              <a:t>Resultados:</a:t>
            </a:r>
            <a:r>
              <a:rPr b="0" i="0" lang="es" sz="1400" u="none" cap="none" strike="noStrike">
                <a:solidFill>
                  <a:srgbClr val="00406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b="0" i="0" lang="es" sz="1100" u="none" cap="none" strike="noStrike">
                <a:solidFill>
                  <a:srgbClr val="004065"/>
                </a:solidFill>
                <a:latin typeface="Calibri"/>
                <a:ea typeface="Calibri"/>
                <a:cs typeface="Calibri"/>
                <a:sym typeface="Calibri"/>
              </a:rPr>
              <a:t>De los 180 pacientes que ingresaron por EPOC el 15% (29 pacientes) tenían BQ. 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9" name="Google Shape;59;p12"/>
          <p:cNvSpPr txBox="1"/>
          <p:nvPr/>
        </p:nvSpPr>
        <p:spPr>
          <a:xfrm>
            <a:off x="418606" y="3036454"/>
            <a:ext cx="3858900" cy="1631455"/>
          </a:xfrm>
          <a:prstGeom prst="rect">
            <a:avLst/>
          </a:prstGeom>
          <a:solidFill>
            <a:srgbClr val="D6F0FF"/>
          </a:solidFill>
          <a:ln cap="flat" cmpd="sng" w="9525">
            <a:solidFill>
              <a:srgbClr val="00517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s" sz="1100" u="none" cap="none" strike="noStrike">
                <a:solidFill>
                  <a:srgbClr val="004065"/>
                </a:solidFill>
                <a:latin typeface="Calibri"/>
                <a:ea typeface="Calibri"/>
                <a:cs typeface="Calibri"/>
                <a:sym typeface="Calibri"/>
              </a:rPr>
              <a:t>Material y métodos: </a:t>
            </a:r>
            <a:r>
              <a:rPr b="0" i="0" lang="es" sz="1100" u="none" cap="none" strike="noStrike">
                <a:solidFill>
                  <a:srgbClr val="004065"/>
                </a:solidFill>
                <a:latin typeface="Calibri"/>
                <a:ea typeface="Calibri"/>
                <a:cs typeface="Calibri"/>
                <a:sym typeface="Calibri"/>
              </a:rPr>
              <a:t>Se ha realizado un estudio descriptivo retrospectivo, sobre una selección aleatoria de 180 pacientes con EPOC que ingresaron en nuestro servicio entre septiembre de 2016 y septiembre de 2017. Se recogieron variables demográficas y clinicas. En los pacientes con BQ se evaluó el cultivo de esputo/broncoaspirado, microorganismos aislados y patrón de resistencias. </a:t>
            </a:r>
            <a:endParaRPr b="0" i="0" sz="1400" u="none" cap="none" strike="noStrike">
              <a:solidFill>
                <a:srgbClr val="004065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0" name="Google Shape;60;p12"/>
          <p:cNvSpPr txBox="1"/>
          <p:nvPr/>
        </p:nvSpPr>
        <p:spPr>
          <a:xfrm>
            <a:off x="1088271" y="127000"/>
            <a:ext cx="6798300" cy="1030219"/>
          </a:xfrm>
          <a:prstGeom prst="rect">
            <a:avLst/>
          </a:prstGeom>
          <a:solidFill>
            <a:srgbClr val="B7B7B7"/>
          </a:solidFill>
          <a:ln cap="flat" cmpd="sng" w="9525">
            <a:solidFill>
              <a:srgbClr val="00517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" sz="2000" u="none" cap="none" strike="noStrike">
                <a:solidFill>
                  <a:srgbClr val="004065"/>
                </a:solidFill>
                <a:latin typeface="Arial"/>
                <a:ea typeface="Arial"/>
                <a:cs typeface="Arial"/>
                <a:sym typeface="Arial"/>
              </a:rPr>
              <a:t>Características del paciente EPOC con bronquiectasias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" sz="1100">
                <a:solidFill>
                  <a:srgbClr val="FFFFFF"/>
                </a:solidFill>
              </a:rPr>
              <a:t>A. Martinez Mesa, A. Ruiz Martin, E.B. Cabrera Cesar, M. Garza Greaves, A. Aguilar Galvez, M.C. Vera Sanchez, N. Reina Marfil, M.C .Fernandez Aguirre, J.L.Velasco Garrido</a:t>
            </a:r>
            <a:endParaRPr sz="1100">
              <a:solidFill>
                <a:srgbClr val="FFFFFF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>
                <a:solidFill>
                  <a:srgbClr val="FFFFFF"/>
                </a:solidFill>
              </a:rPr>
              <a:t>Hospital Universitario Virgen de la Victoria. Málaga</a:t>
            </a:r>
            <a:r>
              <a:rPr b="0" i="0" lang="es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" name="Google Shape;61;p12"/>
          <p:cNvSpPr txBox="1"/>
          <p:nvPr/>
        </p:nvSpPr>
        <p:spPr>
          <a:xfrm>
            <a:off x="8562617" y="127000"/>
            <a:ext cx="385800" cy="307800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FF0000"/>
                </a:solidFill>
              </a:rPr>
              <a:t>37</a:t>
            </a:r>
            <a:endParaRPr b="0" i="0" sz="14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2F2F2"/>
        </a:solidFill>
      </p:bgPr>
    </p:bg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3"/>
          <p:cNvSpPr txBox="1"/>
          <p:nvPr/>
        </p:nvSpPr>
        <p:spPr>
          <a:xfrm>
            <a:off x="418800" y="413750"/>
            <a:ext cx="8306400" cy="786977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517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just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s" sz="1100" u="none" cap="none" strike="noStrike">
                <a:solidFill>
                  <a:srgbClr val="014D72"/>
                </a:solidFill>
                <a:latin typeface="Calibri"/>
                <a:ea typeface="Calibri"/>
                <a:cs typeface="Calibri"/>
                <a:sym typeface="Calibri"/>
              </a:rPr>
              <a:t>RESULTADOS: el 100% de los pacientes con BQ tenían algún estudio realizado, siendo el 83% muestras de esputo y 17% de broncoaspirado(BAS). En los esputos el 52% fue positivo y en BAS el 60%. El germen más aislado fue Pseudomona aeruginosa en un 53%(9 pacientes de los cuales el 44% presentó una cepa multirresistente), seguido por candida y E.coli BLEE (11.76% en ambos casos). </a:t>
            </a:r>
            <a:endParaRPr b="0" i="0" sz="1100" u="none" cap="none" strike="noStrike">
              <a:solidFill>
                <a:srgbClr val="014D7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5272200" y="1724474"/>
            <a:ext cx="3453000" cy="2674343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517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s" sz="2800" u="none" cap="none" strike="noStrike">
                <a:solidFill>
                  <a:srgbClr val="014E72"/>
                </a:solidFill>
                <a:latin typeface="Calibri"/>
                <a:ea typeface="Calibri"/>
                <a:cs typeface="Calibri"/>
                <a:sym typeface="Calibri"/>
              </a:rPr>
              <a:t>Conclusiones:</a:t>
            </a:r>
            <a:r>
              <a:rPr b="0" i="0" lang="es" sz="2800" u="none" cap="none" strike="noStrike">
                <a:solidFill>
                  <a:srgbClr val="014E72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b="0" i="0" sz="2800" u="none" cap="none" strike="noStrike">
              <a:solidFill>
                <a:srgbClr val="014E7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14E7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s" sz="1100" u="none" cap="none" strike="noStrike">
                <a:solidFill>
                  <a:srgbClr val="014E72"/>
                </a:solidFill>
                <a:latin typeface="Calibri"/>
                <a:ea typeface="Calibri"/>
                <a:cs typeface="Calibri"/>
                <a:sym typeface="Calibri"/>
              </a:rPr>
              <a:t>A pesar de la extensión del TC en nuestros pacientes las BQ continúan siendo una enfermedad  infradiagnosticada. </a:t>
            </a:r>
            <a:endParaRPr b="0" i="0" sz="1100" u="none" cap="none" strike="noStrike">
              <a:solidFill>
                <a:srgbClr val="014E7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s" sz="1100" u="none" cap="none" strike="noStrike">
                <a:solidFill>
                  <a:srgbClr val="014E72"/>
                </a:solidFill>
                <a:latin typeface="Calibri"/>
                <a:ea typeface="Calibri"/>
                <a:cs typeface="Calibri"/>
                <a:sym typeface="Calibri"/>
              </a:rPr>
              <a:t>Las bronquiectasias se han asociado siempre a una mayor tasa de mortalidad en nuestra serie de pacientes parecen tener una mayor supervivencia.Se asocia a un perfil de paciente de mayor riesgo (FEV1&lt;50% y agudizadores) y mayor estancia media hospitalaria. </a:t>
            </a:r>
            <a:endParaRPr b="0" i="0" sz="1100" u="none" cap="none" strike="noStrike">
              <a:solidFill>
                <a:srgbClr val="014E7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68" name="Google Shape;68;p13" title="Chart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75850" y="1724475"/>
            <a:ext cx="2198375" cy="1359725"/>
          </a:xfrm>
          <a:prstGeom prst="rect">
            <a:avLst/>
          </a:prstGeom>
          <a:noFill/>
          <a:ln cap="flat" cmpd="sng" w="9525">
            <a:solidFill>
              <a:srgbClr val="00517C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9" name="Google Shape;69;p13" title="Chart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45375" y="1724475"/>
            <a:ext cx="2143900" cy="1359725"/>
          </a:xfrm>
          <a:prstGeom prst="rect">
            <a:avLst/>
          </a:prstGeom>
          <a:noFill/>
          <a:ln cap="flat" cmpd="sng" w="9525">
            <a:solidFill>
              <a:srgbClr val="00517C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0" name="Google Shape;70;p13" title="Chart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296550" y="3153825"/>
            <a:ext cx="2839456" cy="1754500"/>
          </a:xfrm>
          <a:prstGeom prst="rect">
            <a:avLst/>
          </a:prstGeom>
          <a:noFill/>
          <a:ln cap="flat" cmpd="sng" w="9525">
            <a:solidFill>
              <a:srgbClr val="00517C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