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B6EEB4-4C9F-4435-9EAB-FC4283F27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40B7C7-274E-4A8D-A3D7-805DFCF513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8B03FE-0497-48EC-85F8-E07996F26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77169B-025D-4296-9005-FC4233B30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B9C7C-3BB6-47C1-B26B-33CEE9B0F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05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2AA90-1BBD-4921-9E18-1B9622D57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DA1211-D38C-4488-B589-1882E432F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7A4541-A044-4452-8E39-A788E9414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9F5C8A-DE58-4E39-8223-39B7D57B0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594D2B-0515-40CC-88DD-9DAA611DD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114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5AE69-B8A7-4AE2-901B-376E960CB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AB0C8B-C5BD-40C0-BC23-25B685E0A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B508E2-FD0F-466E-BD08-C5FC2182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AA078E-65FE-441C-A27C-6D3921876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7EC30C-54B3-42AC-99B0-23FAF5465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132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90151-0B41-4CC8-8478-485E2C077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9D1D03-BFE0-4D69-B53E-D0A7A21E45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57B022-9051-49D1-91E5-EFDBB7470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855166-9ECE-456C-8384-BBD30C4D9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1D19B3-442E-45CF-B48A-CC8AB525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696E45-0A0D-48EF-B337-A63AC2E68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3609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16246-4362-45A8-A0E7-E2B37CC7A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28A586-4BCC-4102-A716-CE7C0E315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497A63-0C22-41A2-A5DA-B22FA032E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9713E4C-F099-409F-8AF6-CF5F2EA44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BCE7334-D6C9-45EF-B32D-E5C39D945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2857676-8AC9-4B83-B1E6-97E080A34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4415A3D-D355-4380-9E1D-529561838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1698515-1EFC-4A80-885F-564FB93E0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541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B5965-6BCA-48ED-A7D2-4652BC391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BAC19D-AF5F-4F33-8143-99506068E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0DF912A-B203-41AC-9F26-8FC4F46F9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D76386-17BE-4AB4-825D-4118B1B91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43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F812952-FB0A-4A6F-81BF-A44CE42B0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63437C4-6E4C-4550-A398-ED7FC3602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893521-D79C-4F7A-9CCB-97FCF0332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029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4B3A4-87B5-4F84-B24C-55C70DD7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12FA6A-A874-40C3-B6E8-BE218A1F6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7A7712-B7F0-42B4-849A-249F3C802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206749-E59C-4C05-8556-0CD21EFEF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83C62C-4E24-4177-89EB-4B8D47D0B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556F93-1304-42E6-9040-C6E4FC4EA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57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A45EE-24F8-41C1-8E30-7CC34931A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3E74DAB-A5B2-4D76-AFC2-DD0D82A54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6658C3-59FD-4C61-A6D0-3B1DE2B5F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ECF593-69F0-4565-A265-282054B8A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2042A6-B278-4CFD-BCEB-D5B891DFD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BDA846-63F9-4450-9C40-378724F9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08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60E64-1812-47A1-9F5C-9031DA50F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8E3AD0F-EFDC-47BD-A571-00F02BD69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D39812-716D-4CE0-BA40-CCE6EA88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D1A41D-7759-48E5-9BF5-208D62FCF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9F98C1-2BCA-43AA-A15A-38BAF87F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308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2F8CEE-E37B-43F5-80B4-F38E77E457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FE8DFC-352A-4C0B-8026-3A6D667033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6B6B02-D6A3-4A42-B9B6-36C858B2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764796-9CE5-4E60-AF71-7A44289C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D92897-14E8-4A8A-9B97-65972AB49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991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268EED9-1D05-47C4-B851-8866823CB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B48F4B-A3B2-4AC8-972E-A8FB1BEAA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4302ED-C8B0-475D-A472-9E9CE0930D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8E01C-3650-4CF9-A3D5-BF2E4F512B8A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8D238E-EF8F-4FA3-BC27-517B2F809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65E615-4E84-450F-A24C-BA56C30982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3E324-EE14-41D7-9DBB-650204648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137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418D038-71B4-40D2-82FF-78714554AE96}"/>
              </a:ext>
            </a:extLst>
          </p:cNvPr>
          <p:cNvSpPr/>
          <p:nvPr/>
        </p:nvSpPr>
        <p:spPr>
          <a:xfrm>
            <a:off x="165652" y="785564"/>
            <a:ext cx="11860696" cy="152031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INTERVENCIÓN FARMACOLÓGICA SOBRE TABAQUISMO EN UNA PLANTA DE NEUMOLOGÍA: ESTUDIO DESCRIPTIVO DE LOS PACIENTES EN UN PROYECTO PILOTO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504ACDA-E4C1-43E0-B9F6-B262354350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44" b="1263"/>
          <a:stretch/>
        </p:blipFill>
        <p:spPr>
          <a:xfrm>
            <a:off x="0" y="-9940"/>
            <a:ext cx="12192001" cy="78124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8E8FC38-1B82-4330-AB7A-24F627B6B29A}"/>
              </a:ext>
            </a:extLst>
          </p:cNvPr>
          <p:cNvSpPr/>
          <p:nvPr/>
        </p:nvSpPr>
        <p:spPr>
          <a:xfrm>
            <a:off x="165652" y="2390906"/>
            <a:ext cx="11860696" cy="7406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002060"/>
                </a:solidFill>
              </a:rPr>
              <a:t>Autores: </a:t>
            </a:r>
            <a:r>
              <a:rPr lang="es-ES" sz="1400" b="1" i="1" dirty="0">
                <a:solidFill>
                  <a:srgbClr val="002060"/>
                </a:solidFill>
              </a:rPr>
              <a:t>M. Jiménez Arroyo*, M. Orta Caamaño*, Á. Losa García-Uceda*, B.S. Barragán Pérez*, J.A. Durán Cueto*, E. Morales </a:t>
            </a:r>
            <a:r>
              <a:rPr lang="es-ES" sz="1400" b="1" i="1" dirty="0" err="1">
                <a:solidFill>
                  <a:srgbClr val="002060"/>
                </a:solidFill>
              </a:rPr>
              <a:t>Manrubia</a:t>
            </a:r>
            <a:r>
              <a:rPr lang="es-ES" sz="1400" b="1" i="1" dirty="0">
                <a:solidFill>
                  <a:srgbClr val="002060"/>
                </a:solidFill>
              </a:rPr>
              <a:t>*, C. Cabanillas Díez-Madroñero*, C. Montaño Montaño*, J.A Riesco Miranda*. </a:t>
            </a:r>
          </a:p>
          <a:p>
            <a:pPr algn="ctr"/>
            <a:r>
              <a:rPr lang="es-ES" sz="1400" b="1" i="1" dirty="0">
                <a:solidFill>
                  <a:srgbClr val="002060"/>
                </a:solidFill>
              </a:rPr>
              <a:t>*Hospital Universitario San Pedro de Alcántara, </a:t>
            </a:r>
            <a:r>
              <a:rPr lang="es-ES" sz="1400" b="1" i="1" dirty="0" err="1">
                <a:solidFill>
                  <a:srgbClr val="002060"/>
                </a:solidFill>
              </a:rPr>
              <a:t>Cacéres</a:t>
            </a:r>
            <a:r>
              <a:rPr lang="es-ES" sz="1400" b="1" i="1" dirty="0">
                <a:solidFill>
                  <a:srgbClr val="002060"/>
                </a:solidFill>
              </a:rPr>
              <a:t>, España.</a:t>
            </a:r>
            <a:endParaRPr lang="es-ES" sz="1400" i="1" dirty="0">
              <a:solidFill>
                <a:srgbClr val="002060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25FDFDE-C7FA-485F-861E-B58E9FFE9E7D}"/>
              </a:ext>
            </a:extLst>
          </p:cNvPr>
          <p:cNvSpPr/>
          <p:nvPr/>
        </p:nvSpPr>
        <p:spPr>
          <a:xfrm>
            <a:off x="165652" y="3216588"/>
            <a:ext cx="11860696" cy="12758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u="sng" dirty="0">
                <a:solidFill>
                  <a:srgbClr val="002060"/>
                </a:solidFill>
              </a:rPr>
              <a:t>INTRODUCCIÓN Y OBJETIVOS</a:t>
            </a:r>
          </a:p>
          <a:p>
            <a:pPr algn="ctr"/>
            <a:r>
              <a:rPr lang="es-ES" dirty="0">
                <a:solidFill>
                  <a:srgbClr val="002060"/>
                </a:solidFill>
              </a:rPr>
              <a:t>La alta prevalencia de tabaquismo en el paciente hospitalizado y su momento de especial vulnerabilidad hacen que el ingreso hospitalario sea una situación adecuada para la intervención. Nuestro objetivo es estudiar el perfil del paciente ingresado en Neumología que acepta e inicia una intervención farmacológica para dejar de fumar en un proyecto piloto.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7C59AC6-A5B9-4C0F-9210-F994FC91FC4C}"/>
              </a:ext>
            </a:extLst>
          </p:cNvPr>
          <p:cNvSpPr/>
          <p:nvPr/>
        </p:nvSpPr>
        <p:spPr>
          <a:xfrm>
            <a:off x="165653" y="4577515"/>
            <a:ext cx="11860696" cy="2101581"/>
          </a:xfrm>
          <a:prstGeom prst="rect">
            <a:avLst/>
          </a:prstGeom>
          <a:solidFill>
            <a:srgbClr val="F389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u="sng" dirty="0">
                <a:solidFill>
                  <a:srgbClr val="002060"/>
                </a:solidFill>
              </a:rPr>
              <a:t>MATERIAL Y MÉTODOS</a:t>
            </a:r>
          </a:p>
          <a:p>
            <a:pPr algn="ctr"/>
            <a:r>
              <a:rPr lang="es-ES" dirty="0">
                <a:solidFill>
                  <a:srgbClr val="002060"/>
                </a:solidFill>
              </a:rPr>
              <a:t>Los Servicios de Neumología y Farmacia Hospitalaria han iniciado un proyecto (Proyecto ONE) de intervención farmacológica para la deshabituación tabáquica en el paciente fumador hospitalizado en Neumología por cualquier causa. Realizamos un estudio puntual y descriptivo de los fumadores activos ingresados que aceptan participar en el proyecto ONE. Al ingreso, se ofrece tratamiento para cesación definitiva con </a:t>
            </a:r>
            <a:r>
              <a:rPr lang="es-ES" dirty="0" err="1">
                <a:solidFill>
                  <a:srgbClr val="002060"/>
                </a:solidFill>
              </a:rPr>
              <a:t>Vareniclina</a:t>
            </a:r>
            <a:r>
              <a:rPr lang="es-ES" dirty="0">
                <a:solidFill>
                  <a:srgbClr val="002060"/>
                </a:solidFill>
              </a:rPr>
              <a:t>. A los que no desean abandonar el tabaco, se les ofrece cesación temporal con parches de nicotina durante la hospitalización. Recogemos datos epidemiológicos, de tabaquismo, y síntomas de </a:t>
            </a:r>
            <a:r>
              <a:rPr lang="es-ES" dirty="0" err="1">
                <a:solidFill>
                  <a:srgbClr val="002060"/>
                </a:solidFill>
              </a:rPr>
              <a:t>craving</a:t>
            </a:r>
            <a:r>
              <a:rPr lang="es-ES" dirty="0">
                <a:solidFill>
                  <a:srgbClr val="002060"/>
                </a:solidFill>
              </a:rPr>
              <a:t> de estos pacientes.</a:t>
            </a:r>
          </a:p>
        </p:txBody>
      </p:sp>
    </p:spTree>
    <p:extLst>
      <p:ext uri="{BB962C8B-B14F-4D97-AF65-F5344CB8AC3E}">
        <p14:creationId xmlns:p14="http://schemas.microsoft.com/office/powerpoint/2010/main" val="587847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1B0B538-D885-489B-B730-46438EC2C207}"/>
              </a:ext>
            </a:extLst>
          </p:cNvPr>
          <p:cNvSpPr/>
          <p:nvPr/>
        </p:nvSpPr>
        <p:spPr>
          <a:xfrm>
            <a:off x="185530" y="4929810"/>
            <a:ext cx="11794435" cy="1802294"/>
          </a:xfrm>
          <a:prstGeom prst="rect">
            <a:avLst/>
          </a:prstGeom>
          <a:solidFill>
            <a:srgbClr val="FB3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u="sng" dirty="0"/>
              <a:t>CONCLUSIONES</a:t>
            </a:r>
          </a:p>
          <a:p>
            <a:pPr algn="ctr"/>
            <a:r>
              <a:rPr lang="es-ES" dirty="0"/>
              <a:t>En esta corta serie de casos, que aceptan intervención farmacológica sobre el tabaquismo, no vemos diferencias entre los grupos de TSN y </a:t>
            </a:r>
            <a:r>
              <a:rPr lang="es-ES" dirty="0" err="1"/>
              <a:t>Vareniclina</a:t>
            </a:r>
            <a:r>
              <a:rPr lang="es-ES" dirty="0"/>
              <a:t> en las variables clínicas (causa de ingreso) y de tabaquismo (consumo y dependencia nicotínica). En el grupo de </a:t>
            </a:r>
            <a:r>
              <a:rPr lang="es-ES" dirty="0" err="1"/>
              <a:t>Vareniclina</a:t>
            </a:r>
            <a:r>
              <a:rPr lang="es-ES" dirty="0"/>
              <a:t>, la edad es menor y la puntuación en motivación y autoeficacia son superiores. Como autocrítica al rechazo a mayor participación en el Proyecto destacamos: financiación incompleta del mismo y dificultades en el seguimiento de los pacientes (rechazo a acudir a consultas convencionales en hospital).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266B06B-CC56-4E4F-9390-E2FC6F3245A6}"/>
              </a:ext>
            </a:extLst>
          </p:cNvPr>
          <p:cNvGrpSpPr/>
          <p:nvPr/>
        </p:nvGrpSpPr>
        <p:grpSpPr>
          <a:xfrm>
            <a:off x="185530" y="1027043"/>
            <a:ext cx="2800473" cy="1802294"/>
            <a:chOff x="654440" y="3133399"/>
            <a:chExt cx="1694426" cy="1408745"/>
          </a:xfrm>
          <a:solidFill>
            <a:srgbClr val="00B0F0"/>
          </a:solidFill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52FA8296-B9F7-4291-94F9-C0854DA0C0B8}"/>
                </a:ext>
              </a:extLst>
            </p:cNvPr>
            <p:cNvSpPr/>
            <p:nvPr/>
          </p:nvSpPr>
          <p:spPr>
            <a:xfrm>
              <a:off x="654440" y="3133399"/>
              <a:ext cx="1694426" cy="140874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D0B62588-38BA-4179-9698-45A36FA5CC43}"/>
                </a:ext>
              </a:extLst>
            </p:cNvPr>
            <p:cNvSpPr txBox="1"/>
            <p:nvPr/>
          </p:nvSpPr>
          <p:spPr>
            <a:xfrm>
              <a:off x="695701" y="3174660"/>
              <a:ext cx="1611904" cy="13262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200" b="1" u="sng" dirty="0"/>
                <a:t>29</a:t>
              </a:r>
              <a:r>
                <a:rPr lang="es-ES" sz="2200" b="1" u="sng" kern="1200" dirty="0"/>
                <a:t> PACIENTES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600" i="1" kern="1200" dirty="0"/>
                <a:t>Edad media</a:t>
              </a:r>
              <a:r>
                <a:rPr lang="es-ES" sz="1600" kern="1200" dirty="0"/>
                <a:t>: </a:t>
              </a:r>
              <a:r>
                <a:rPr lang="es-ES" sz="1600" dirty="0"/>
                <a:t>61</a:t>
              </a:r>
              <a:r>
                <a:rPr lang="es-ES" sz="1600" kern="1200" dirty="0"/>
                <a:t> años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i="1" kern="1200" dirty="0"/>
                <a:t>IPA medio</a:t>
              </a:r>
              <a:r>
                <a:rPr lang="es-ES" sz="1600" kern="1200" dirty="0"/>
                <a:t>: </a:t>
              </a:r>
              <a:r>
                <a:rPr lang="es-ES" sz="1600" dirty="0"/>
                <a:t>62,58 años/paquete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i="1" kern="1200" dirty="0"/>
                <a:t>Pu</a:t>
              </a:r>
              <a:r>
                <a:rPr lang="es-ES" sz="1600" i="1" dirty="0"/>
                <a:t>ntuación media Test de </a:t>
              </a:r>
              <a:r>
                <a:rPr lang="es-ES" sz="1600" i="1" dirty="0" err="1"/>
                <a:t>Fageström</a:t>
              </a:r>
              <a:r>
                <a:rPr lang="es-ES" sz="1600" dirty="0"/>
                <a:t>: 6,59 puntos</a:t>
              </a:r>
              <a:endParaRPr lang="es-ES" sz="1600" kern="1200" dirty="0"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46646256-F4AE-41D1-88E4-44C22C455EC1}"/>
              </a:ext>
            </a:extLst>
          </p:cNvPr>
          <p:cNvGrpSpPr/>
          <p:nvPr/>
        </p:nvGrpSpPr>
        <p:grpSpPr>
          <a:xfrm>
            <a:off x="3082107" y="129207"/>
            <a:ext cx="4295705" cy="3898561"/>
            <a:chOff x="3026637" y="1506781"/>
            <a:chExt cx="1694426" cy="123188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EED06191-D678-4576-AFEC-03D20CE2158B}"/>
                </a:ext>
              </a:extLst>
            </p:cNvPr>
            <p:cNvSpPr/>
            <p:nvPr/>
          </p:nvSpPr>
          <p:spPr>
            <a:xfrm>
              <a:off x="3026637" y="1506781"/>
              <a:ext cx="1694426" cy="1231881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ángulo: esquinas redondeadas 4">
              <a:extLst>
                <a:ext uri="{FF2B5EF4-FFF2-40B4-BE49-F238E27FC236}">
                  <a16:creationId xmlns:a16="http://schemas.microsoft.com/office/drawing/2014/main" id="{EE16FC76-157B-4633-A499-713F037D7A87}"/>
                </a:ext>
              </a:extLst>
            </p:cNvPr>
            <p:cNvSpPr txBox="1"/>
            <p:nvPr/>
          </p:nvSpPr>
          <p:spPr>
            <a:xfrm>
              <a:off x="3064545" y="1560246"/>
              <a:ext cx="1618610" cy="112495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  <a:buNone/>
              </a:pPr>
              <a:r>
                <a:rPr lang="es-ES" b="1" u="sng" dirty="0">
                  <a:solidFill>
                    <a:srgbClr val="002060"/>
                  </a:solidFill>
                </a:rPr>
                <a:t>TERAPIA SUSTITUTIVA CON NICOTINA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pt-BR" sz="1600" dirty="0">
                  <a:solidFill>
                    <a:srgbClr val="002060"/>
                  </a:solidFill>
                </a:rPr>
                <a:t>8 pacientes (27.6%) / </a:t>
              </a:r>
              <a:r>
                <a:rPr lang="pt-BR" sz="1600" dirty="0" err="1">
                  <a:solidFill>
                    <a:srgbClr val="002060"/>
                  </a:solidFill>
                </a:rPr>
                <a:t>Edad</a:t>
              </a:r>
              <a:r>
                <a:rPr lang="pt-BR" sz="1600" dirty="0">
                  <a:solidFill>
                    <a:srgbClr val="002060"/>
                  </a:solidFill>
                </a:rPr>
                <a:t> media: 65,75 </a:t>
              </a:r>
              <a:r>
                <a:rPr lang="pt-BR" sz="1600" dirty="0" err="1">
                  <a:solidFill>
                    <a:srgbClr val="002060"/>
                  </a:solidFill>
                </a:rPr>
                <a:t>años</a:t>
              </a:r>
              <a:endParaRPr lang="pt-BR" sz="1600" dirty="0">
                <a:solidFill>
                  <a:srgbClr val="002060"/>
                </a:solidFill>
              </a:endParaRP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i="1" kern="1200" dirty="0">
                  <a:solidFill>
                    <a:srgbClr val="002060"/>
                  </a:solidFill>
                </a:rPr>
                <a:t>- Causa de ingreso</a:t>
              </a:r>
              <a:r>
                <a:rPr lang="es-ES" sz="1600" kern="1200" dirty="0">
                  <a:solidFill>
                    <a:srgbClr val="002060"/>
                  </a:solidFill>
                </a:rPr>
                <a:t>: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Agudización de EPOC: 25%.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Masa pulmonar: 25%.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kern="1200" dirty="0">
                  <a:solidFill>
                    <a:srgbClr val="002060"/>
                  </a:solidFill>
                </a:rPr>
                <a:t>- Otras causas: 50%.</a:t>
              </a:r>
              <a:endParaRPr lang="es-ES" sz="1600" dirty="0">
                <a:solidFill>
                  <a:srgbClr val="002060"/>
                </a:solidFill>
              </a:endParaRP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i="1" kern="1200" dirty="0">
                  <a:solidFill>
                    <a:srgbClr val="002060"/>
                  </a:solidFill>
                </a:rPr>
                <a:t>- </a:t>
              </a:r>
              <a:r>
                <a:rPr lang="es-ES" sz="1600" i="1" dirty="0">
                  <a:solidFill>
                    <a:srgbClr val="002060"/>
                  </a:solidFill>
                </a:rPr>
                <a:t>IPA medio</a:t>
              </a:r>
              <a:r>
                <a:rPr lang="es-ES" sz="1600" dirty="0">
                  <a:solidFill>
                    <a:srgbClr val="002060"/>
                  </a:solidFill>
                </a:rPr>
                <a:t>: 66,88 años/paquete.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</a:t>
              </a:r>
              <a:r>
                <a:rPr lang="es-ES" sz="1600" i="1" dirty="0">
                  <a:solidFill>
                    <a:srgbClr val="002060"/>
                  </a:solidFill>
                </a:rPr>
                <a:t>Consumo medio</a:t>
              </a:r>
              <a:r>
                <a:rPr lang="es-ES" sz="1600" dirty="0">
                  <a:solidFill>
                    <a:srgbClr val="002060"/>
                  </a:solidFill>
                </a:rPr>
                <a:t>: 32,5 </a:t>
              </a:r>
              <a:r>
                <a:rPr lang="es-ES" sz="1600" dirty="0" err="1">
                  <a:solidFill>
                    <a:srgbClr val="002060"/>
                  </a:solidFill>
                </a:rPr>
                <a:t>cig</a:t>
              </a:r>
              <a:r>
                <a:rPr lang="es-ES" sz="1600" dirty="0">
                  <a:solidFill>
                    <a:srgbClr val="002060"/>
                  </a:solidFill>
                </a:rPr>
                <a:t>/día.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</a:t>
              </a:r>
              <a:r>
                <a:rPr lang="es-ES" sz="1600" i="1" dirty="0">
                  <a:solidFill>
                    <a:srgbClr val="002060"/>
                  </a:solidFill>
                </a:rPr>
                <a:t>Puntuación media Test </a:t>
              </a:r>
              <a:r>
                <a:rPr lang="es-ES" sz="1600" i="1" dirty="0" err="1">
                  <a:solidFill>
                    <a:srgbClr val="002060"/>
                  </a:solidFill>
                </a:rPr>
                <a:t>Fageström</a:t>
              </a:r>
              <a:r>
                <a:rPr lang="es-ES" sz="1600" dirty="0">
                  <a:solidFill>
                    <a:srgbClr val="002060"/>
                  </a:solidFill>
                </a:rPr>
                <a:t>: 8 puntos.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- 62,5%: </a:t>
              </a:r>
              <a:r>
                <a:rPr lang="es-ES" sz="1600" i="1" dirty="0">
                  <a:solidFill>
                    <a:srgbClr val="002060"/>
                  </a:solidFill>
                </a:rPr>
                <a:t>Recompensa negativa</a:t>
              </a:r>
              <a:r>
                <a:rPr lang="es-ES" sz="1600" dirty="0">
                  <a:solidFill>
                    <a:srgbClr val="002060"/>
                  </a:solidFill>
                </a:rPr>
                <a:t>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</a:t>
              </a:r>
              <a:r>
                <a:rPr lang="es-ES" sz="1600" i="1" dirty="0">
                  <a:solidFill>
                    <a:srgbClr val="002060"/>
                  </a:solidFill>
                </a:rPr>
                <a:t>Puntuación EVA (escala visual analógica):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Motivación: 7,14 puntos.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Autoeficacia: 6,71 puntos.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Puntuación media de </a:t>
              </a:r>
              <a:r>
                <a:rPr lang="es-ES" sz="1600" dirty="0" err="1">
                  <a:solidFill>
                    <a:srgbClr val="002060"/>
                  </a:solidFill>
                </a:rPr>
                <a:t>craving</a:t>
              </a:r>
              <a:r>
                <a:rPr lang="es-ES" sz="1600" dirty="0">
                  <a:solidFill>
                    <a:srgbClr val="002060"/>
                  </a:solidFill>
                </a:rPr>
                <a:t>: 2,81 puntos.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 Abandonos: 2 pacientes.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EE9A83B1-5619-46AC-A9C2-8F15BEC6EBD1}"/>
              </a:ext>
            </a:extLst>
          </p:cNvPr>
          <p:cNvGrpSpPr/>
          <p:nvPr/>
        </p:nvGrpSpPr>
        <p:grpSpPr>
          <a:xfrm>
            <a:off x="7642572" y="129207"/>
            <a:ext cx="4295704" cy="3898561"/>
            <a:chOff x="3026637" y="1506781"/>
            <a:chExt cx="1694426" cy="123188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A75FE3F1-D706-48AF-826C-A13D6823C56D}"/>
                </a:ext>
              </a:extLst>
            </p:cNvPr>
            <p:cNvSpPr/>
            <p:nvPr/>
          </p:nvSpPr>
          <p:spPr>
            <a:xfrm>
              <a:off x="3026637" y="1506781"/>
              <a:ext cx="1694426" cy="1231881"/>
            </a:xfrm>
            <a:prstGeom prst="roundRect">
              <a:avLst>
                <a:gd name="adj" fmla="val 10000"/>
              </a:avLst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: esquinas redondeadas 4">
              <a:extLst>
                <a:ext uri="{FF2B5EF4-FFF2-40B4-BE49-F238E27FC236}">
                  <a16:creationId xmlns:a16="http://schemas.microsoft.com/office/drawing/2014/main" id="{84DB5DBD-C8C6-46BA-99C0-3C7805D08B0B}"/>
                </a:ext>
              </a:extLst>
            </p:cNvPr>
            <p:cNvSpPr txBox="1"/>
            <p:nvPr/>
          </p:nvSpPr>
          <p:spPr>
            <a:xfrm>
              <a:off x="3064545" y="1560246"/>
              <a:ext cx="1618610" cy="112495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  <a:buNone/>
              </a:pPr>
              <a:r>
                <a:rPr lang="es-ES" b="1" u="sng" dirty="0">
                  <a:solidFill>
                    <a:srgbClr val="002060"/>
                  </a:solidFill>
                </a:rPr>
                <a:t>TERAPIA CON VARENICLINA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pt-BR" sz="1600" dirty="0">
                  <a:solidFill>
                    <a:srgbClr val="002060"/>
                  </a:solidFill>
                </a:rPr>
                <a:t>21 pacientes (72.4%) / </a:t>
              </a:r>
              <a:r>
                <a:rPr lang="pt-BR" sz="1600" dirty="0" err="1">
                  <a:solidFill>
                    <a:srgbClr val="002060"/>
                  </a:solidFill>
                </a:rPr>
                <a:t>Edad</a:t>
              </a:r>
              <a:r>
                <a:rPr lang="pt-BR" sz="1600" dirty="0">
                  <a:solidFill>
                    <a:srgbClr val="002060"/>
                  </a:solidFill>
                </a:rPr>
                <a:t> media: 59,4 </a:t>
              </a:r>
              <a:r>
                <a:rPr lang="pt-BR" sz="1600" dirty="0" err="1">
                  <a:solidFill>
                    <a:srgbClr val="002060"/>
                  </a:solidFill>
                </a:rPr>
                <a:t>años</a:t>
              </a:r>
              <a:endParaRPr lang="pt-BR" sz="1600" dirty="0">
                <a:solidFill>
                  <a:srgbClr val="002060"/>
                </a:solidFill>
              </a:endParaRP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i="1" kern="1200" dirty="0">
                  <a:solidFill>
                    <a:srgbClr val="002060"/>
                  </a:solidFill>
                </a:rPr>
                <a:t>- Causa de ingreso</a:t>
              </a:r>
              <a:r>
                <a:rPr lang="es-ES" sz="1600" kern="1200" dirty="0">
                  <a:solidFill>
                    <a:srgbClr val="002060"/>
                  </a:solidFill>
                </a:rPr>
                <a:t>: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Agudización de EPOC: 23,8%.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Infección respiratoria: 23,8%.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kern="1200" dirty="0">
                  <a:solidFill>
                    <a:srgbClr val="002060"/>
                  </a:solidFill>
                </a:rPr>
                <a:t>- Otras causas: 52,4%.</a:t>
              </a:r>
              <a:endParaRPr lang="es-ES" sz="1600" dirty="0">
                <a:solidFill>
                  <a:srgbClr val="002060"/>
                </a:solidFill>
              </a:endParaRP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i="1" kern="1200" dirty="0">
                  <a:solidFill>
                    <a:srgbClr val="002060"/>
                  </a:solidFill>
                </a:rPr>
                <a:t>- </a:t>
              </a:r>
              <a:r>
                <a:rPr lang="es-ES" sz="1600" i="1" dirty="0">
                  <a:solidFill>
                    <a:srgbClr val="002060"/>
                  </a:solidFill>
                </a:rPr>
                <a:t>IPA medio</a:t>
              </a:r>
              <a:r>
                <a:rPr lang="es-ES" sz="1600" dirty="0">
                  <a:solidFill>
                    <a:srgbClr val="002060"/>
                  </a:solidFill>
                </a:rPr>
                <a:t>: 60,95 años/paquete.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</a:t>
              </a:r>
              <a:r>
                <a:rPr lang="es-ES" sz="1600" i="1" dirty="0">
                  <a:solidFill>
                    <a:srgbClr val="002060"/>
                  </a:solidFill>
                </a:rPr>
                <a:t>Consumo medio</a:t>
              </a:r>
              <a:r>
                <a:rPr lang="es-ES" sz="1600" dirty="0">
                  <a:solidFill>
                    <a:srgbClr val="002060"/>
                  </a:solidFill>
                </a:rPr>
                <a:t>: 24 </a:t>
              </a:r>
              <a:r>
                <a:rPr lang="es-ES" sz="1600" dirty="0" err="1">
                  <a:solidFill>
                    <a:srgbClr val="002060"/>
                  </a:solidFill>
                </a:rPr>
                <a:t>cig</a:t>
              </a:r>
              <a:r>
                <a:rPr lang="es-ES" sz="1600" dirty="0">
                  <a:solidFill>
                    <a:srgbClr val="002060"/>
                  </a:solidFill>
                </a:rPr>
                <a:t>/día.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</a:t>
              </a:r>
              <a:r>
                <a:rPr lang="es-ES" sz="1600" i="1" dirty="0">
                  <a:solidFill>
                    <a:srgbClr val="002060"/>
                  </a:solidFill>
                </a:rPr>
                <a:t>Puntuación media Test </a:t>
              </a:r>
              <a:r>
                <a:rPr lang="es-ES" sz="1600" i="1" dirty="0" err="1">
                  <a:solidFill>
                    <a:srgbClr val="002060"/>
                  </a:solidFill>
                </a:rPr>
                <a:t>Fageström</a:t>
              </a:r>
              <a:r>
                <a:rPr lang="es-ES" sz="1600" dirty="0">
                  <a:solidFill>
                    <a:srgbClr val="002060"/>
                  </a:solidFill>
                </a:rPr>
                <a:t>: 6 puntos.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</a:t>
              </a:r>
              <a:r>
                <a:rPr lang="es-ES" sz="1600" i="1" dirty="0">
                  <a:solidFill>
                    <a:srgbClr val="002060"/>
                  </a:solidFill>
                </a:rPr>
                <a:t>Recompensa:</a:t>
              </a:r>
              <a:r>
                <a:rPr lang="es-ES" sz="1600" dirty="0">
                  <a:solidFill>
                    <a:srgbClr val="002060"/>
                  </a:solidFill>
                </a:rPr>
                <a:t> negativa 33,3% / mixta 33,3%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</a:t>
              </a:r>
              <a:r>
                <a:rPr lang="es-ES" sz="1600" i="1" dirty="0">
                  <a:solidFill>
                    <a:srgbClr val="002060"/>
                  </a:solidFill>
                </a:rPr>
                <a:t>Puntuación EVA (escala visual analógica):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Motivación: 8,5 puntos.</a:t>
              </a:r>
            </a:p>
            <a:p>
              <a:pPr lvl="1"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Autoeficacia: 7,61 puntos.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Puntuación media de </a:t>
              </a:r>
              <a:r>
                <a:rPr lang="es-ES" sz="1600" dirty="0" err="1">
                  <a:solidFill>
                    <a:srgbClr val="002060"/>
                  </a:solidFill>
                </a:rPr>
                <a:t>craving</a:t>
              </a:r>
              <a:r>
                <a:rPr lang="es-ES" sz="1600" dirty="0">
                  <a:solidFill>
                    <a:srgbClr val="002060"/>
                  </a:solidFill>
                </a:rPr>
                <a:t>: 1,80 puntos.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</a:pPr>
              <a:r>
                <a:rPr lang="es-ES" sz="1600" dirty="0">
                  <a:solidFill>
                    <a:srgbClr val="002060"/>
                  </a:solidFill>
                </a:rPr>
                <a:t>-  Abandonos: 2 pacientes.</a:t>
              </a:r>
            </a:p>
          </p:txBody>
        </p:sp>
      </p:grp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B8840171-B3E1-46D0-B73B-C9F915FE192A}"/>
              </a:ext>
            </a:extLst>
          </p:cNvPr>
          <p:cNvSpPr/>
          <p:nvPr/>
        </p:nvSpPr>
        <p:spPr>
          <a:xfrm>
            <a:off x="887895" y="4173989"/>
            <a:ext cx="10416209" cy="6096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u="sng" dirty="0">
                <a:solidFill>
                  <a:srgbClr val="002060"/>
                </a:solidFill>
              </a:rPr>
              <a:t>CAUSAS DE RECHAZO A LA INTERVENCIÓN FARMACOLÓGICA DEL TABAQUISMO</a:t>
            </a:r>
          </a:p>
          <a:p>
            <a:pPr algn="ctr"/>
            <a:r>
              <a:rPr lang="es-ES" dirty="0">
                <a:solidFill>
                  <a:srgbClr val="002060"/>
                </a:solidFill>
              </a:rPr>
              <a:t>Autosuficiencia, motivo económico y desplazamiento al hospital para revisiones.</a:t>
            </a:r>
          </a:p>
        </p:txBody>
      </p:sp>
    </p:spTree>
    <p:extLst>
      <p:ext uri="{BB962C8B-B14F-4D97-AF65-F5344CB8AC3E}">
        <p14:creationId xmlns:p14="http://schemas.microsoft.com/office/powerpoint/2010/main" val="8951006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602</Words>
  <Application>Microsoft Office PowerPoint</Application>
  <PresentationFormat>Panorámica</PresentationFormat>
  <Paragraphs>45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Marta OrCam</dc:creator>
  <cp:lastModifiedBy>Marta OrCam</cp:lastModifiedBy>
  <cp:revision>20</cp:revision>
  <dcterms:created xsi:type="dcterms:W3CDTF">2019-03-03T11:34:52Z</dcterms:created>
  <dcterms:modified xsi:type="dcterms:W3CDTF">2019-03-04T13:09:26Z</dcterms:modified>
</cp:coreProperties>
</file>