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9144000" cy="5145088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74" y="-90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5DE0C-A2B6-4839-825A-28E371366A18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07215-B06D-4FA5-989A-C44FC8C9AAE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9BCA2-5BA7-4D5C-84FA-C613338F1386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AA746-83EE-43B9-AEDE-D15ACD4C6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613"/>
            <a:ext cx="9144000" cy="5145088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5286380" y="1858164"/>
            <a:ext cx="3857620" cy="32869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a la derecha con muesca"/>
          <p:cNvSpPr/>
          <p:nvPr/>
        </p:nvSpPr>
        <p:spPr>
          <a:xfrm>
            <a:off x="8072430" y="4930708"/>
            <a:ext cx="1071570" cy="21438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357818" y="1929602"/>
            <a:ext cx="378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EPIDEMIOLOGÍA</a:t>
            </a:r>
            <a:endParaRPr lang="es-ES" u="sng" dirty="0"/>
          </a:p>
        </p:txBody>
      </p:sp>
      <p:sp>
        <p:nvSpPr>
          <p:cNvPr id="8" name="7 CuadroTexto"/>
          <p:cNvSpPr txBox="1"/>
          <p:nvPr/>
        </p:nvSpPr>
        <p:spPr>
          <a:xfrm>
            <a:off x="5357818" y="2215354"/>
            <a:ext cx="3459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- Mujeres 27 Hombres 25.  Edad media 66,7 años. </a:t>
            </a:r>
          </a:p>
          <a:p>
            <a:pPr algn="just">
              <a:buFontTx/>
              <a:buChar char="-"/>
            </a:pPr>
            <a:r>
              <a:rPr lang="es-ES" sz="1600" dirty="0" smtClean="0"/>
              <a:t> 22 no fumadores, 23 </a:t>
            </a:r>
            <a:r>
              <a:rPr lang="es-ES" sz="1600" dirty="0" err="1" smtClean="0"/>
              <a:t>exfumadores</a:t>
            </a:r>
            <a:r>
              <a:rPr lang="es-ES" sz="1600" dirty="0" smtClean="0"/>
              <a:t> y 2 fumadores con IPA 22,5</a:t>
            </a:r>
          </a:p>
          <a:p>
            <a:pPr algn="just"/>
            <a:r>
              <a:rPr lang="es-ES" sz="1600" dirty="0" smtClean="0"/>
              <a:t>-60% EPOC </a:t>
            </a:r>
            <a:r>
              <a:rPr lang="es-ES" sz="1600" dirty="0"/>
              <a:t>y 40% otra etiología (mayoría </a:t>
            </a:r>
            <a:r>
              <a:rPr lang="es-ES" sz="1600" dirty="0" err="1"/>
              <a:t>postinfecciosas</a:t>
            </a:r>
            <a:r>
              <a:rPr lang="es-ES" sz="1600" dirty="0" smtClean="0"/>
              <a:t>)</a:t>
            </a:r>
          </a:p>
          <a:p>
            <a:pPr algn="just"/>
            <a:endParaRPr lang="es-ES" sz="1600" dirty="0" smtClean="0"/>
          </a:p>
          <a:p>
            <a:pPr algn="just"/>
            <a:r>
              <a:rPr lang="es-ES" u="sng" dirty="0" smtClean="0"/>
              <a:t>CAUSAS DE INICIO DE COLISTINA</a:t>
            </a:r>
            <a:endParaRPr lang="es-ES" u="sng" dirty="0"/>
          </a:p>
          <a:p>
            <a:pPr algn="just"/>
            <a:r>
              <a:rPr lang="es-ES" sz="1600" dirty="0" smtClean="0"/>
              <a:t>Cultivos seriados positivos, resistencia a fármacos y exacerbaciones hospitalarias</a:t>
            </a:r>
            <a:endParaRPr lang="es-ES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8143900" y="0"/>
            <a:ext cx="100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112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graphicFrame>
        <p:nvGraphicFramePr>
          <p:cNvPr id="3" name="4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7722201"/>
              </p:ext>
            </p:extLst>
          </p:nvPr>
        </p:nvGraphicFramePr>
        <p:xfrm>
          <a:off x="214282" y="214362"/>
          <a:ext cx="8643998" cy="2538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999"/>
                <a:gridCol w="4321999"/>
              </a:tblGrid>
              <a:tr h="25155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ANTES DE TRATAMIENTO</a:t>
                      </a:r>
                      <a:endParaRPr lang="es-ES" sz="12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DESPUÉS DE TRATAMIENTO</a:t>
                      </a:r>
                      <a:endParaRPr lang="es-ES" sz="1200" dirty="0"/>
                    </a:p>
                  </a:txBody>
                  <a:tcPr marT="34301" marB="34301"/>
                </a:tc>
              </a:tr>
              <a:tr h="251538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FEV1% 51</a:t>
                      </a:r>
                      <a:endParaRPr lang="es-ES" sz="12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FEV1% 56</a:t>
                      </a:r>
                      <a:endParaRPr lang="es-ES" sz="1200" dirty="0"/>
                    </a:p>
                  </a:txBody>
                  <a:tcPr marT="34301" marB="34301"/>
                </a:tc>
              </a:tr>
              <a:tr h="800347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CULTIVOS DE</a:t>
                      </a:r>
                      <a:r>
                        <a:rPr lang="es-ES" sz="1200" baseline="0" dirty="0" smtClean="0"/>
                        <a:t> ESPUTO</a:t>
                      </a:r>
                    </a:p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s-ES" sz="1200" baseline="0" dirty="0" smtClean="0"/>
                        <a:t> P </a:t>
                      </a:r>
                      <a:r>
                        <a:rPr lang="es-ES" sz="1200" baseline="0" dirty="0" err="1" smtClean="0"/>
                        <a:t>aeruginosa</a:t>
                      </a:r>
                      <a:r>
                        <a:rPr lang="es-ES" sz="1200" baseline="0" dirty="0" smtClean="0"/>
                        <a:t> (71,15%)</a:t>
                      </a:r>
                    </a:p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s-ES" sz="1200" baseline="0" dirty="0" smtClean="0"/>
                        <a:t> Otros (21,15</a:t>
                      </a:r>
                      <a:r>
                        <a:rPr lang="es-ES" sz="1200" baseline="0" dirty="0" smtClean="0"/>
                        <a:t>%). Más </a:t>
                      </a:r>
                      <a:r>
                        <a:rPr lang="es-ES" sz="1200" baseline="0" dirty="0" smtClean="0"/>
                        <a:t>frecuentes </a:t>
                      </a:r>
                      <a:r>
                        <a:rPr lang="es-ES" sz="1200" baseline="0" dirty="0" smtClean="0"/>
                        <a:t>M </a:t>
                      </a:r>
                      <a:r>
                        <a:rPr lang="es-ES" sz="1200" baseline="0" dirty="0" err="1" smtClean="0"/>
                        <a:t>catharralis</a:t>
                      </a:r>
                      <a:r>
                        <a:rPr lang="es-ES" sz="1200" baseline="0" smtClean="0"/>
                        <a:t> H influenzae</a:t>
                      </a:r>
                      <a:r>
                        <a:rPr lang="es-ES" sz="1200" baseline="0" dirty="0" smtClean="0"/>
                        <a:t> 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s-ES" sz="1200" baseline="0" dirty="0" smtClean="0"/>
                        <a:t>S </a:t>
                      </a:r>
                      <a:r>
                        <a:rPr lang="es-ES" sz="1200" baseline="0" dirty="0" err="1" smtClean="0"/>
                        <a:t>aureus</a:t>
                      </a:r>
                      <a:endParaRPr lang="es-ES" sz="12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CULTIVOS</a:t>
                      </a:r>
                      <a:r>
                        <a:rPr lang="es-ES" sz="1200" baseline="0" dirty="0" smtClean="0"/>
                        <a:t> DE ESPUTO</a:t>
                      </a:r>
                    </a:p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s-ES" sz="1200" baseline="0" dirty="0" smtClean="0"/>
                        <a:t>Negativos 22 (42% a P </a:t>
                      </a:r>
                      <a:r>
                        <a:rPr lang="es-ES" sz="1200" baseline="0" smtClean="0"/>
                        <a:t>aeruginosa)</a:t>
                      </a:r>
                      <a:endParaRPr lang="es-ES" sz="1200" baseline="0" dirty="0" smtClean="0"/>
                    </a:p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s-ES" sz="1200" baseline="0" dirty="0" smtClean="0"/>
                        <a:t>Positivos 14</a:t>
                      </a:r>
                    </a:p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es-ES" sz="1200" baseline="0" dirty="0" smtClean="0"/>
                        <a:t>No registrados 16</a:t>
                      </a:r>
                      <a:endParaRPr lang="es-ES" sz="1200" dirty="0"/>
                    </a:p>
                  </a:txBody>
                  <a:tcPr marT="34301" marB="34301"/>
                </a:tc>
              </a:tr>
              <a:tr h="61741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RESISTENCIA</a:t>
                      </a:r>
                      <a:r>
                        <a:rPr lang="es-ES" sz="1200" baseline="0" dirty="0" smtClean="0"/>
                        <a:t> FÁRMACOS</a:t>
                      </a:r>
                      <a:endParaRPr lang="es-ES" sz="1200" dirty="0" smtClean="0"/>
                    </a:p>
                    <a:p>
                      <a:pPr algn="ctr"/>
                      <a:r>
                        <a:rPr lang="es-ES" sz="1200" dirty="0" smtClean="0"/>
                        <a:t>54% a </a:t>
                      </a:r>
                      <a:r>
                        <a:rPr lang="es-ES" sz="1200" dirty="0" err="1" smtClean="0"/>
                        <a:t>Quinolonas</a:t>
                      </a:r>
                      <a:endParaRPr lang="es-ES" sz="1200" dirty="0" smtClean="0"/>
                    </a:p>
                    <a:p>
                      <a:pPr algn="ctr"/>
                      <a:r>
                        <a:rPr lang="es-ES" sz="1200" dirty="0" smtClean="0"/>
                        <a:t>(siendo</a:t>
                      </a:r>
                      <a:r>
                        <a:rPr lang="es-ES" sz="1200" baseline="0" dirty="0" smtClean="0"/>
                        <a:t> el más usado inicialmente)</a:t>
                      </a:r>
                      <a:endParaRPr lang="es-ES" sz="12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RESISTENCIA FÁRMACOS</a:t>
                      </a:r>
                    </a:p>
                    <a:p>
                      <a:pPr algn="ctr"/>
                      <a:r>
                        <a:rPr lang="es-ES" sz="1200" dirty="0" smtClean="0"/>
                        <a:t>21,15% a fármacos previamente sensibles</a:t>
                      </a:r>
                      <a:endParaRPr lang="es-ES" sz="1200" dirty="0"/>
                    </a:p>
                  </a:txBody>
                  <a:tcPr marT="34301" marB="34301"/>
                </a:tc>
              </a:tr>
              <a:tr h="61741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EXACERBACIONES</a:t>
                      </a:r>
                      <a:r>
                        <a:rPr lang="es-ES" sz="1200" baseline="0" dirty="0" smtClean="0"/>
                        <a:t> </a:t>
                      </a:r>
                    </a:p>
                    <a:p>
                      <a:pPr algn="ctr"/>
                      <a:r>
                        <a:rPr lang="es-ES" sz="1200" baseline="0" dirty="0" smtClean="0"/>
                        <a:t>19 Ingresos hospitalarios y 13 asistencias en Urgencias</a:t>
                      </a:r>
                      <a:endParaRPr lang="es-ES" sz="1200" dirty="0"/>
                    </a:p>
                  </a:txBody>
                  <a:tcPr marT="34301" marB="343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EXACERBACIONES</a:t>
                      </a:r>
                    </a:p>
                    <a:p>
                      <a:pPr algn="ctr"/>
                      <a:r>
                        <a:rPr lang="es-ES" sz="1200" dirty="0" smtClean="0"/>
                        <a:t>15 ingresos</a:t>
                      </a:r>
                      <a:r>
                        <a:rPr lang="es-ES" sz="1200" baseline="0" dirty="0" smtClean="0"/>
                        <a:t> hospitalarios y 4 asistencias en Urgencias</a:t>
                      </a:r>
                      <a:endParaRPr lang="es-ES" sz="1200" dirty="0"/>
                    </a:p>
                  </a:txBody>
                  <a:tcPr marT="34301" marB="3430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144</Words>
  <Application>Microsoft Office PowerPoint</Application>
  <PresentationFormat>Personalizado</PresentationFormat>
  <Paragraphs>29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HP</dc:creator>
  <cp:lastModifiedBy>HP</cp:lastModifiedBy>
  <cp:revision>6</cp:revision>
  <dcterms:created xsi:type="dcterms:W3CDTF">2019-03-06T22:32:16Z</dcterms:created>
  <dcterms:modified xsi:type="dcterms:W3CDTF">2019-03-07T16:31:37Z</dcterms:modified>
</cp:coreProperties>
</file>