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/>
    <p:restoredTop sz="94624"/>
  </p:normalViewPr>
  <p:slideViewPr>
    <p:cSldViewPr snapToGrid="0" snapToObjects="1">
      <p:cViewPr>
        <p:scale>
          <a:sx n="48" d="100"/>
          <a:sy n="48" d="100"/>
        </p:scale>
        <p:origin x="-144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80"/>
      <c:hPercent val="55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00000000000001E-3"/>
          <c:y val="0.109989"/>
          <c:w val="0.39328999999999997"/>
          <c:h val="0.87751100000000004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>
              <a:outerShdw blurRad="76200" dist="12700" dir="2700000" algn="tl">
                <a:srgbClr val="000000">
                  <a:alpha val="80000"/>
                </a:srgbClr>
              </a:outerShdw>
            </a:effectLst>
            <a:sp3d prstMaterial="matte"/>
          </c:spPr>
          <c:dPt>
            <c:idx val="0"/>
            <c:bubble3D val="0"/>
            <c:spPr>
              <a:solidFill>
                <a:srgbClr val="6D7472"/>
              </a:solidFill>
              <a:ln w="12700" cap="flat">
                <a:noFill/>
                <a:miter lim="400000"/>
              </a:ln>
              <a:effectLst>
                <a:outerShdw blurRad="76200" dist="12700" dir="2700000" algn="tl">
                  <a:srgbClr val="000000">
                    <a:alpha val="80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1-20AF-8842-9663-12F0CBE1F79E}"/>
              </c:ext>
            </c:extLst>
          </c:dPt>
          <c:dPt>
            <c:idx val="1"/>
            <c:bubble3D val="0"/>
            <c:spPr>
              <a:solidFill>
                <a:srgbClr val="980605"/>
              </a:solidFill>
              <a:ln w="12700" cap="flat">
                <a:noFill/>
                <a:miter lim="400000"/>
              </a:ln>
              <a:effectLst>
                <a:outerShdw blurRad="76200" dist="12700" dir="2700000" algn="tl">
                  <a:srgbClr val="000000">
                    <a:alpha val="80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3-20AF-8842-9663-12F0CBE1F79E}"/>
              </c:ext>
            </c:extLst>
          </c:dPt>
          <c:dPt>
            <c:idx val="2"/>
            <c:bubble3D val="0"/>
            <c:spPr>
              <a:solidFill>
                <a:srgbClr val="A5A5A5"/>
              </a:solidFill>
              <a:ln w="12700" cap="flat">
                <a:noFill/>
                <a:miter lim="400000"/>
              </a:ln>
              <a:effectLst>
                <a:outerShdw blurRad="76200" dist="12700" dir="2700000" algn="tl">
                  <a:srgbClr val="000000">
                    <a:alpha val="80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5-20AF-8842-9663-12F0CBE1F79E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27000" dist="45484" dir="5400000" algn="tl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0AF-8842-9663-12F0CBE1F79E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27000" dist="45484" dir="5400000" algn="tl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0AF-8842-9663-12F0CBE1F79E}"/>
                </c:ext>
              </c:extLst>
            </c:dLbl>
            <c:dLbl>
              <c:idx val="2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27000" dist="45484" dir="5400000" algn="tl">
                          <a:srgbClr val="000000">
                            <a:alpha val="60000"/>
                          </a:srgbClr>
                        </a:outerShdw>
                      </a:effectLst>
                      <a:latin typeface="Helvetica Light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0AF-8842-9663-12F0CBE1F79E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27000" dist="45484" dir="5400000" algn="tl">
                        <a:srgbClr val="000000">
                          <a:alpha val="60000"/>
                        </a:srgbClr>
                      </a:outerShdw>
                    </a:effectLst>
                    <a:latin typeface="Helvetica Light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Pirfenidona (19)</c:v>
                </c:pt>
                <c:pt idx="1">
                  <c:v>Nintedanib (16)</c:v>
                </c:pt>
                <c:pt idx="2">
                  <c:v>No tratados (5)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47.5</c:v>
                </c:pt>
                <c:pt idx="1">
                  <c:v>40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AF-8842-9663-12F0CBE1F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34767399999999998"/>
          <c:y val="0"/>
          <c:w val="0.65232599999999996"/>
          <c:h val="0.3809049999999999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000000"/>
              </a:solidFill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80"/>
      <c:hPercent val="55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00000000000001E-3"/>
          <c:y val="5.0000000000000001E-3"/>
          <c:w val="0.23516899999999999"/>
          <c:h val="0.98750000000000004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>
              <a:outerShdw blurRad="127000" dir="7320000" algn="tl">
                <a:srgbClr val="000000">
                  <a:alpha val="55000"/>
                </a:srgbClr>
              </a:outerShdw>
            </a:effectLst>
            <a:sp3d prstMaterial="matte"/>
          </c:spPr>
          <c:dPt>
            <c:idx val="0"/>
            <c:bubble3D val="0"/>
            <c:spPr>
              <a:solidFill>
                <a:srgbClr val="6D7472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1-2E90-FD4E-AE70-BE0D6C28F968}"/>
              </c:ext>
            </c:extLst>
          </c:dPt>
          <c:dPt>
            <c:idx val="1"/>
            <c:bubble3D val="0"/>
            <c:spPr>
              <a:solidFill>
                <a:srgbClr val="980605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3-2E90-FD4E-AE70-BE0D6C28F968}"/>
              </c:ext>
            </c:extLst>
          </c:dPt>
          <c:dPt>
            <c:idx val="2"/>
            <c:bubble3D val="0"/>
            <c:spPr>
              <a:solidFill>
                <a:srgbClr val="A5A5A5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5-2E90-FD4E-AE70-BE0D6C28F968}"/>
              </c:ext>
            </c:extLst>
          </c:dPt>
          <c:dPt>
            <c:idx val="3"/>
            <c:bubble3D val="0"/>
            <c:spPr>
              <a:solidFill>
                <a:srgbClr val="66748E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7-2E90-FD4E-AE70-BE0D6C28F968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4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E90-FD4E-AE70-BE0D6C28F968}"/>
                </c:ext>
              </c:extLst>
            </c:dLbl>
            <c:dLbl>
              <c:idx val="1"/>
              <c:layout>
                <c:manualLayout>
                  <c:x val="7.2026846198524133E-2"/>
                  <c:y val="0.2224641949332720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24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E90-FD4E-AE70-BE0D6C28F968}"/>
                </c:ext>
              </c:extLst>
            </c:dLbl>
            <c:dLbl>
              <c:idx val="2"/>
              <c:layout>
                <c:manualLayout>
                  <c:x val="2.6968171102725542E-2"/>
                  <c:y val="0.1120059971715021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24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E90-FD4E-AE70-BE0D6C28F968}"/>
                </c:ext>
              </c:extLst>
            </c:dLbl>
            <c:dLbl>
              <c:idx val="3"/>
              <c:layout>
                <c:manualLayout>
                  <c:x val="2.0495810038071414E-2"/>
                  <c:y val="0.10800578298680559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24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E90-FD4E-AE70-BE0D6C28F968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 i="0" u="none" strike="noStrike">
                    <a:solidFill>
                      <a:schemeClr val="bg1"/>
                    </a:solidFill>
                    <a:effectLst>
                      <a:outerShdw blurRad="127000" dist="64601" dir="5371657" algn="tl">
                        <a:srgbClr val="000000">
                          <a:alpha val="14924"/>
                        </a:srgbClr>
                      </a:outerShdw>
                    </a:effectLst>
                    <a:latin typeface="Arial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En tto (30)</c:v>
                </c:pt>
                <c:pt idx="1">
                  <c:v>Suspendido éxitus (2)</c:v>
                </c:pt>
                <c:pt idx="2">
                  <c:v>Suspendido Ef. 2º (2)</c:v>
                </c:pt>
                <c:pt idx="3">
                  <c:v>Combinación de ambos (1)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85</c:v>
                </c:pt>
                <c:pt idx="1">
                  <c:v>6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90-FD4E-AE70-BE0D6C28F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25973400000000002"/>
          <c:y val="0.18074000000000001"/>
          <c:w val="0.74026599999999998"/>
          <c:h val="0.26620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600" b="0" i="0" u="none" strike="noStrike">
              <a:solidFill>
                <a:srgbClr val="5E5E5E"/>
              </a:solidFill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80"/>
      <c:hPercent val="55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00000000000001E-3"/>
          <c:y val="5.0000000000000001E-3"/>
          <c:w val="0.48649999999999999"/>
          <c:h val="0.98750000000000004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>
              <a:outerShdw blurRad="127000" dir="7320000" algn="tl">
                <a:srgbClr val="000000">
                  <a:alpha val="55000"/>
                </a:srgbClr>
              </a:outerShdw>
            </a:effectLst>
            <a:sp3d prstMaterial="matte"/>
          </c:spPr>
          <c:dPt>
            <c:idx val="0"/>
            <c:bubble3D val="0"/>
            <c:spPr>
              <a:solidFill>
                <a:srgbClr val="6D7472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1-34C3-F947-A26E-9D2F92E09DCE}"/>
              </c:ext>
            </c:extLst>
          </c:dPt>
          <c:dPt>
            <c:idx val="1"/>
            <c:bubble3D val="0"/>
            <c:spPr>
              <a:solidFill>
                <a:srgbClr val="980605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3-34C3-F947-A26E-9D2F92E09DCE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4C3-F947-A26E-9D2F92E09DCE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rgbClr val="FFFFFF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 panose="020B0604020202020204" pitchFamily="34" charset="0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4C3-F947-A26E-9D2F92E09DCE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rgbClr val="FFFFFF"/>
                    </a:solidFill>
                    <a:effectLst>
                      <a:outerShdw blurRad="127000" dist="64601" dir="5371657" algn="tl">
                        <a:srgbClr val="000000">
                          <a:alpha val="14924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NO (6)</c:v>
                </c:pt>
                <c:pt idx="1">
                  <c:v>SI (29)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27</c:v>
                </c:pt>
                <c:pt idx="1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C3-F947-A26E-9D2F92E09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40157199999999998"/>
          <c:y val="0.22737599999999999"/>
          <c:w val="0.59842799999999996"/>
          <c:h val="0.3885529999999999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400" b="0" i="0" u="none" strike="noStrike">
              <a:solidFill>
                <a:srgbClr val="5E5E5E"/>
              </a:solidFill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2870000000000001"/>
          <c:y val="0.13272200000000001"/>
          <c:w val="0.80940000000000001"/>
          <c:h val="0.67339199999999999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Pac 1</c:v>
                </c:pt>
              </c:strCache>
            </c:strRef>
          </c:tx>
          <c:spPr>
            <a:ln w="76200" cap="flat">
              <a:solidFill>
                <a:schemeClr val="accent1">
                  <a:satOff val="-3355"/>
                  <a:lumOff val="26614"/>
                  <a:alpha val="70000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1">
                    <a:satOff val="-3355"/>
                    <a:lumOff val="26614"/>
                    <a:alpha val="70000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F3-5549-B30C-64CF8094419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Pac 2</c:v>
                </c:pt>
              </c:strCache>
            </c:strRef>
          </c:tx>
          <c:spPr>
            <a:ln w="76200" cap="flat">
              <a:solidFill>
                <a:schemeClr val="accent2">
                  <a:hueOff val="-2473793"/>
                  <a:satOff val="-50209"/>
                  <a:lumOff val="23543"/>
                  <a:alpha val="70000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2">
                    <a:hueOff val="-2473793"/>
                    <a:satOff val="-50209"/>
                    <a:lumOff val="23543"/>
                    <a:alpha val="70000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60</c:v>
                </c:pt>
                <c:pt idx="1">
                  <c:v>61</c:v>
                </c:pt>
                <c:pt idx="2">
                  <c:v>56</c:v>
                </c:pt>
                <c:pt idx="3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F3-5549-B30C-64CF8094419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Pac 3</c:v>
                </c:pt>
              </c:strCache>
            </c:strRef>
          </c:tx>
          <c:spPr>
            <a:ln w="76200" cap="flat">
              <a:solidFill>
                <a:srgbClr val="CFB245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CFB245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3"/>
                <c:pt idx="0">
                  <c:v>99</c:v>
                </c:pt>
                <c:pt idx="2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F3-5549-B30C-64CF8094419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Pac 4</c:v>
                </c:pt>
              </c:strCache>
            </c:strRef>
          </c:tx>
          <c:spPr>
            <a:ln w="76200" cap="flat">
              <a:solidFill>
                <a:srgbClr val="DB7C36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B7C36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76</c:v>
                </c:pt>
                <c:pt idx="1">
                  <c:v>78</c:v>
                </c:pt>
                <c:pt idx="2">
                  <c:v>83</c:v>
                </c:pt>
                <c:pt idx="3">
                  <c:v>81.5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F3-5549-B30C-64CF8094419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Pac 5</c:v>
                </c:pt>
              </c:strCache>
            </c:strRef>
          </c:tx>
          <c:spPr>
            <a:ln w="76200" cap="flat">
              <a:solidFill>
                <a:srgbClr val="BF5C3B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BF5C3B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80</c:v>
                </c:pt>
                <c:pt idx="1">
                  <c:v>71.5</c:v>
                </c:pt>
                <c:pt idx="2">
                  <c:v>69</c:v>
                </c:pt>
                <c:pt idx="3">
                  <c:v>67.5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7F3-5549-B30C-64CF8094419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Pac 6</c:v>
                </c:pt>
              </c:strCache>
            </c:strRef>
          </c:tx>
          <c:spPr>
            <a:ln w="76200" cap="flat">
              <a:solidFill>
                <a:srgbClr val="CCCCCC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CCCCCC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90</c:v>
                </c:pt>
                <c:pt idx="1">
                  <c:v>121</c:v>
                </c:pt>
                <c:pt idx="2">
                  <c:v>115</c:v>
                </c:pt>
                <c:pt idx="3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F3-5549-B30C-64CF8094419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Pac 7</c:v>
                </c:pt>
              </c:strCache>
            </c:strRef>
          </c:tx>
          <c:spPr>
            <a:ln w="76200" cap="flat">
              <a:solidFill>
                <a:srgbClr val="68B3FA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68B3FA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Sheet1!$B$8:$E$8</c:f>
              <c:numCache>
                <c:formatCode>General</c:formatCode>
                <c:ptCount val="3"/>
                <c:pt idx="0">
                  <c:v>65</c:v>
                </c:pt>
                <c:pt idx="1">
                  <c:v>72</c:v>
                </c:pt>
                <c:pt idx="2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7F3-5549-B30C-64CF8094419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Pac 8</c:v>
                </c:pt>
              </c:strCache>
            </c:strRef>
          </c:tx>
          <c:spPr>
            <a:ln w="76200" cap="flat">
              <a:solidFill>
                <a:srgbClr val="80C855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80C855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Sheet1!$B$9:$E$9</c:f>
              <c:numCache>
                <c:formatCode>General</c:formatCode>
                <c:ptCount val="3"/>
                <c:pt idx="0">
                  <c:v>72.5</c:v>
                </c:pt>
                <c:pt idx="1">
                  <c:v>62</c:v>
                </c:pt>
                <c:pt idx="2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7F3-5549-B30C-64CF8094419E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Pac 9</c:v>
                </c:pt>
              </c:strCache>
            </c:strRef>
          </c:tx>
          <c:spPr>
            <a:ln w="76200" cap="flat">
              <a:solidFill>
                <a:srgbClr val="D5BB5A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5BB5A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Sheet1!$B$10:$E$10</c:f>
              <c:numCache>
                <c:formatCode>General</c:formatCode>
                <c:ptCount val="4"/>
                <c:pt idx="0">
                  <c:v>56</c:v>
                </c:pt>
                <c:pt idx="2">
                  <c:v>62</c:v>
                </c:pt>
                <c:pt idx="3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7F3-5549-B30C-64CF8094419E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Pac 10</c:v>
                </c:pt>
              </c:strCache>
            </c:strRef>
          </c:tx>
          <c:spPr>
            <a:ln w="76200" cap="flat">
              <a:solidFill>
                <a:srgbClr val="E08B4E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08B4E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Sheet1!$B$11:$E$11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7F3-5549-B30C-64CF8094419E}"/>
            </c:ext>
          </c:extLst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Pac 11</c:v>
                </c:pt>
              </c:strCache>
            </c:strRef>
          </c:tx>
          <c:spPr>
            <a:ln w="76200" cap="flat">
              <a:solidFill>
                <a:srgbClr val="C76E50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C76E50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Sheet1!$B$12:$E$12</c:f>
              <c:numCache>
                <c:formatCode>General</c:formatCode>
                <c:ptCount val="3"/>
                <c:pt idx="0">
                  <c:v>50</c:v>
                </c:pt>
                <c:pt idx="1">
                  <c:v>47</c:v>
                </c:pt>
                <c:pt idx="2">
                  <c:v>42.5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7F3-5549-B30C-64CF8094419E}"/>
            </c:ext>
          </c:extLst>
        </c:ser>
        <c:ser>
          <c:idx val="11"/>
          <c:order val="11"/>
          <c:tx>
            <c:strRef>
              <c:f>Sheet1!$A$13</c:f>
              <c:strCache>
                <c:ptCount val="1"/>
                <c:pt idx="0">
                  <c:v>Pac 12</c:v>
                </c:pt>
              </c:strCache>
            </c:strRef>
          </c:tx>
          <c:spPr>
            <a:ln w="76200" cap="flat">
              <a:solidFill>
                <a:srgbClr val="D3D3D3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3D3D3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56</c:v>
                </c:pt>
                <c:pt idx="2">
                  <c:v>64</c:v>
                </c:pt>
                <c:pt idx="3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7F3-5549-B30C-64CF8094419E}"/>
            </c:ext>
          </c:extLst>
        </c:ser>
        <c:ser>
          <c:idx val="12"/>
          <c:order val="12"/>
          <c:tx>
            <c:strRef>
              <c:f>Sheet1!$A$14</c:f>
              <c:strCache>
                <c:ptCount val="1"/>
                <c:pt idx="0">
                  <c:v>Pac 13</c:v>
                </c:pt>
              </c:strCache>
            </c:strRef>
          </c:tx>
          <c:spPr>
            <a:ln w="76200" cap="flat">
              <a:solidFill>
                <a:srgbClr val="7FBEFB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7FBEFB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3"/>
                <c:pt idx="0">
                  <c:v>53</c:v>
                </c:pt>
                <c:pt idx="2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7F3-5549-B30C-64CF8094419E}"/>
            </c:ext>
          </c:extLst>
        </c:ser>
        <c:ser>
          <c:idx val="13"/>
          <c:order val="13"/>
          <c:tx>
            <c:strRef>
              <c:f>Sheet1!$A$15</c:f>
              <c:strCache>
                <c:ptCount val="1"/>
                <c:pt idx="0">
                  <c:v>Pac 14</c:v>
                </c:pt>
              </c:strCache>
            </c:strRef>
          </c:tx>
          <c:spPr>
            <a:ln w="76200" cap="flat">
              <a:solidFill>
                <a:srgbClr val="91D06B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91D06B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Sheet1!$B$15:$E$15</c:f>
              <c:numCache>
                <c:formatCode>General</c:formatCode>
                <c:ptCount val="3"/>
                <c:pt idx="0">
                  <c:v>115</c:v>
                </c:pt>
                <c:pt idx="1">
                  <c:v>122</c:v>
                </c:pt>
                <c:pt idx="2">
                  <c:v>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7F3-5549-B30C-64CF8094419E}"/>
            </c:ext>
          </c:extLst>
        </c:ser>
        <c:ser>
          <c:idx val="14"/>
          <c:order val="14"/>
          <c:tx>
            <c:strRef>
              <c:f>Sheet1!$A$16</c:f>
              <c:strCache>
                <c:ptCount val="1"/>
                <c:pt idx="0">
                  <c:v>Pac 15</c:v>
                </c:pt>
              </c:strCache>
            </c:strRef>
          </c:tx>
          <c:spPr>
            <a:ln w="76200" cap="flat">
              <a:solidFill>
                <a:srgbClr val="DCC570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CC570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Sheet1!$B$16:$E$16</c:f>
              <c:numCache>
                <c:formatCode>General</c:formatCode>
                <c:ptCount val="3"/>
                <c:pt idx="0">
                  <c:v>94</c:v>
                </c:pt>
                <c:pt idx="1">
                  <c:v>96</c:v>
                </c:pt>
                <c:pt idx="2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7F3-5549-B30C-64CF8094419E}"/>
            </c:ext>
          </c:extLst>
        </c:ser>
        <c:ser>
          <c:idx val="15"/>
          <c:order val="15"/>
          <c:tx>
            <c:strRef>
              <c:f>Sheet1!$A$17</c:f>
              <c:strCache>
                <c:ptCount val="1"/>
                <c:pt idx="0">
                  <c:v>Pac 16</c:v>
                </c:pt>
              </c:strCache>
            </c:strRef>
          </c:tx>
          <c:spPr>
            <a:ln w="76200" cap="flat">
              <a:solidFill>
                <a:srgbClr val="E59C66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59C66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Sheet1!$B$17:$E$17</c:f>
              <c:numCache>
                <c:formatCode>General</c:formatCode>
                <c:ptCount val="4"/>
                <c:pt idx="0">
                  <c:v>70</c:v>
                </c:pt>
                <c:pt idx="1">
                  <c:v>64</c:v>
                </c:pt>
                <c:pt idx="3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7F3-5549-B30C-64CF8094419E}"/>
            </c:ext>
          </c:extLst>
        </c:ser>
        <c:ser>
          <c:idx val="16"/>
          <c:order val="16"/>
          <c:tx>
            <c:strRef>
              <c:f>Sheet1!$A$18</c:f>
              <c:strCache>
                <c:ptCount val="1"/>
                <c:pt idx="0">
                  <c:v>Pac 17</c:v>
                </c:pt>
              </c:strCache>
            </c:strRef>
          </c:tx>
          <c:spPr>
            <a:ln w="76200" cap="flat">
              <a:solidFill>
                <a:srgbClr val="D08166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08166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Sheet1!$B$18:$E$18</c:f>
              <c:numCache>
                <c:formatCode>General</c:formatCode>
                <c:ptCount val="2"/>
                <c:pt idx="1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7F3-5549-B30C-64CF8094419E}"/>
            </c:ext>
          </c:extLst>
        </c:ser>
        <c:ser>
          <c:idx val="17"/>
          <c:order val="17"/>
          <c:tx>
            <c:strRef>
              <c:f>Sheet1!$A$19</c:f>
              <c:strCache>
                <c:ptCount val="1"/>
                <c:pt idx="0">
                  <c:v>Pac 18</c:v>
                </c:pt>
              </c:strCache>
            </c:strRef>
          </c:tx>
          <c:spPr>
            <a:ln w="76200" cap="flat">
              <a:solidFill>
                <a:srgbClr val="D9D9D9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9D9D9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Sheet1!$B$19:$E$19</c:f>
              <c:numCache>
                <c:formatCode>General</c:formatCode>
                <c:ptCount val="2"/>
                <c:pt idx="1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7F3-5549-B30C-64CF8094419E}"/>
            </c:ext>
          </c:extLst>
        </c:ser>
        <c:ser>
          <c:idx val="18"/>
          <c:order val="18"/>
          <c:tx>
            <c:strRef>
              <c:f>Sheet1!$A$20</c:f>
              <c:strCache>
                <c:ptCount val="1"/>
                <c:pt idx="0">
                  <c:v>Pac 19</c:v>
                </c:pt>
              </c:strCache>
            </c:strRef>
          </c:tx>
          <c:spPr>
            <a:ln w="76200" cap="flat">
              <a:solidFill>
                <a:srgbClr val="96CAFC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96CAFC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Sheet1!$B$20:$E$20</c:f>
              <c:numCache>
                <c:formatCode>General</c:formatCode>
                <c:ptCount val="2"/>
                <c:pt idx="0">
                  <c:v>100</c:v>
                </c:pt>
                <c:pt idx="1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7F3-5549-B30C-64CF8094419E}"/>
            </c:ext>
          </c:extLst>
        </c:ser>
        <c:ser>
          <c:idx val="19"/>
          <c:order val="19"/>
          <c:tx>
            <c:strRef>
              <c:f>Sheet1!$A$21</c:f>
              <c:strCache>
                <c:ptCount val="1"/>
                <c:pt idx="0">
                  <c:v>Pac 20</c:v>
                </c:pt>
              </c:strCache>
            </c:strRef>
          </c:tx>
          <c:spPr>
            <a:ln w="76200" cap="flat">
              <a:solidFill>
                <a:srgbClr val="A3D983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A3D983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Sheet1!$B$21:$E$21</c:f>
              <c:numCache>
                <c:formatCode>General</c:formatCode>
                <c:ptCount val="2"/>
                <c:pt idx="0">
                  <c:v>65</c:v>
                </c:pt>
                <c:pt idx="1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C7F3-5549-B30C-64CF8094419E}"/>
            </c:ext>
          </c:extLst>
        </c:ser>
        <c:ser>
          <c:idx val="20"/>
          <c:order val="20"/>
          <c:tx>
            <c:strRef>
              <c:f>Sheet1!$A$22</c:f>
              <c:strCache>
                <c:ptCount val="1"/>
                <c:pt idx="0">
                  <c:v>Pac 21</c:v>
                </c:pt>
              </c:strCache>
            </c:strRef>
          </c:tx>
          <c:spPr>
            <a:ln w="76200" cap="flat">
              <a:solidFill>
                <a:srgbClr val="E2CF87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2CF87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Sheet1!$B$22:$E$22</c:f>
              <c:numCache>
                <c:formatCode>General</c:formatCode>
                <c:ptCount val="3"/>
                <c:pt idx="0">
                  <c:v>76</c:v>
                </c:pt>
                <c:pt idx="1">
                  <c:v>77</c:v>
                </c:pt>
                <c:pt idx="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C7F3-5549-B30C-64CF8094419E}"/>
            </c:ext>
          </c:extLst>
        </c:ser>
        <c:ser>
          <c:idx val="21"/>
          <c:order val="21"/>
          <c:tx>
            <c:strRef>
              <c:f>Sheet1!$A$23</c:f>
              <c:strCache>
                <c:ptCount val="1"/>
                <c:pt idx="0">
                  <c:v>Pac 22</c:v>
                </c:pt>
              </c:strCache>
            </c:strRef>
          </c:tx>
          <c:spPr>
            <a:ln w="76200" cap="flat">
              <a:solidFill>
                <a:srgbClr val="E9AC80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9AC80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Sheet1!$B$23:$E$23</c:f>
              <c:numCache>
                <c:formatCode>General</c:formatCode>
                <c:ptCount val="3"/>
                <c:pt idx="0">
                  <c:v>104</c:v>
                </c:pt>
                <c:pt idx="1">
                  <c:v>72</c:v>
                </c:pt>
                <c:pt idx="2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C7F3-5549-B30C-64CF8094419E}"/>
            </c:ext>
          </c:extLst>
        </c:ser>
        <c:ser>
          <c:idx val="22"/>
          <c:order val="22"/>
          <c:tx>
            <c:strRef>
              <c:f>Sheet1!$A$24</c:f>
              <c:strCache>
                <c:ptCount val="1"/>
                <c:pt idx="0">
                  <c:v>Pac 23</c:v>
                </c:pt>
              </c:strCache>
            </c:strRef>
          </c:tx>
          <c:spPr>
            <a:ln w="76200" cap="flat">
              <a:solidFill>
                <a:srgbClr val="D8957F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8957F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Sheet1!$B$24:$E$24</c:f>
              <c:numCache>
                <c:formatCode>General</c:formatCode>
                <c:ptCount val="3"/>
                <c:pt idx="0">
                  <c:v>74</c:v>
                </c:pt>
                <c:pt idx="1">
                  <c:v>84</c:v>
                </c:pt>
                <c:pt idx="2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C7F3-5549-B30C-64CF8094419E}"/>
            </c:ext>
          </c:extLst>
        </c:ser>
        <c:ser>
          <c:idx val="23"/>
          <c:order val="23"/>
          <c:tx>
            <c:strRef>
              <c:f>Sheet1!$A$25</c:f>
              <c:strCache>
                <c:ptCount val="1"/>
                <c:pt idx="0">
                  <c:v>Pac 24</c:v>
                </c:pt>
              </c:strCache>
            </c:strRef>
          </c:tx>
          <c:spPr>
            <a:ln w="76200" cap="flat">
              <a:solidFill>
                <a:srgbClr val="E0E0E0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0E0E0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Sheet1!$B$25:$E$25</c:f>
              <c:numCache>
                <c:formatCode>General</c:formatCode>
                <c:ptCount val="3"/>
                <c:pt idx="0">
                  <c:v>87</c:v>
                </c:pt>
                <c:pt idx="1">
                  <c:v>70</c:v>
                </c:pt>
                <c:pt idx="2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7F3-5549-B30C-64CF8094419E}"/>
            </c:ext>
          </c:extLst>
        </c:ser>
        <c:ser>
          <c:idx val="24"/>
          <c:order val="24"/>
          <c:tx>
            <c:strRef>
              <c:f>Sheet1!$A$26</c:f>
              <c:strCache>
                <c:ptCount val="1"/>
                <c:pt idx="0">
                  <c:v>Pac 25</c:v>
                </c:pt>
              </c:strCache>
            </c:strRef>
          </c:tx>
          <c:spPr>
            <a:ln w="76200" cap="flat">
              <a:solidFill>
                <a:srgbClr val="ADD6FC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ADD6FC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Sheet1!$B$26:$E$26</c:f>
              <c:numCache>
                <c:formatCode>General</c:formatCode>
                <c:ptCount val="4"/>
                <c:pt idx="0">
                  <c:v>57</c:v>
                </c:pt>
                <c:pt idx="1">
                  <c:v>57</c:v>
                </c:pt>
                <c:pt idx="2">
                  <c:v>53</c:v>
                </c:pt>
                <c:pt idx="3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7F3-5549-B30C-64CF8094419E}"/>
            </c:ext>
          </c:extLst>
        </c:ser>
        <c:ser>
          <c:idx val="25"/>
          <c:order val="25"/>
          <c:tx>
            <c:strRef>
              <c:f>Sheet1!$A$27</c:f>
              <c:strCache>
                <c:ptCount val="1"/>
                <c:pt idx="0">
                  <c:v>Pac 26</c:v>
                </c:pt>
              </c:strCache>
            </c:strRef>
          </c:tx>
          <c:spPr>
            <a:ln w="76200" cap="flat">
              <a:solidFill>
                <a:srgbClr val="B6E19C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B6E19C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Sheet1!$B$27:$E$27</c:f>
              <c:numCache>
                <c:formatCode>General</c:formatCode>
                <c:ptCount val="2"/>
                <c:pt idx="0">
                  <c:v>79</c:v>
                </c:pt>
                <c:pt idx="1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7F3-5549-B30C-64CF8094419E}"/>
            </c:ext>
          </c:extLst>
        </c:ser>
        <c:ser>
          <c:idx val="26"/>
          <c:order val="26"/>
          <c:tx>
            <c:strRef>
              <c:f>Sheet1!$A$28</c:f>
              <c:strCache>
                <c:ptCount val="1"/>
                <c:pt idx="0">
                  <c:v>Pac 27</c:v>
                </c:pt>
              </c:strCache>
            </c:strRef>
          </c:tx>
          <c:spPr>
            <a:ln w="76200" cap="flat">
              <a:solidFill>
                <a:srgbClr val="E8D9A0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8D9A0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Sheet1!$B$28:$E$28</c:f>
              <c:numCache>
                <c:formatCode>General</c:formatCode>
                <c:ptCount val="2"/>
                <c:pt idx="0">
                  <c:v>73.5</c:v>
                </c:pt>
                <c:pt idx="1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C7F3-5549-B30C-64CF8094419E}"/>
            </c:ext>
          </c:extLst>
        </c:ser>
        <c:ser>
          <c:idx val="27"/>
          <c:order val="27"/>
          <c:tx>
            <c:strRef>
              <c:f>Sheet1!$A$29</c:f>
              <c:strCache>
                <c:ptCount val="1"/>
                <c:pt idx="0">
                  <c:v>Pac 28</c:v>
                </c:pt>
              </c:strCache>
            </c:strRef>
          </c:tx>
          <c:spPr>
            <a:ln w="76200" cap="flat">
              <a:solidFill>
                <a:srgbClr val="EEBE9A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EBE9A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Sheet1!$B$29:$E$29</c:f>
              <c:numCache>
                <c:formatCode>General</c:formatCode>
                <c:ptCount val="2"/>
                <c:pt idx="0">
                  <c:v>69</c:v>
                </c:pt>
                <c:pt idx="1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C7F3-5549-B30C-64CF8094419E}"/>
            </c:ext>
          </c:extLst>
        </c:ser>
        <c:ser>
          <c:idx val="28"/>
          <c:order val="28"/>
          <c:tx>
            <c:strRef>
              <c:f>Sheet1!$A$30</c:f>
              <c:strCache>
                <c:ptCount val="1"/>
                <c:pt idx="0">
                  <c:v>Pac 29</c:v>
                </c:pt>
              </c:strCache>
            </c:strRef>
          </c:tx>
          <c:spPr>
            <a:ln w="76200" cap="flat">
              <a:solidFill>
                <a:srgbClr val="E1AB98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1AB98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Sheet1!$B$30:$E$30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C7F3-5549-B30C-64CF8094419E}"/>
            </c:ext>
          </c:extLst>
        </c:ser>
        <c:ser>
          <c:idx val="29"/>
          <c:order val="29"/>
          <c:tx>
            <c:strRef>
              <c:f>Sheet1!$A$31</c:f>
              <c:strCache>
                <c:ptCount val="1"/>
                <c:pt idx="0">
                  <c:v>Pac 30</c:v>
                </c:pt>
              </c:strCache>
            </c:strRef>
          </c:tx>
          <c:spPr>
            <a:ln w="76200" cap="flat">
              <a:solidFill>
                <a:srgbClr val="E7E7E7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7E7E7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Sheet1!$B$31:$E$31</c:f>
              <c:numCache>
                <c:formatCode>General</c:formatCode>
                <c:ptCount val="2"/>
                <c:pt idx="0">
                  <c:v>63</c:v>
                </c:pt>
                <c:pt idx="1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C7F3-5549-B30C-64CF8094419E}"/>
            </c:ext>
          </c:extLst>
        </c:ser>
        <c:ser>
          <c:idx val="30"/>
          <c:order val="30"/>
          <c:tx>
            <c:strRef>
              <c:f>Sheet1!$A$32</c:f>
              <c:strCache>
                <c:ptCount val="1"/>
                <c:pt idx="0">
                  <c:v>Pac 31</c:v>
                </c:pt>
              </c:strCache>
            </c:strRef>
          </c:tx>
          <c:spPr>
            <a:ln w="76200" cap="flat">
              <a:solidFill>
                <a:srgbClr val="C4E1FD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C4E1FD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Sheet1!$B$32:$E$32</c:f>
              <c:numCache>
                <c:formatCode>General</c:formatCode>
                <c:ptCount val="2"/>
                <c:pt idx="0">
                  <c:v>72</c:v>
                </c:pt>
                <c:pt idx="1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C7F3-5549-B30C-64CF8094419E}"/>
            </c:ext>
          </c:extLst>
        </c:ser>
        <c:ser>
          <c:idx val="31"/>
          <c:order val="31"/>
          <c:tx>
            <c:strRef>
              <c:f>Sheet1!$A$33</c:f>
              <c:strCache>
                <c:ptCount val="1"/>
                <c:pt idx="0">
                  <c:v>Pac 32</c:v>
                </c:pt>
              </c:strCache>
            </c:strRef>
          </c:tx>
          <c:spPr>
            <a:ln w="76200" cap="flat">
              <a:solidFill>
                <a:srgbClr val="C9EAB6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C9EAB6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Sheet1!$B$33:$E$33</c:f>
              <c:numCache>
                <c:formatCode>General</c:formatCode>
                <c:ptCount val="2"/>
                <c:pt idx="0">
                  <c:v>71</c:v>
                </c:pt>
                <c:pt idx="1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C7F3-5549-B30C-64CF8094419E}"/>
            </c:ext>
          </c:extLst>
        </c:ser>
        <c:ser>
          <c:idx val="32"/>
          <c:order val="32"/>
          <c:tx>
            <c:strRef>
              <c:f>Sheet1!$A$34</c:f>
              <c:strCache>
                <c:ptCount val="1"/>
                <c:pt idx="0">
                  <c:v>Pac 33</c:v>
                </c:pt>
              </c:strCache>
            </c:strRef>
          </c:tx>
          <c:spPr>
            <a:ln w="76200" cap="flat">
              <a:solidFill>
                <a:srgbClr val="EFE4BA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FE4BA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Sheet1!$B$34:$E$34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C7F3-5549-B30C-64CF8094419E}"/>
            </c:ext>
          </c:extLst>
        </c:ser>
        <c:ser>
          <c:idx val="33"/>
          <c:order val="33"/>
          <c:tx>
            <c:strRef>
              <c:f>Sheet1!$A$35</c:f>
              <c:strCache>
                <c:ptCount val="1"/>
                <c:pt idx="0">
                  <c:v>Pac 34</c:v>
                </c:pt>
              </c:strCache>
            </c:strRef>
          </c:tx>
          <c:spPr>
            <a:ln w="76200" cap="flat">
              <a:solidFill>
                <a:srgbClr val="F3D0B6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F3D0B6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Sheet1!$B$35:$E$35</c:f>
              <c:numCache>
                <c:formatCode>General</c:formatCode>
                <c:ptCount val="2"/>
                <c:pt idx="0">
                  <c:v>86</c:v>
                </c:pt>
                <c:pt idx="1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C7F3-5549-B30C-64CF8094419E}"/>
            </c:ext>
          </c:extLst>
        </c:ser>
        <c:ser>
          <c:idx val="34"/>
          <c:order val="34"/>
          <c:tx>
            <c:strRef>
              <c:f>Sheet1!$A$36</c:f>
              <c:strCache>
                <c:ptCount val="1"/>
                <c:pt idx="0">
                  <c:v>Pac 35</c:v>
                </c:pt>
              </c:strCache>
            </c:strRef>
          </c:tx>
          <c:spPr>
            <a:ln w="76200" cap="flat">
              <a:solidFill>
                <a:srgbClr val="EAC1B4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AC1B4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Sheet1!$B$36:$E$36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C7F3-5549-B30C-64CF8094419E}"/>
            </c:ext>
          </c:extLst>
        </c:ser>
        <c:ser>
          <c:idx val="35"/>
          <c:order val="35"/>
          <c:tx>
            <c:strRef>
              <c:f>Sheet1!$A$37</c:f>
              <c:strCache>
                <c:ptCount val="1"/>
                <c:pt idx="0">
                  <c:v>Pac 36</c:v>
                </c:pt>
              </c:strCache>
            </c:strRef>
          </c:tx>
          <c:spPr>
            <a:ln w="76200" cap="flat">
              <a:solidFill>
                <a:srgbClr val="EEEEEE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EEEEEE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Sheet1!$B$37:$E$37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C7F3-5549-B30C-64CF8094419E}"/>
            </c:ext>
          </c:extLst>
        </c:ser>
        <c:ser>
          <c:idx val="36"/>
          <c:order val="36"/>
          <c:tx>
            <c:strRef>
              <c:f>Sheet1!$A$38</c:f>
              <c:strCache>
                <c:ptCount val="1"/>
                <c:pt idx="0">
                  <c:v>Pac 37</c:v>
                </c:pt>
              </c:strCache>
            </c:strRef>
          </c:tx>
          <c:spPr>
            <a:ln w="76200" cap="flat">
              <a:solidFill>
                <a:schemeClr val="accent1">
                  <a:satOff val="-3355"/>
                  <a:lumOff val="26614"/>
                  <a:alpha val="70000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1">
                    <a:satOff val="-3355"/>
                    <a:lumOff val="26614"/>
                    <a:alpha val="70000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Sheet1!$B$38:$E$38</c:f>
              <c:numCache>
                <c:formatCode>General</c:formatCode>
                <c:ptCount val="2"/>
                <c:pt idx="0">
                  <c:v>102</c:v>
                </c:pt>
                <c:pt idx="1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C7F3-5549-B30C-64CF8094419E}"/>
            </c:ext>
          </c:extLst>
        </c:ser>
        <c:ser>
          <c:idx val="37"/>
          <c:order val="37"/>
          <c:tx>
            <c:strRef>
              <c:f>Sheet1!$A$39</c:f>
              <c:strCache>
                <c:ptCount val="1"/>
                <c:pt idx="0">
                  <c:v>Pac 38</c:v>
                </c:pt>
              </c:strCache>
            </c:strRef>
          </c:tx>
          <c:spPr>
            <a:ln w="76200" cap="flat">
              <a:solidFill>
                <a:schemeClr val="accent2">
                  <a:hueOff val="-2473793"/>
                  <a:satOff val="-50209"/>
                  <a:lumOff val="23543"/>
                  <a:alpha val="70000"/>
                </a:scheme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chemeClr val="accent2">
                    <a:hueOff val="-2473793"/>
                    <a:satOff val="-50209"/>
                    <a:lumOff val="23543"/>
                    <a:alpha val="70000"/>
                  </a:scheme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Sheet1!$B$39:$E$39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C7F3-5549-B30C-64CF8094419E}"/>
            </c:ext>
          </c:extLst>
        </c:ser>
        <c:ser>
          <c:idx val="38"/>
          <c:order val="38"/>
          <c:tx>
            <c:strRef>
              <c:f>Sheet1!$A$40</c:f>
              <c:strCache>
                <c:ptCount val="1"/>
                <c:pt idx="0">
                  <c:v>Pac 39</c:v>
                </c:pt>
              </c:strCache>
            </c:strRef>
          </c:tx>
          <c:spPr>
            <a:ln w="76200" cap="flat">
              <a:solidFill>
                <a:srgbClr val="CFB245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CFB245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Sheet1!$B$40:$E$40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C7F3-5549-B30C-64CF8094419E}"/>
            </c:ext>
          </c:extLst>
        </c:ser>
        <c:ser>
          <c:idx val="39"/>
          <c:order val="39"/>
          <c:tx>
            <c:strRef>
              <c:f>Sheet1!$A$41</c:f>
              <c:strCache>
                <c:ptCount val="1"/>
                <c:pt idx="0">
                  <c:v>Pac 40</c:v>
                </c:pt>
              </c:strCache>
            </c:strRef>
          </c:tx>
          <c:spPr>
            <a:ln w="76200" cap="flat">
              <a:solidFill>
                <a:srgbClr val="DB7C36">
                  <a:alpha val="70000"/>
                </a:srgbClr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DB7C36">
                    <a:alpha val="70000"/>
                  </a:srgbClr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Sheet1!$B$1:$E$1</c:f>
              <c:strCache>
                <c:ptCount val="4"/>
                <c:pt idx="0">
                  <c:v>Inicio</c:v>
                </c:pt>
                <c:pt idx="1">
                  <c:v>6 meses</c:v>
                </c:pt>
                <c:pt idx="2">
                  <c:v>12 meses</c:v>
                </c:pt>
                <c:pt idx="3">
                  <c:v>24 meses</c:v>
                </c:pt>
              </c:strCache>
            </c:strRef>
          </c:cat>
          <c:val>
            <c:numRef>
              <c:f>Sheet1!$B$41:$E$41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C7F3-5549-B30C-64CF80944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5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500" b="0" i="0" u="none" strike="noStrike">
                    <a:solidFill>
                      <a:srgbClr val="000000"/>
                    </a:solidFill>
                    <a:latin typeface="Helvetica Light"/>
                  </a:defRPr>
                </a:pPr>
                <a:r>
                  <a:rPr lang="es-ES" sz="2500" b="0" i="0" u="none" strike="noStrike">
                    <a:solidFill>
                      <a:srgbClr val="000000"/>
                    </a:solidFill>
                    <a:latin typeface="Helvetica Light"/>
                  </a:rPr>
                  <a:t>FVC (%)</a:t>
                </a:r>
              </a:p>
            </c:rich>
          </c:tx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00000"/>
                </a:solidFill>
                <a:latin typeface="Helvetica Light"/>
              </a:defRPr>
            </a:pPr>
            <a:endParaRPr lang="es-ES"/>
          </a:p>
        </c:txPr>
        <c:crossAx val="2094734552"/>
        <c:crosses val="autoZero"/>
        <c:crossBetween val="midCat"/>
        <c:majorUnit val="35"/>
        <c:minorUnit val="1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view3D>
      <c:rotX val="80"/>
      <c:hPercent val="55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73027900000000001"/>
          <c:y val="5.0000000000000001E-3"/>
          <c:w val="0.26472099999999998"/>
          <c:h val="0.98750000000000004"/>
        </c:manualLayout>
      </c:layout>
      <c:pie3D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>
              <a:outerShdw blurRad="127000" dir="7320000" algn="tl">
                <a:srgbClr val="000000">
                  <a:alpha val="55000"/>
                </a:srgbClr>
              </a:outerShdw>
            </a:effectLst>
            <a:sp3d prstMaterial="matte"/>
          </c:spPr>
          <c:dPt>
            <c:idx val="0"/>
            <c:bubble3D val="0"/>
            <c:spPr>
              <a:solidFill>
                <a:srgbClr val="6D7472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1-856E-9044-9B1B-4BF5450DBCA0}"/>
              </c:ext>
            </c:extLst>
          </c:dPt>
          <c:dPt>
            <c:idx val="1"/>
            <c:bubble3D val="0"/>
            <c:spPr>
              <a:solidFill>
                <a:srgbClr val="980605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3-856E-9044-9B1B-4BF5450DBCA0}"/>
              </c:ext>
            </c:extLst>
          </c:dPt>
          <c:dPt>
            <c:idx val="2"/>
            <c:bubble3D val="0"/>
            <c:spPr>
              <a:solidFill>
                <a:srgbClr val="A5A5A5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5-856E-9044-9B1B-4BF5450DBCA0}"/>
              </c:ext>
            </c:extLst>
          </c:dPt>
          <c:dPt>
            <c:idx val="3"/>
            <c:bubble3D val="0"/>
            <c:spPr>
              <a:solidFill>
                <a:srgbClr val="66748E"/>
              </a:solidFill>
              <a:ln w="12700" cap="flat">
                <a:noFill/>
                <a:miter lim="400000"/>
              </a:ln>
              <a:effectLst>
                <a:outerShdw blurRad="127000" dir="7320000" algn="tl">
                  <a:srgbClr val="000000">
                    <a:alpha val="55000"/>
                  </a:srgbClr>
                </a:outerShdw>
              </a:effectLst>
              <a:sp3d prstMaterial="matte"/>
            </c:spPr>
            <c:extLst>
              <c:ext xmlns:c16="http://schemas.microsoft.com/office/drawing/2014/chart" uri="{C3380CC4-5D6E-409C-BE32-E72D297353CC}">
                <c16:uniqueId val="{00000007-856E-9044-9B1B-4BF5450DBCA0}"/>
              </c:ext>
            </c:extLst>
          </c:dPt>
          <c:dLbls>
            <c:dLbl>
              <c:idx val="0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856E-9044-9B1B-4BF5450DBCA0}"/>
                </c:ext>
              </c:extLst>
            </c:dLbl>
            <c:dLbl>
              <c:idx val="1"/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56E-9044-9B1B-4BF5450DBCA0}"/>
                </c:ext>
              </c:extLst>
            </c:dLbl>
            <c:dLbl>
              <c:idx val="2"/>
              <c:layout>
                <c:manualLayout>
                  <c:x val="3.1552962041062824E-2"/>
                  <c:y val="0.10573326981856301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56E-9044-9B1B-4BF5450DBCA0}"/>
                </c:ext>
              </c:extLst>
            </c:dLbl>
            <c:dLbl>
              <c:idx val="3"/>
              <c:layout>
                <c:manualLayout>
                  <c:x val="2.3321754552089988E-2"/>
                  <c:y val="9.1941973755272188E-2"/>
                </c:manualLayout>
              </c:layout>
              <c:numFmt formatCode="#,##0%" sourceLinked="0"/>
              <c:spPr/>
              <c:txPr>
                <a:bodyPr/>
                <a:lstStyle/>
                <a:p>
                  <a:pPr>
                    <a:defRPr sz="2800" b="0" i="0" u="none" strike="noStrike">
                      <a:solidFill>
                        <a:schemeClr val="bg1"/>
                      </a:solidFill>
                      <a:effectLst>
                        <a:outerShdw blurRad="127000" dist="64601" dir="5371657" algn="tl">
                          <a:srgbClr val="000000">
                            <a:alpha val="14924"/>
                          </a:srgbClr>
                        </a:outerShdw>
                      </a:effectLst>
                      <a:latin typeface="Arial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56E-9044-9B1B-4BF5450DBCA0}"/>
                </c:ext>
              </c:extLst>
            </c:dLbl>
            <c:numFmt formatCode="#,##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0" i="0" u="none" strike="noStrike">
                    <a:solidFill>
                      <a:schemeClr val="bg1"/>
                    </a:solidFill>
                    <a:effectLst>
                      <a:outerShdw blurRad="127000" dist="64601" dir="5371657" algn="tl">
                        <a:srgbClr val="000000">
                          <a:alpha val="14924"/>
                        </a:srgbClr>
                      </a:outerShdw>
                    </a:effectLst>
                    <a:latin typeface="Arial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Viven (29)</c:v>
                </c:pt>
                <c:pt idx="1">
                  <c:v>Éxitus por progresión (7)</c:v>
                </c:pt>
                <c:pt idx="2">
                  <c:v>Éxitus por agudización  (3)</c:v>
                </c:pt>
                <c:pt idx="3">
                  <c:v>Éxitus por causa no relacionada (1)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72.5</c:v>
                </c:pt>
                <c:pt idx="1">
                  <c:v>17.5</c:v>
                </c:pt>
                <c:pt idx="2">
                  <c:v>7.5</c:v>
                </c:pt>
                <c:pt idx="3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6E-9044-9B1B-4BF5450DB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"/>
          <c:y val="0.23463800000000001"/>
          <c:w val="0.86201799999999995"/>
          <c:h val="0.5432240000000000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5E5E5E"/>
              </a:solidFill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3208600000000001"/>
          <c:y val="0.13167200000000001"/>
          <c:w val="0.67090799999999995"/>
          <c:h val="0.470590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Nintedanib</c:v>
                </c:pt>
              </c:strCache>
            </c:strRef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Alt. hepáticas</c:v>
                </c:pt>
                <c:pt idx="1">
                  <c:v>Anorexia</c:v>
                </c:pt>
                <c:pt idx="2">
                  <c:v>Diarrea (GI)</c:v>
                </c:pt>
                <c:pt idx="3">
                  <c:v>Pérdida peso</c:v>
                </c:pt>
                <c:pt idx="4">
                  <c:v>Fototoxicidad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13</c:v>
                </c:pt>
                <c:pt idx="3">
                  <c:v>11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58-5A42-9262-77AF05F94DA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Pirfenidona</c:v>
                </c:pt>
              </c:strCache>
            </c:strRef>
          </c:tx>
          <c:spPr>
            <a:solidFill>
              <a:srgbClr val="980605"/>
            </a:solidFill>
            <a:ln w="12700" cap="flat">
              <a:noFill/>
              <a:miter lim="400000"/>
            </a:ln>
            <a:effectLst>
              <a:outerShdw blurRad="50800" dist="25400" dir="5400000" algn="tl">
                <a:srgbClr val="000000">
                  <a:alpha val="50000"/>
                </a:srgbClr>
              </a:outerShdw>
            </a:effectLst>
          </c:spPr>
          <c:invertIfNegative val="0"/>
          <c:cat>
            <c:strRef>
              <c:f>Sheet1!$B$1:$F$1</c:f>
              <c:strCache>
                <c:ptCount val="5"/>
                <c:pt idx="0">
                  <c:v>Alt. hepáticas</c:v>
                </c:pt>
                <c:pt idx="1">
                  <c:v>Anorexia</c:v>
                </c:pt>
                <c:pt idx="2">
                  <c:v>Diarrea (GI)</c:v>
                </c:pt>
                <c:pt idx="3">
                  <c:v>Pérdida peso</c:v>
                </c:pt>
                <c:pt idx="4">
                  <c:v>Fototoxicidad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58-5A42-9262-77AF05F94D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CCCDCB"/>
            </a:solidFill>
            <a:prstDash val="solid"/>
            <a:miter lim="400000"/>
          </a:ln>
        </c:spPr>
        <c:txPr>
          <a:bodyPr rot="-2700000"/>
          <a:lstStyle/>
          <a:p>
            <a:pPr>
              <a:defRPr sz="2400" b="0" i="0" u="none" strike="noStrike">
                <a:solidFill>
                  <a:srgbClr val="5E5E5E"/>
                </a:solidFill>
                <a:latin typeface="Hoefler Text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CCCDCB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3000" b="0" i="0" u="none" strike="noStrike">
                    <a:solidFill>
                      <a:srgbClr val="5E5E5E"/>
                    </a:solidFill>
                    <a:effectLst>
                      <a:outerShdw dist="71995" dir="15243276" algn="tl">
                        <a:srgbClr val="000000">
                          <a:alpha val="0"/>
                        </a:srgbClr>
                      </a:outerShdw>
                    </a:effectLst>
                    <a:latin typeface="Hoefler Text"/>
                  </a:defRPr>
                </a:pPr>
                <a:r>
                  <a:rPr lang="es-ES" sz="3000" b="0" i="0" u="none" strike="noStrike">
                    <a:solidFill>
                      <a:srgbClr val="5E5E5E"/>
                    </a:solidFill>
                    <a:effectLst>
                      <a:outerShdw dist="71995" dir="15243276" algn="tl">
                        <a:srgbClr val="000000">
                          <a:alpha val="0"/>
                        </a:srgbClr>
                      </a:outerShdw>
                    </a:effectLst>
                    <a:latin typeface="Hoefler Text"/>
                  </a:rPr>
                  <a:t>Nº</a:t>
                </a:r>
              </a:p>
            </c:rich>
          </c:tx>
          <c:overlay val="1"/>
        </c:title>
        <c:numFmt formatCode="0.#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3000" b="0" i="0" u="none" strike="noStrike">
                <a:solidFill>
                  <a:srgbClr val="5E5E5E"/>
                </a:solidFill>
                <a:latin typeface="Hoefler Text"/>
              </a:defRPr>
            </a:pPr>
            <a:endParaRPr lang="es-ES"/>
          </a:p>
        </c:txPr>
        <c:crossAx val="2094734552"/>
        <c:crosses val="autoZero"/>
        <c:crossBetween val="between"/>
        <c:majorUnit val="3.5"/>
        <c:minorUnit val="1.75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6.1692538951893958E-2"/>
          <c:y val="1.170465110117035E-2"/>
          <c:w val="0.91579999999999995"/>
          <c:h val="0.11278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500" b="0" i="0" u="none" strike="noStrike">
              <a:solidFill>
                <a:srgbClr val="5E5E5E"/>
              </a:solidFill>
              <a:latin typeface="Hoefler Text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c:style val="2"/>
  <c:chart>
    <c:title>
      <c:tx>
        <c:rich>
          <a:bodyPr rot="0"/>
          <a:lstStyle/>
          <a:p>
            <a:pPr>
              <a:defRPr sz="2700" b="0" i="0" u="none" strike="noStrike">
                <a:solidFill>
                  <a:srgbClr val="000000"/>
                </a:solidFill>
                <a:latin typeface="Arial"/>
              </a:defRPr>
            </a:pPr>
            <a:r>
              <a:rPr lang="es-ES" sz="2700" b="0" i="0" u="none" strike="noStrike">
                <a:solidFill>
                  <a:srgbClr val="000000"/>
                </a:solidFill>
                <a:latin typeface="Arial"/>
              </a:rPr>
              <a:t>Índice GAP</a:t>
            </a:r>
          </a:p>
        </c:rich>
      </c:tx>
      <c:layout>
        <c:manualLayout>
          <c:xMode val="edge"/>
          <c:yMode val="edge"/>
          <c:x val="0.33727499999999999"/>
          <c:y val="0"/>
          <c:w val="0.32167899999999999"/>
          <c:h val="0.25956200000000001"/>
        </c:manualLayout>
      </c:layout>
      <c:overlay val="1"/>
      <c:spPr>
        <a:noFill/>
        <a:effectLst/>
      </c:spPr>
    </c:title>
    <c:autoTitleDeleted val="0"/>
    <c:view3D>
      <c:rotX val="8"/>
      <c:hPercent val="29"/>
      <c:rotY val="18"/>
      <c:depthPercent val="34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193599999999998E-2"/>
          <c:y val="0.25956200000000001"/>
          <c:w val="0.93384199999999995"/>
          <c:h val="0.59114800000000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VIVOS</c:v>
                </c:pt>
              </c:strCache>
            </c:strRef>
          </c:tx>
          <c:spPr>
            <a:solidFill>
              <a:srgbClr val="6D7472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35-E14C-979C-AB00821C5AE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ÉXITUS</c:v>
                </c:pt>
              </c:strCache>
            </c:strRef>
          </c:tx>
          <c:spPr>
            <a:solidFill>
              <a:srgbClr val="980605"/>
            </a:solidFill>
            <a:ln w="12700" cap="flat">
              <a:noFill/>
              <a:miter lim="400000"/>
            </a:ln>
            <a:effectLst/>
            <a:sp3d prstMaterial="matte"/>
          </c:spPr>
          <c:invertIfNegative val="0"/>
          <c:cat>
            <c:strRef>
              <c:f>Sheet1!$B$1:$B$1</c:f>
              <c:strCache>
                <c:ptCount val="1"/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6.73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35-E14C-979C-AB00821C5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endParaRPr lang="es-E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0_);\(0\)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00000"/>
                </a:solidFill>
                <a:latin typeface="Arial"/>
              </a:defRPr>
            </a:pPr>
            <a:endParaRPr lang="es-ES"/>
          </a:p>
        </c:txPr>
        <c:crossAx val="2094734552"/>
        <c:crosses val="autoZero"/>
        <c:crossBetween val="between"/>
        <c:majorUnit val="1.75"/>
        <c:minorUnit val="0.875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400000"/>
          </a:ln>
        </c:spPr>
        <c:crossAx val="2094734553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86161900000000002"/>
          <c:w val="1"/>
          <c:h val="0.13838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2400" b="0" i="0" u="none" strike="noStrike">
              <a:solidFill>
                <a:srgbClr val="000000"/>
              </a:solidFill>
              <a:latin typeface="Arial"/>
            </a:defRPr>
          </a:pPr>
          <a:endParaRPr lang="es-ES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sz="half" idx="13"/>
          </p:nvPr>
        </p:nvSpPr>
        <p:spPr>
          <a:xfrm>
            <a:off x="5307210" y="892968"/>
            <a:ext cx="13751720" cy="832247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Texto del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11935814" y="13001625"/>
            <a:ext cx="494513" cy="51117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2495609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Texto del título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4387453" y="6697265"/>
            <a:ext cx="7500938" cy="576857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12495609" y="3661171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387453" y="3661171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2504353" y="1250156"/>
            <a:ext cx="7500939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</a:lstStyle>
          <a:p>
            <a:r>
              <a:t>– Juan López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</a:lstStyle>
          <a:p>
            <a:r>
              <a:t>“Escribir una cita aquí”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3048000" y="0"/>
            <a:ext cx="18288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387453" y="625078"/>
            <a:ext cx="15609094" cy="3036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387453" y="3661171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17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061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506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950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395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839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284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7288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173361" marR="0" indent="-617361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-713943" y="402300"/>
            <a:ext cx="30561689" cy="2232941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rgbClr val="FF7E79"/>
              </a:gs>
            </a:gsLst>
            <a:lin ang="5400000"/>
          </a:gradFill>
          <a:ln w="12700">
            <a:miter lim="400000"/>
          </a:ln>
          <a:effectLst>
            <a:outerShdw blurRad="228600" dist="48209" dir="5400000" rotWithShape="0">
              <a:srgbClr val="000000">
                <a:alpha val="4108"/>
              </a:srgbClr>
            </a:outerShdw>
          </a:effectLst>
        </p:spPr>
        <p:txBody>
          <a:bodyPr lIns="71437" tIns="71437" rIns="71437" bIns="71437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0" name="Shape 120"/>
          <p:cNvSpPr/>
          <p:nvPr/>
        </p:nvSpPr>
        <p:spPr>
          <a:xfrm>
            <a:off x="14490540" y="11387356"/>
            <a:ext cx="9251356" cy="1756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370416" indent="-370416" algn="just" defTabSz="642937">
              <a:buSzPct val="75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En 17,14% (6/35) se realizó cambio de antifibrótico por efectos secundarios. </a:t>
            </a:r>
          </a:p>
          <a:p>
            <a:pPr marL="370416" indent="-370416" algn="just" defTabSz="642937">
              <a:buSzPct val="75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Sufrieron ingresos por agudización 10 pacientes (28,6%) de los cuales 9 estaban en tratamiento. </a:t>
            </a:r>
          </a:p>
        </p:txBody>
      </p:sp>
      <p:sp>
        <p:nvSpPr>
          <p:cNvPr id="121" name="Shape 121"/>
          <p:cNvSpPr/>
          <p:nvPr/>
        </p:nvSpPr>
        <p:spPr>
          <a:xfrm>
            <a:off x="569056" y="546157"/>
            <a:ext cx="23245887" cy="697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TRATAMIENTO DE LA FIBROSIS PULMONAR IDIOPÁTICA EN EL ÁREA SUR DE SEVILLA</a:t>
            </a:r>
          </a:p>
        </p:txBody>
      </p:sp>
      <p:sp>
        <p:nvSpPr>
          <p:cNvPr id="122" name="Shape 122"/>
          <p:cNvSpPr/>
          <p:nvPr/>
        </p:nvSpPr>
        <p:spPr>
          <a:xfrm>
            <a:off x="569056" y="1459868"/>
            <a:ext cx="23245887" cy="994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Palacios Hidalgo Z., Cruz Medina A., Fernández Criado MC., Almeida González CV., De la Cruz Morón I. Servicio de Neumología 1. Unidad de Estadística y Metodología 2. Hospital de Valme.</a:t>
            </a:r>
          </a:p>
        </p:txBody>
      </p:sp>
      <p:sp>
        <p:nvSpPr>
          <p:cNvPr id="123" name="Shape 123"/>
          <p:cNvSpPr/>
          <p:nvPr/>
        </p:nvSpPr>
        <p:spPr>
          <a:xfrm>
            <a:off x="2878317" y="2990414"/>
            <a:ext cx="5276962" cy="625476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Introducción</a:t>
            </a:r>
          </a:p>
        </p:txBody>
      </p:sp>
      <p:sp>
        <p:nvSpPr>
          <p:cNvPr id="124" name="Shape 124"/>
          <p:cNvSpPr/>
          <p:nvPr/>
        </p:nvSpPr>
        <p:spPr>
          <a:xfrm>
            <a:off x="677668" y="3799194"/>
            <a:ext cx="10654803" cy="297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just" defTabSz="642937"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Los fármacos antifibróticos han demostrado enlentecer la progresión de la fibrosis pulmonar idiopática (FPI) y en el caso de la pirfenidona aumentar la supervivencia de estos pacientes. El objetivo de nuestro estudio ha sido analizar la evolución de los pacientes tratados con pirfenidona y nintedanib, así como estudiar los datos de mortalidad de los pacientes seguidos en nuestra consulta de intersticiales entre noviembre 2014 y noviembre 2018.</a:t>
            </a:r>
          </a:p>
        </p:txBody>
      </p:sp>
      <p:sp>
        <p:nvSpPr>
          <p:cNvPr id="125" name="Shape 125"/>
          <p:cNvSpPr/>
          <p:nvPr/>
        </p:nvSpPr>
        <p:spPr>
          <a:xfrm>
            <a:off x="14762227" y="2990414"/>
            <a:ext cx="6758305" cy="625476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Material y métodos</a:t>
            </a:r>
          </a:p>
        </p:txBody>
      </p:sp>
      <p:sp>
        <p:nvSpPr>
          <p:cNvPr id="126" name="Shape 126"/>
          <p:cNvSpPr/>
          <p:nvPr/>
        </p:nvSpPr>
        <p:spPr>
          <a:xfrm>
            <a:off x="12618428" y="3799194"/>
            <a:ext cx="10930351" cy="297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just" defTabSz="642937"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Estudio observacional retrospectivo realizándose recogida de datos de las historias clínicas y posterior análisis descriptivo. </a:t>
            </a:r>
            <a:r>
              <a:rPr>
                <a:uFill>
                  <a:solidFill>
                    <a:srgbClr val="000000"/>
                  </a:solidFill>
                </a:uFill>
              </a:rPr>
              <a:t>Las variables continuas se expresan como mediana (P25-75) y las variables categóricas como número (%). Se define progresión de la enfermedad como una caída mayor del 10% de capacidad vital forzada (FVC)</a:t>
            </a:r>
            <a:r>
              <a:t>.</a:t>
            </a:r>
          </a:p>
        </p:txBody>
      </p:sp>
      <p:sp>
        <p:nvSpPr>
          <p:cNvPr id="127" name="Shape 127"/>
          <p:cNvSpPr/>
          <p:nvPr/>
        </p:nvSpPr>
        <p:spPr>
          <a:xfrm>
            <a:off x="6465005" y="7144435"/>
            <a:ext cx="11661661" cy="625476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Resultados</a:t>
            </a:r>
          </a:p>
        </p:txBody>
      </p:sp>
      <p:graphicFrame>
        <p:nvGraphicFramePr>
          <p:cNvPr id="128" name="Chart 128"/>
          <p:cNvGraphicFramePr/>
          <p:nvPr>
            <p:extLst>
              <p:ext uri="{D42A27DB-BD31-4B8C-83A1-F6EECF244321}">
                <p14:modId xmlns:p14="http://schemas.microsoft.com/office/powerpoint/2010/main" val="2920329928"/>
              </p:ext>
            </p:extLst>
          </p:nvPr>
        </p:nvGraphicFramePr>
        <p:xfrm>
          <a:off x="2090918" y="10082683"/>
          <a:ext cx="7039594" cy="301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9" name="Shape 129"/>
          <p:cNvSpPr/>
          <p:nvPr/>
        </p:nvSpPr>
        <p:spPr>
          <a:xfrm>
            <a:off x="5851118" y="11420888"/>
            <a:ext cx="3802913" cy="1196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584200">
              <a:defRPr sz="250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 edad avanzada</a:t>
            </a:r>
          </a:p>
          <a:p>
            <a:pPr algn="l" defTabSz="584200">
              <a:defRPr sz="250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 enfermedad grave</a:t>
            </a:r>
          </a:p>
          <a:p>
            <a:pPr algn="l" defTabSz="584200">
              <a:defRPr sz="2500">
                <a:solidFill>
                  <a:srgbClr val="5E5E5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 otras contraindicaciones</a:t>
            </a:r>
          </a:p>
        </p:txBody>
      </p:sp>
      <p:sp>
        <p:nvSpPr>
          <p:cNvPr id="130" name="Shape 130"/>
          <p:cNvSpPr/>
          <p:nvPr/>
        </p:nvSpPr>
        <p:spPr>
          <a:xfrm>
            <a:off x="1290911" y="9639035"/>
            <a:ext cx="2897370" cy="486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 defTabSz="9144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Tratamiento inicio</a:t>
            </a:r>
          </a:p>
        </p:txBody>
      </p:sp>
      <p:graphicFrame>
        <p:nvGraphicFramePr>
          <p:cNvPr id="131" name="Chart 131"/>
          <p:cNvGraphicFramePr/>
          <p:nvPr>
            <p:extLst>
              <p:ext uri="{D42A27DB-BD31-4B8C-83A1-F6EECF244321}">
                <p14:modId xmlns:p14="http://schemas.microsoft.com/office/powerpoint/2010/main" val="572686708"/>
              </p:ext>
            </p:extLst>
          </p:nvPr>
        </p:nvGraphicFramePr>
        <p:xfrm>
          <a:off x="11030486" y="9285735"/>
          <a:ext cx="11773138" cy="3174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2" name="Shape 132"/>
          <p:cNvSpPr/>
          <p:nvPr/>
        </p:nvSpPr>
        <p:spPr>
          <a:xfrm>
            <a:off x="10532709" y="12609069"/>
            <a:ext cx="3879784" cy="486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 defTabSz="9144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Continuidad tratamiento</a:t>
            </a:r>
          </a:p>
        </p:txBody>
      </p:sp>
      <p:sp>
        <p:nvSpPr>
          <p:cNvPr id="133" name="Shape 133"/>
          <p:cNvSpPr/>
          <p:nvPr/>
        </p:nvSpPr>
        <p:spPr>
          <a:xfrm>
            <a:off x="774095" y="8066189"/>
            <a:ext cx="17304592" cy="944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370416" indent="-370416" algn="just" defTabSz="642937">
              <a:buSzPct val="75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El tiempo medio de seguimiento desde el inicio de tratamiento fue de 21,41 (10,80-35,08) meses. </a:t>
            </a:r>
          </a:p>
          <a:p>
            <a:pPr marL="370416" indent="-370416" algn="just" defTabSz="642937">
              <a:buSzPct val="75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El 30% (12/40) habían realizado algún otro tratamiento para su FPI previamente al antifibrótico.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" name="Chart 135"/>
          <p:cNvGraphicFramePr/>
          <p:nvPr>
            <p:extLst>
              <p:ext uri="{D42A27DB-BD31-4B8C-83A1-F6EECF244321}">
                <p14:modId xmlns:p14="http://schemas.microsoft.com/office/powerpoint/2010/main" val="675145226"/>
              </p:ext>
            </p:extLst>
          </p:nvPr>
        </p:nvGraphicFramePr>
        <p:xfrm>
          <a:off x="13854925" y="3968733"/>
          <a:ext cx="4053458" cy="1968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6" name="Shape 136"/>
          <p:cNvSpPr/>
          <p:nvPr/>
        </p:nvSpPr>
        <p:spPr>
          <a:xfrm>
            <a:off x="17353302" y="2015015"/>
            <a:ext cx="3306275" cy="486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 defTabSz="9144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Efectos secundarios</a:t>
            </a:r>
          </a:p>
        </p:txBody>
      </p:sp>
      <p:graphicFrame>
        <p:nvGraphicFramePr>
          <p:cNvPr id="137" name="Chart 137"/>
          <p:cNvGraphicFramePr/>
          <p:nvPr/>
        </p:nvGraphicFramePr>
        <p:xfrm>
          <a:off x="814867" y="4128491"/>
          <a:ext cx="11220218" cy="2870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8" name="Chart 138"/>
          <p:cNvGraphicFramePr/>
          <p:nvPr>
            <p:extLst>
              <p:ext uri="{D42A27DB-BD31-4B8C-83A1-F6EECF244321}">
                <p14:modId xmlns:p14="http://schemas.microsoft.com/office/powerpoint/2010/main" val="894839804"/>
              </p:ext>
            </p:extLst>
          </p:nvPr>
        </p:nvGraphicFramePr>
        <p:xfrm>
          <a:off x="-217995" y="7257173"/>
          <a:ext cx="9257451" cy="276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9" name="Chart 139"/>
          <p:cNvGraphicFramePr/>
          <p:nvPr>
            <p:extLst>
              <p:ext uri="{D42A27DB-BD31-4B8C-83A1-F6EECF244321}">
                <p14:modId xmlns:p14="http://schemas.microsoft.com/office/powerpoint/2010/main" val="268040273"/>
              </p:ext>
            </p:extLst>
          </p:nvPr>
        </p:nvGraphicFramePr>
        <p:xfrm>
          <a:off x="13925397" y="5691643"/>
          <a:ext cx="11849488" cy="4340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0" name="Shape 140"/>
          <p:cNvSpPr/>
          <p:nvPr/>
        </p:nvSpPr>
        <p:spPr>
          <a:xfrm>
            <a:off x="9219991" y="11092754"/>
            <a:ext cx="14951084" cy="2163243"/>
          </a:xfrm>
          <a:prstGeom prst="rect">
            <a:avLst/>
          </a:prstGeom>
          <a:solidFill>
            <a:srgbClr val="941100">
              <a:alpha val="6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221826" indent="-221826" algn="just" defTabSz="632221">
              <a:buSzPct val="100000"/>
              <a:buFont typeface="Calibri"/>
              <a:buChar char="-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En el seguimiento más del 50% de los pacientes permanecieron estables o mejoraron.</a:t>
            </a:r>
          </a:p>
          <a:p>
            <a:pPr marL="221826" indent="-221826" algn="just" defTabSz="632221">
              <a:buSzPct val="100000"/>
              <a:buFont typeface="Calibri"/>
              <a:buChar char="-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En nuestra serie, la medición del índice GAP es un buen predictor de mortalidad.</a:t>
            </a:r>
          </a:p>
          <a:p>
            <a:pPr marL="221672" indent="-221672" algn="just" defTabSz="642937">
              <a:buSzPct val="120000"/>
              <a:buChar char="-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Los efectos secundarios más frecuentes fueron pérdida de peso y molestias gastrointestinales, siendo ligeramente más prevalentes en los pacientes tratados con nintedanib. </a:t>
            </a:r>
          </a:p>
        </p:txBody>
      </p:sp>
      <p:sp>
        <p:nvSpPr>
          <p:cNvPr id="141" name="Shape 141"/>
          <p:cNvSpPr/>
          <p:nvPr/>
        </p:nvSpPr>
        <p:spPr>
          <a:xfrm>
            <a:off x="9344925" y="10039372"/>
            <a:ext cx="6986196" cy="625476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Conclusiones</a:t>
            </a:r>
          </a:p>
        </p:txBody>
      </p:sp>
      <p:sp>
        <p:nvSpPr>
          <p:cNvPr id="142" name="Shape 142"/>
          <p:cNvSpPr/>
          <p:nvPr/>
        </p:nvSpPr>
        <p:spPr>
          <a:xfrm>
            <a:off x="428135" y="14154559"/>
            <a:ext cx="7949920" cy="1350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marL="370416" indent="-370416" algn="just" defTabSz="642937">
              <a:buSzPct val="75000"/>
              <a:buChar char="•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000000"/>
                  </a:solidFill>
                </a:uFill>
              </a:rPr>
              <a:t>El índice de mortalidad (GAP) en el subgrupo de pacientes fallecidos correspondió al estadío III y en los no fallecidos al estadío II.</a:t>
            </a:r>
          </a:p>
        </p:txBody>
      </p:sp>
      <p:sp>
        <p:nvSpPr>
          <p:cNvPr id="143" name="Shape 143"/>
          <p:cNvSpPr/>
          <p:nvPr/>
        </p:nvSpPr>
        <p:spPr>
          <a:xfrm>
            <a:off x="6361170" y="2904699"/>
            <a:ext cx="11661660" cy="625476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Resultados</a:t>
            </a:r>
          </a:p>
        </p:txBody>
      </p:sp>
      <p:sp>
        <p:nvSpPr>
          <p:cNvPr id="144" name="Shape 144"/>
          <p:cNvSpPr/>
          <p:nvPr/>
        </p:nvSpPr>
        <p:spPr>
          <a:xfrm>
            <a:off x="4278701" y="3809908"/>
            <a:ext cx="1645998" cy="486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 defTabSz="9144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Evolución</a:t>
            </a:r>
          </a:p>
        </p:txBody>
      </p:sp>
      <p:sp>
        <p:nvSpPr>
          <p:cNvPr id="145" name="Shape 145"/>
          <p:cNvSpPr/>
          <p:nvPr/>
        </p:nvSpPr>
        <p:spPr>
          <a:xfrm>
            <a:off x="-713943" y="402300"/>
            <a:ext cx="30561689" cy="2232941"/>
          </a:xfrm>
          <a:prstGeom prst="rect">
            <a:avLst/>
          </a:prstGeom>
          <a:gradFill>
            <a:gsLst>
              <a:gs pos="0">
                <a:srgbClr val="941100"/>
              </a:gs>
              <a:gs pos="100000">
                <a:srgbClr val="FF7E79"/>
              </a:gs>
            </a:gsLst>
            <a:lin ang="5400000"/>
          </a:gradFill>
          <a:ln w="12700">
            <a:miter lim="400000"/>
          </a:ln>
          <a:effectLst>
            <a:outerShdw blurRad="228600" dist="48209" dir="5400000" rotWithShape="0">
              <a:srgbClr val="000000">
                <a:alpha val="4108"/>
              </a:srgbClr>
            </a:outerShdw>
          </a:effectLst>
        </p:spPr>
        <p:txBody>
          <a:bodyPr lIns="71437" tIns="71437" rIns="71437" bIns="71437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569056" y="546157"/>
            <a:ext cx="23245887" cy="697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TRATAMIENTO DE LA FIBROSIS PULMONAR IDIOPÁTICA EN EL ÁREA SUR DE SEVILLA</a:t>
            </a:r>
          </a:p>
        </p:txBody>
      </p:sp>
      <p:sp>
        <p:nvSpPr>
          <p:cNvPr id="147" name="Shape 147"/>
          <p:cNvSpPr/>
          <p:nvPr/>
        </p:nvSpPr>
        <p:spPr>
          <a:xfrm>
            <a:off x="569056" y="1459868"/>
            <a:ext cx="23245887" cy="994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2937"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Palacios Hidalgo Z., Cruz Medina A., Fernández Criado MC., Almeida González CV., De la Cruz Morón I. Servicio de Neumología 1. Unidad de Estadística y Metodología 2. Hospital de Valme.</a:t>
            </a:r>
          </a:p>
        </p:txBody>
      </p:sp>
      <p:sp>
        <p:nvSpPr>
          <p:cNvPr id="148" name="Shape 148"/>
          <p:cNvSpPr/>
          <p:nvPr/>
        </p:nvSpPr>
        <p:spPr>
          <a:xfrm>
            <a:off x="18011455" y="3809908"/>
            <a:ext cx="3306275" cy="4862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l" defTabSz="914400">
              <a:defRPr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Efectos secundarios</a:t>
            </a:r>
          </a:p>
        </p:txBody>
      </p:sp>
      <p:sp>
        <p:nvSpPr>
          <p:cNvPr id="149" name="Shape 149"/>
          <p:cNvSpPr/>
          <p:nvPr/>
        </p:nvSpPr>
        <p:spPr>
          <a:xfrm>
            <a:off x="15760389" y="7519742"/>
            <a:ext cx="353289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150" name="Shape 150"/>
          <p:cNvSpPr/>
          <p:nvPr/>
        </p:nvSpPr>
        <p:spPr>
          <a:xfrm>
            <a:off x="16518888" y="7708931"/>
            <a:ext cx="35329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151" name="Shape 151"/>
          <p:cNvSpPr/>
          <p:nvPr/>
        </p:nvSpPr>
        <p:spPr>
          <a:xfrm>
            <a:off x="17343655" y="6659562"/>
            <a:ext cx="353289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8</a:t>
            </a:r>
          </a:p>
        </p:txBody>
      </p:sp>
      <p:sp>
        <p:nvSpPr>
          <p:cNvPr id="152" name="Shape 152"/>
          <p:cNvSpPr/>
          <p:nvPr/>
        </p:nvSpPr>
        <p:spPr>
          <a:xfrm>
            <a:off x="18079602" y="6847457"/>
            <a:ext cx="35329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7</a:t>
            </a:r>
          </a:p>
        </p:txBody>
      </p:sp>
      <p:sp>
        <p:nvSpPr>
          <p:cNvPr id="153" name="Shape 153"/>
          <p:cNvSpPr/>
          <p:nvPr/>
        </p:nvSpPr>
        <p:spPr>
          <a:xfrm>
            <a:off x="18832538" y="5931796"/>
            <a:ext cx="551003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13</a:t>
            </a:r>
          </a:p>
        </p:txBody>
      </p:sp>
      <p:sp>
        <p:nvSpPr>
          <p:cNvPr id="154" name="Shape 154"/>
          <p:cNvSpPr/>
          <p:nvPr/>
        </p:nvSpPr>
        <p:spPr>
          <a:xfrm>
            <a:off x="19528792" y="6058796"/>
            <a:ext cx="551003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12</a:t>
            </a:r>
          </a:p>
        </p:txBody>
      </p:sp>
      <p:sp>
        <p:nvSpPr>
          <p:cNvPr id="155" name="Shape 155"/>
          <p:cNvSpPr/>
          <p:nvPr/>
        </p:nvSpPr>
        <p:spPr>
          <a:xfrm>
            <a:off x="20393607" y="6202851"/>
            <a:ext cx="551004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11</a:t>
            </a:r>
          </a:p>
        </p:txBody>
      </p:sp>
      <p:sp>
        <p:nvSpPr>
          <p:cNvPr id="156" name="Shape 156"/>
          <p:cNvSpPr/>
          <p:nvPr/>
        </p:nvSpPr>
        <p:spPr>
          <a:xfrm>
            <a:off x="21249545" y="6646862"/>
            <a:ext cx="35329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8</a:t>
            </a:r>
          </a:p>
        </p:txBody>
      </p:sp>
      <p:sp>
        <p:nvSpPr>
          <p:cNvPr id="157" name="Shape 157"/>
          <p:cNvSpPr/>
          <p:nvPr/>
        </p:nvSpPr>
        <p:spPr>
          <a:xfrm>
            <a:off x="22834611" y="6974457"/>
            <a:ext cx="353290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">
                <a:solidFill>
                  <a:srgbClr val="797979"/>
                </a:solidFill>
              </a:defRPr>
            </a:lvl1pPr>
          </a:lstStyle>
          <a:p>
            <a:r>
              <a:t>6</a:t>
            </a:r>
          </a:p>
        </p:txBody>
      </p:sp>
      <p:graphicFrame>
        <p:nvGraphicFramePr>
          <p:cNvPr id="158" name="Chart 158"/>
          <p:cNvGraphicFramePr/>
          <p:nvPr>
            <p:extLst>
              <p:ext uri="{D42A27DB-BD31-4B8C-83A1-F6EECF244321}">
                <p14:modId xmlns:p14="http://schemas.microsoft.com/office/powerpoint/2010/main" val="2233476289"/>
              </p:ext>
            </p:extLst>
          </p:nvPr>
        </p:nvGraphicFramePr>
        <p:xfrm>
          <a:off x="1707199" y="10028154"/>
          <a:ext cx="5391792" cy="2843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Macintosh PowerPoint</Application>
  <PresentationFormat>Personalizado</PresentationFormat>
  <Paragraphs>52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Helvetica Light</vt:lpstr>
      <vt:lpstr>Helvetica Neue</vt:lpstr>
      <vt:lpstr>Hoefler Text</vt:lpstr>
      <vt:lpstr>White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RICARDO PAVON JIMENEZ</cp:lastModifiedBy>
  <cp:revision>1</cp:revision>
  <dcterms:modified xsi:type="dcterms:W3CDTF">2019-03-05T13:06:37Z</dcterms:modified>
</cp:coreProperties>
</file>