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docx" ContentType="application/vnd.openxmlformats-officedocument.wordprocessingml.documen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4"/>
    <p:restoredTop sz="86357"/>
  </p:normalViewPr>
  <p:slideViewPr>
    <p:cSldViewPr snapToGrid="0" snapToObjects="1">
      <p:cViewPr>
        <p:scale>
          <a:sx n="100" d="100"/>
          <a:sy n="100" d="100"/>
        </p:scale>
        <p:origin x="-184" y="1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05DB02-D2C4-3D43-95B7-43042A030C77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D1047B-5416-E348-8A19-AEDDC4BD1823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33548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1047B-5416-E348-8A19-AEDDC4BD1823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44741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6587E-DFBA-784A-9EA2-86C45B2174D6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682C-B66B-E047-B1F3-FEF041C7408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532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6587E-DFBA-784A-9EA2-86C45B2174D6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682C-B66B-E047-B1F3-FEF041C7408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17104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6587E-DFBA-784A-9EA2-86C45B2174D6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682C-B66B-E047-B1F3-FEF041C7408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83415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6587E-DFBA-784A-9EA2-86C45B2174D6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682C-B66B-E047-B1F3-FEF041C7408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37532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6587E-DFBA-784A-9EA2-86C45B2174D6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682C-B66B-E047-B1F3-FEF041C7408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6639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6587E-DFBA-784A-9EA2-86C45B2174D6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682C-B66B-E047-B1F3-FEF041C7408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34957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6587E-DFBA-784A-9EA2-86C45B2174D6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682C-B66B-E047-B1F3-FEF041C7408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80342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6587E-DFBA-784A-9EA2-86C45B2174D6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682C-B66B-E047-B1F3-FEF041C7408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07301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6587E-DFBA-784A-9EA2-86C45B2174D6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682C-B66B-E047-B1F3-FEF041C7408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24735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6587E-DFBA-784A-9EA2-86C45B2174D6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682C-B66B-E047-B1F3-FEF041C7408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56786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6587E-DFBA-784A-9EA2-86C45B2174D6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5682C-B66B-E047-B1F3-FEF041C7408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33940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6587E-DFBA-784A-9EA2-86C45B2174D6}" type="datetimeFigureOut">
              <a:rPr lang="es-ES_tradnl" smtClean="0"/>
              <a:t>4/3/19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5682C-B66B-E047-B1F3-FEF041C7408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1229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package" Target="../embeddings/Documento_de_Microsoft_Word1.docx"/><Relationship Id="rId5" Type="http://schemas.openxmlformats.org/officeDocument/2006/relationships/image" Target="../media/image1.emf"/><Relationship Id="rId6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15815" y="365126"/>
            <a:ext cx="10837985" cy="1780197"/>
          </a:xfr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pPr algn="ctr"/>
            <a:r>
              <a:rPr lang="es-ES_tradnl" sz="4000" dirty="0">
                <a:latin typeface="Tahoma" charset="0"/>
                <a:ea typeface="Tahoma" charset="0"/>
                <a:cs typeface="Tahoma" charset="0"/>
              </a:rPr>
              <a:t>CARACTERÍSTICAS CLÍNICAS DEL PACIENTE EPOC DIAGNOSTICADO MEDIANTE SCREENING POBLACIONAL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21677" y="2469166"/>
            <a:ext cx="108321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Tahoma" charset="0"/>
                <a:ea typeface="Tahoma" charset="0"/>
                <a:cs typeface="Tahoma" charset="0"/>
              </a:rPr>
              <a:t>E. Morales </a:t>
            </a:r>
            <a:r>
              <a:rPr lang="es-ES" sz="1400" dirty="0" err="1">
                <a:latin typeface="Tahoma" charset="0"/>
                <a:ea typeface="Tahoma" charset="0"/>
                <a:cs typeface="Tahoma" charset="0"/>
              </a:rPr>
              <a:t>Manrubia</a:t>
            </a:r>
            <a:r>
              <a:rPr lang="es-ES" sz="1400" dirty="0">
                <a:latin typeface="Tahoma" charset="0"/>
                <a:ea typeface="Tahoma" charset="0"/>
                <a:cs typeface="Tahoma" charset="0"/>
              </a:rPr>
              <a:t>, C. Montaño Montaño, C. Díez Cabanillas, A. Nacarino Burgos*, Á. Losa García-Uceda, B.S. Barragán Pérez, J.A. Durán cueto, M. Jiménez Arroyo, M. Orta Caamaño, J.A. Riesco Miranda**.</a:t>
            </a:r>
            <a:endParaRPr lang="es-ES_tradnl" sz="1400" dirty="0">
              <a:latin typeface="Tahoma" charset="0"/>
              <a:ea typeface="Tahoma" charset="0"/>
              <a:cs typeface="Tahoma" charset="0"/>
            </a:endParaRPr>
          </a:p>
          <a:p>
            <a:pPr algn="ctr"/>
            <a:r>
              <a:rPr lang="es-ES" sz="1400" dirty="0">
                <a:latin typeface="Tahoma" charset="0"/>
                <a:ea typeface="Tahoma" charset="0"/>
                <a:cs typeface="Tahoma" charset="0"/>
              </a:rPr>
              <a:t>Servicio de Neumología. Hospital San Pedro de Alcántara. Cáceres.*Universidad de Extremadura.**CIBERES</a:t>
            </a:r>
            <a:r>
              <a:rPr lang="es-ES" sz="1400" dirty="0" smtClean="0">
                <a:latin typeface="Tahoma" charset="0"/>
                <a:ea typeface="Tahoma" charset="0"/>
                <a:cs typeface="Tahoma" charset="0"/>
              </a:rPr>
              <a:t>.</a:t>
            </a:r>
            <a:endParaRPr lang="es-ES_tradnl" sz="1400" dirty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659922" y="3531673"/>
            <a:ext cx="254390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 smtClean="0">
                <a:latin typeface="Tahoma" charset="0"/>
                <a:ea typeface="Tahoma" charset="0"/>
                <a:cs typeface="Tahoma" charset="0"/>
              </a:rPr>
              <a:t>INTRODUCCIÓN</a:t>
            </a:r>
            <a:endParaRPr lang="es-ES_tradnl" sz="2400" dirty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644768" y="3977949"/>
            <a:ext cx="1084873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Tahoma" charset="0"/>
                <a:ea typeface="Tahoma" charset="0"/>
                <a:cs typeface="Tahoma" charset="0"/>
              </a:rPr>
              <a:t>La EPOC es una enfermedad </a:t>
            </a:r>
            <a:r>
              <a:rPr lang="es-ES" dirty="0" err="1">
                <a:latin typeface="Tahoma" charset="0"/>
                <a:ea typeface="Tahoma" charset="0"/>
                <a:cs typeface="Tahoma" charset="0"/>
              </a:rPr>
              <a:t>infradiagnosticada</a:t>
            </a:r>
            <a:r>
              <a:rPr lang="es-ES" dirty="0">
                <a:latin typeface="Tahoma" charset="0"/>
                <a:ea typeface="Tahoma" charset="0"/>
                <a:cs typeface="Tahoma" charset="0"/>
              </a:rPr>
              <a:t> y poco conocida en la población general.</a:t>
            </a:r>
            <a:endParaRPr lang="es-ES_tradnl" dirty="0">
              <a:latin typeface="Tahoma" charset="0"/>
              <a:ea typeface="Tahoma" charset="0"/>
              <a:cs typeface="Tahoma" charset="0"/>
            </a:endParaRPr>
          </a:p>
          <a:p>
            <a:pPr algn="ctr"/>
            <a:r>
              <a:rPr lang="es-ES" dirty="0">
                <a:latin typeface="Tahoma" charset="0"/>
                <a:ea typeface="Tahoma" charset="0"/>
                <a:cs typeface="Tahoma" charset="0"/>
              </a:rPr>
              <a:t>A pesar de los esfuerzos realizados por profesionales y sociedades científicas en los últimos años, los resultados no acaban de mejorar. Los estudios de </a:t>
            </a:r>
            <a:r>
              <a:rPr lang="es-ES" dirty="0" err="1">
                <a:latin typeface="Tahoma" charset="0"/>
                <a:ea typeface="Tahoma" charset="0"/>
                <a:cs typeface="Tahoma" charset="0"/>
              </a:rPr>
              <a:t>screening</a:t>
            </a:r>
            <a:r>
              <a:rPr lang="es-ES" dirty="0">
                <a:latin typeface="Tahoma" charset="0"/>
                <a:ea typeface="Tahoma" charset="0"/>
                <a:cs typeface="Tahoma" charset="0"/>
              </a:rPr>
              <a:t> poblacionales contribuyen a incrementar los nuevos diagnósticos de EPOC.  </a:t>
            </a:r>
            <a:endParaRPr lang="es-ES_tradnl" dirty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44768" y="5457504"/>
            <a:ext cx="10848731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latin typeface="Tahoma" charset="0"/>
                <a:ea typeface="Tahoma" charset="0"/>
                <a:cs typeface="Tahoma" charset="0"/>
              </a:rPr>
              <a:t>OBJETIVO: Conocer </a:t>
            </a:r>
            <a:r>
              <a:rPr lang="es-ES" sz="2000" dirty="0">
                <a:latin typeface="Tahoma" charset="0"/>
                <a:ea typeface="Tahoma" charset="0"/>
                <a:cs typeface="Tahoma" charset="0"/>
              </a:rPr>
              <a:t>el perfil </a:t>
            </a:r>
            <a:r>
              <a:rPr lang="es-ES" sz="2000" dirty="0" err="1">
                <a:latin typeface="Tahoma" charset="0"/>
                <a:ea typeface="Tahoma" charset="0"/>
                <a:cs typeface="Tahoma" charset="0"/>
              </a:rPr>
              <a:t>clinico</a:t>
            </a:r>
            <a:r>
              <a:rPr lang="es-ES" sz="2000" dirty="0">
                <a:latin typeface="Tahoma" charset="0"/>
                <a:ea typeface="Tahoma" charset="0"/>
                <a:cs typeface="Tahoma" charset="0"/>
              </a:rPr>
              <a:t> del paciente diagnosticado de EPOC a partir de un programa de estudio en población general</a:t>
            </a:r>
            <a:r>
              <a:rPr lang="es-ES" dirty="0"/>
              <a:t>.</a:t>
            </a:r>
            <a:r>
              <a:rPr lang="es-ES_tradnl" dirty="0" smtClean="0"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973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598854" y="737828"/>
            <a:ext cx="11021646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Tahoma" charset="0"/>
                <a:ea typeface="Tahoma" charset="0"/>
                <a:cs typeface="Tahoma" charset="0"/>
              </a:rPr>
              <a:t>H</a:t>
            </a:r>
            <a:r>
              <a:rPr lang="es-ES" dirty="0" smtClean="0">
                <a:latin typeface="Tahoma" charset="0"/>
                <a:ea typeface="Tahoma" charset="0"/>
                <a:cs typeface="Tahoma" charset="0"/>
              </a:rPr>
              <a:t>emos empleado </a:t>
            </a:r>
            <a:r>
              <a:rPr lang="es-ES" dirty="0">
                <a:latin typeface="Tahoma" charset="0"/>
                <a:ea typeface="Tahoma" charset="0"/>
                <a:cs typeface="Tahoma" charset="0"/>
              </a:rPr>
              <a:t>los datos obtenidos a través de la metodología del estudio EPISCAN II en nuestro área y durante 12 meses se han ido evaluando personas seleccionadas aleatoriamente </a:t>
            </a:r>
            <a:r>
              <a:rPr lang="es-ES" dirty="0" smtClean="0">
                <a:latin typeface="Tahoma" charset="0"/>
                <a:ea typeface="Tahoma" charset="0"/>
                <a:cs typeface="Tahoma" charset="0"/>
              </a:rPr>
              <a:t>mediante </a:t>
            </a:r>
            <a:r>
              <a:rPr lang="es-ES" dirty="0">
                <a:latin typeface="Tahoma" charset="0"/>
                <a:ea typeface="Tahoma" charset="0"/>
                <a:cs typeface="Tahoma" charset="0"/>
              </a:rPr>
              <a:t>entrevistas telefónicas. </a:t>
            </a:r>
            <a:r>
              <a:rPr lang="es-ES" dirty="0" smtClean="0">
                <a:latin typeface="Tahoma" charset="0"/>
                <a:ea typeface="Tahoma" charset="0"/>
                <a:cs typeface="Tahoma" charset="0"/>
              </a:rPr>
              <a:t>Se les </a:t>
            </a:r>
            <a:r>
              <a:rPr lang="es-ES" dirty="0">
                <a:latin typeface="Tahoma" charset="0"/>
                <a:ea typeface="Tahoma" charset="0"/>
                <a:cs typeface="Tahoma" charset="0"/>
              </a:rPr>
              <a:t>realizó cuestionario de recogida de datos elaborado al efecto y </a:t>
            </a:r>
            <a:r>
              <a:rPr lang="es-ES" dirty="0" err="1" smtClean="0">
                <a:latin typeface="Tahoma" charset="0"/>
                <a:ea typeface="Tahoma" charset="0"/>
                <a:cs typeface="Tahoma" charset="0"/>
              </a:rPr>
              <a:t>espirometría</a:t>
            </a:r>
            <a:r>
              <a:rPr lang="es-ES" dirty="0" smtClean="0">
                <a:latin typeface="Tahoma" charset="0"/>
                <a:ea typeface="Tahoma" charset="0"/>
                <a:cs typeface="Tahoma" charset="0"/>
              </a:rPr>
              <a:t>.</a:t>
            </a:r>
            <a:endParaRPr lang="es-ES_tradnl" dirty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589704" y="276163"/>
            <a:ext cx="50399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 smtClean="0">
                <a:latin typeface="Tahoma" charset="0"/>
                <a:ea typeface="Tahoma" charset="0"/>
                <a:cs typeface="Tahoma" charset="0"/>
              </a:rPr>
              <a:t>MATERIAL Y MÉTODOS</a:t>
            </a:r>
            <a:endParaRPr lang="es-ES_tradnl" sz="2400" dirty="0">
              <a:latin typeface="Tahoma" charset="0"/>
              <a:ea typeface="Tahoma" charset="0"/>
              <a:cs typeface="Tahoma" charset="0"/>
            </a:endParaRPr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5481647"/>
              </p:ext>
            </p:extLst>
          </p:nvPr>
        </p:nvGraphicFramePr>
        <p:xfrm>
          <a:off x="598854" y="1661158"/>
          <a:ext cx="5638800" cy="483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Documento" r:id="rId4" imgW="5638800" imgH="4838700" progId="Word.Document.12">
                  <p:embed/>
                </p:oleObj>
              </mc:Choice>
              <mc:Fallback>
                <p:oleObj name="Documento" r:id="rId4" imgW="5638800" imgH="48387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8854" y="1661158"/>
                        <a:ext cx="5638800" cy="4838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Imagen 8" descr="https://lh4.googleusercontent.com/DCDYA2FrOdYa6OcwnJsFeHx1Kl818NHLDm4o8ofDAWOCl87Tny5rCMaxrbhQlGS-HUHh73xS4NUNDBr6nz8fC0H81xp5y-GBpgmBbhQVOB8mWiry48VmyUHLCwlV86Js5U1e3S8i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0752" y="1661158"/>
            <a:ext cx="3154045" cy="265874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uadroTexto 9"/>
          <p:cNvSpPr txBox="1"/>
          <p:nvPr/>
        </p:nvSpPr>
        <p:spPr>
          <a:xfrm>
            <a:off x="5453074" y="4789963"/>
            <a:ext cx="6629400" cy="1754326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Tahoma" charset="0"/>
                <a:ea typeface="Tahoma" charset="0"/>
                <a:cs typeface="Tahoma" charset="0"/>
              </a:rPr>
              <a:t>El </a:t>
            </a:r>
            <a:r>
              <a:rPr lang="es-ES" dirty="0" smtClean="0">
                <a:latin typeface="Tahoma" charset="0"/>
                <a:ea typeface="Tahoma" charset="0"/>
                <a:cs typeface="Tahoma" charset="0"/>
              </a:rPr>
              <a:t>paciente  </a:t>
            </a:r>
            <a:r>
              <a:rPr lang="es-ES" dirty="0">
                <a:latin typeface="Tahoma" charset="0"/>
                <a:ea typeface="Tahoma" charset="0"/>
                <a:cs typeface="Tahoma" charset="0"/>
              </a:rPr>
              <a:t>EPOC </a:t>
            </a:r>
            <a:r>
              <a:rPr lang="es-ES" dirty="0" smtClean="0">
                <a:latin typeface="Tahoma" charset="0"/>
                <a:ea typeface="Tahoma" charset="0"/>
                <a:cs typeface="Tahoma" charset="0"/>
              </a:rPr>
              <a:t>diagnosticado </a:t>
            </a:r>
            <a:r>
              <a:rPr lang="es-ES" dirty="0">
                <a:latin typeface="Tahoma" charset="0"/>
                <a:ea typeface="Tahoma" charset="0"/>
                <a:cs typeface="Tahoma" charset="0"/>
              </a:rPr>
              <a:t>a través un </a:t>
            </a:r>
            <a:r>
              <a:rPr lang="es-ES" dirty="0" err="1">
                <a:latin typeface="Tahoma" charset="0"/>
                <a:ea typeface="Tahoma" charset="0"/>
                <a:cs typeface="Tahoma" charset="0"/>
              </a:rPr>
              <a:t>screening</a:t>
            </a:r>
            <a:r>
              <a:rPr lang="es-ES" dirty="0">
                <a:latin typeface="Tahoma" charset="0"/>
                <a:ea typeface="Tahoma" charset="0"/>
                <a:cs typeface="Tahoma" charset="0"/>
              </a:rPr>
              <a:t> poblacional </a:t>
            </a:r>
            <a:r>
              <a:rPr lang="es-ES" dirty="0" smtClean="0">
                <a:latin typeface="Tahoma" charset="0"/>
                <a:ea typeface="Tahoma" charset="0"/>
                <a:cs typeface="Tahoma" charset="0"/>
              </a:rPr>
              <a:t>es un  </a:t>
            </a:r>
            <a:r>
              <a:rPr lang="es-ES" dirty="0">
                <a:latin typeface="Tahoma" charset="0"/>
                <a:ea typeface="Tahoma" charset="0"/>
                <a:cs typeface="Tahoma" charset="0"/>
              </a:rPr>
              <a:t>varón </a:t>
            </a:r>
            <a:r>
              <a:rPr lang="es-ES" dirty="0" smtClean="0">
                <a:latin typeface="Tahoma" charset="0"/>
                <a:ea typeface="Tahoma" charset="0"/>
                <a:cs typeface="Tahoma" charset="0"/>
              </a:rPr>
              <a:t>mayor </a:t>
            </a:r>
            <a:r>
              <a:rPr lang="es-ES" dirty="0">
                <a:latin typeface="Tahoma" charset="0"/>
                <a:ea typeface="Tahoma" charset="0"/>
                <a:cs typeface="Tahoma" charset="0"/>
              </a:rPr>
              <a:t>a 65 años y antecedente de tabaquismo. Presenta  un grado de obstrucción leve o moderado según FEV1 (GOLD) y al menos una comorbilidad. Las comorbilidades  más frecuentemente asociadas son </a:t>
            </a:r>
            <a:r>
              <a:rPr lang="es-ES" dirty="0" smtClean="0">
                <a:latin typeface="Tahoma" charset="0"/>
                <a:ea typeface="Tahoma" charset="0"/>
                <a:cs typeface="Tahoma" charset="0"/>
              </a:rPr>
              <a:t>HTA</a:t>
            </a:r>
            <a:r>
              <a:rPr lang="es-ES" dirty="0">
                <a:latin typeface="Tahoma" charset="0"/>
                <a:ea typeface="Tahoma" charset="0"/>
                <a:cs typeface="Tahoma" charset="0"/>
              </a:rPr>
              <a:t>, </a:t>
            </a:r>
            <a:r>
              <a:rPr lang="es-ES" dirty="0" err="1">
                <a:latin typeface="Tahoma" charset="0"/>
                <a:ea typeface="Tahoma" charset="0"/>
                <a:cs typeface="Tahoma" charset="0"/>
              </a:rPr>
              <a:t>dislipemias</a:t>
            </a:r>
            <a:r>
              <a:rPr lang="es-ES" dirty="0">
                <a:latin typeface="Tahoma" charset="0"/>
                <a:ea typeface="Tahoma" charset="0"/>
                <a:cs typeface="Tahoma" charset="0"/>
              </a:rPr>
              <a:t> y </a:t>
            </a:r>
            <a:r>
              <a:rPr lang="es-ES" dirty="0" smtClean="0">
                <a:latin typeface="Tahoma" charset="0"/>
                <a:ea typeface="Tahoma" charset="0"/>
                <a:cs typeface="Tahoma" charset="0"/>
              </a:rPr>
              <a:t>obesidad.</a:t>
            </a:r>
            <a:endParaRPr lang="es-ES_tradnl" dirty="0"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6346849" y="4328298"/>
            <a:ext cx="50399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 smtClean="0">
                <a:latin typeface="Tahoma" charset="0"/>
                <a:ea typeface="Tahoma" charset="0"/>
                <a:cs typeface="Tahoma" charset="0"/>
              </a:rPr>
              <a:t>CONCLUSIÓN</a:t>
            </a:r>
            <a:endParaRPr lang="es-ES_tradnl" sz="2400" dirty="0">
              <a:latin typeface="Tahoma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69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254</Words>
  <Application>Microsoft Macintosh PowerPoint</Application>
  <PresentationFormat>Panorámica</PresentationFormat>
  <Paragraphs>12</Paragraphs>
  <Slides>2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Calibri</vt:lpstr>
      <vt:lpstr>Calibri Light</vt:lpstr>
      <vt:lpstr>Tahoma</vt:lpstr>
      <vt:lpstr>Arial</vt:lpstr>
      <vt:lpstr>Tema de Office</vt:lpstr>
      <vt:lpstr>Documento de Microsoft Word</vt:lpstr>
      <vt:lpstr>CARACTERÍSTICAS CLÍNICAS DEL PACIENTE EPOC DIAGNOSTICADO MEDIANTE SCREENING POBLACIONAL</vt:lpstr>
      <vt:lpstr>Presentación de PowerPoint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“ESTUDIO DESCRIPTIVO DEL PACIENTE EPOC PROCEDENTE DE UN SCREENING EN POBLACIÓN GENERAL”</dc:title>
  <dc:creator>Roberto Maya</dc:creator>
  <cp:lastModifiedBy>Roberto Maya</cp:lastModifiedBy>
  <cp:revision>6</cp:revision>
  <dcterms:created xsi:type="dcterms:W3CDTF">2019-03-04T16:45:28Z</dcterms:created>
  <dcterms:modified xsi:type="dcterms:W3CDTF">2019-03-04T17:38:28Z</dcterms:modified>
</cp:coreProperties>
</file>