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941651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03"/>
  </p:normalViewPr>
  <p:slideViewPr>
    <p:cSldViewPr snapToGrid="0" snapToObjects="1">
      <p:cViewPr varScale="1">
        <p:scale>
          <a:sx n="95" d="100"/>
          <a:sy n="95" d="100"/>
        </p:scale>
        <p:origin x="20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62552-5A93-F74F-BDEC-B62CD3910A38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BB1F7-E881-B443-8873-74B4BA4838BE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1212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6" indent="0" algn="ctr">
              <a:buNone/>
              <a:defRPr sz="2000"/>
            </a:lvl2pPr>
            <a:lvl3pPr marL="914391" indent="0" algn="ctr">
              <a:buNone/>
              <a:defRPr sz="1800"/>
            </a:lvl3pPr>
            <a:lvl4pPr marL="1371587" indent="0" algn="ctr">
              <a:buNone/>
              <a:defRPr sz="1600"/>
            </a:lvl4pPr>
            <a:lvl5pPr marL="1828783" indent="0" algn="ctr">
              <a:buNone/>
              <a:defRPr sz="1600"/>
            </a:lvl5pPr>
            <a:lvl6pPr marL="2285978" indent="0" algn="ctr">
              <a:buNone/>
              <a:defRPr sz="1600"/>
            </a:lvl6pPr>
            <a:lvl7pPr marL="2743174" indent="0" algn="ctr">
              <a:buNone/>
              <a:defRPr sz="1600"/>
            </a:lvl7pPr>
            <a:lvl8pPr marL="3200370" indent="0" algn="ctr">
              <a:buNone/>
              <a:defRPr sz="1600"/>
            </a:lvl8pPr>
            <a:lvl9pPr marL="3657565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9564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165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9728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1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1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6794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3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4" indent="0">
              <a:buNone/>
              <a:defRPr sz="1600" b="1"/>
            </a:lvl7pPr>
            <a:lvl8pPr marL="3200370" indent="0">
              <a:buNone/>
              <a:defRPr sz="1600" b="1"/>
            </a:lvl8pPr>
            <a:lvl9pPr marL="3657565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3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4" indent="0">
              <a:buNone/>
              <a:defRPr sz="1600" b="1"/>
            </a:lvl7pPr>
            <a:lvl8pPr marL="3200370" indent="0">
              <a:buNone/>
              <a:defRPr sz="1600" b="1"/>
            </a:lvl8pPr>
            <a:lvl9pPr marL="3657565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933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552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053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9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3" indent="0">
              <a:buNone/>
              <a:defRPr sz="1000"/>
            </a:lvl5pPr>
            <a:lvl6pPr marL="2285978" indent="0">
              <a:buNone/>
              <a:defRPr sz="1000"/>
            </a:lvl6pPr>
            <a:lvl7pPr marL="2743174" indent="0">
              <a:buNone/>
              <a:defRPr sz="1000"/>
            </a:lvl7pPr>
            <a:lvl8pPr marL="3200370" indent="0">
              <a:buNone/>
              <a:defRPr sz="1000"/>
            </a:lvl8pPr>
            <a:lvl9pPr marL="3657565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6358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9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3" indent="0">
              <a:buNone/>
              <a:defRPr sz="2000"/>
            </a:lvl5pPr>
            <a:lvl6pPr marL="2285978" indent="0">
              <a:buNone/>
              <a:defRPr sz="2000"/>
            </a:lvl6pPr>
            <a:lvl7pPr marL="2743174" indent="0">
              <a:buNone/>
              <a:defRPr sz="2000"/>
            </a:lvl7pPr>
            <a:lvl8pPr marL="3200370" indent="0">
              <a:buNone/>
              <a:defRPr sz="2000"/>
            </a:lvl8pPr>
            <a:lvl9pPr marL="3657565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3" indent="0">
              <a:buNone/>
              <a:defRPr sz="1000"/>
            </a:lvl5pPr>
            <a:lvl6pPr marL="2285978" indent="0">
              <a:buNone/>
              <a:defRPr sz="1000"/>
            </a:lvl6pPr>
            <a:lvl7pPr marL="2743174" indent="0">
              <a:buNone/>
              <a:defRPr sz="1000"/>
            </a:lvl7pPr>
            <a:lvl8pPr marL="3200370" indent="0">
              <a:buNone/>
              <a:defRPr sz="1000"/>
            </a:lvl8pPr>
            <a:lvl9pPr marL="3657565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393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7988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9059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3EAB-6923-9B44-A191-71323C6A409C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7E560-99E7-4449-88D6-C9833DEEE8E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596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1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3" indent="-228598" algn="l" defTabSz="91439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9" indent="-228598" algn="l" defTabSz="91439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5" indent="-228598" algn="l" defTabSz="91439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0" indent="-228598" algn="l" defTabSz="91439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6" indent="-228598" algn="l" defTabSz="91439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2" indent="-228598" algn="l" defTabSz="91439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7" indent="-228598" algn="l" defTabSz="91439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3" indent="-228598" algn="l" defTabSz="91439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4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7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5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4770" y="505803"/>
            <a:ext cx="10908323" cy="1651244"/>
          </a:xfr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/>
            <a:r>
              <a:rPr lang="es-ES_tradnl" sz="3200" dirty="0">
                <a:latin typeface="Verdana" charset="0"/>
                <a:ea typeface="Verdana" charset="0"/>
                <a:cs typeface="Verdana" charset="0"/>
              </a:rPr>
              <a:t>PACIENTE EPOC DIAGNOSTICADO MEDIANTE SCREENING POBLACIONAL VERSUS CONSULTA DE TABAQUISMO: ¿EXISTEN DIFERENCIAS?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50278" y="2357957"/>
            <a:ext cx="108028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Verdana" charset="0"/>
                <a:ea typeface="Verdana" charset="0"/>
                <a:cs typeface="Verdana" charset="0"/>
              </a:rPr>
              <a:t>E. Morales </a:t>
            </a:r>
            <a:r>
              <a:rPr lang="es-ES" sz="1400" dirty="0" err="1">
                <a:latin typeface="Verdana" charset="0"/>
                <a:ea typeface="Verdana" charset="0"/>
                <a:cs typeface="Verdana" charset="0"/>
              </a:rPr>
              <a:t>Manrubia</a:t>
            </a:r>
            <a:r>
              <a:rPr lang="es-ES" sz="1400" dirty="0">
                <a:latin typeface="Verdana" charset="0"/>
                <a:ea typeface="Verdana" charset="0"/>
                <a:cs typeface="Verdana" charset="0"/>
              </a:rPr>
              <a:t>, C. Cabanillas Díez-Madroñero, C. Montaño Montaño, A. Nacarino Burgos*, Á. Losa García-Uceda, B.S. Barragán Pérez, J.A. Durán Cueto, M. Jiménez Arroyo, M. Orta Caamaño, J.A. Riesco Miranda**.</a:t>
            </a:r>
            <a:endParaRPr lang="es-ES_tradnl" sz="1400" dirty="0">
              <a:latin typeface="Verdana" charset="0"/>
              <a:ea typeface="Verdana" charset="0"/>
              <a:cs typeface="Verdana" charset="0"/>
            </a:endParaRPr>
          </a:p>
          <a:p>
            <a:pPr algn="ctr"/>
            <a:r>
              <a:rPr lang="es-ES" sz="1400" dirty="0">
                <a:latin typeface="Verdana" charset="0"/>
                <a:ea typeface="Verdana" charset="0"/>
                <a:cs typeface="Verdana" charset="0"/>
              </a:rPr>
              <a:t>Servicio de Neumología. Hospital San Pedro de Alcántara. Cáceres. *Universidad de Extremadura. **CIBERES.</a:t>
            </a:r>
            <a:endParaRPr lang="es-ES_tradnl" sz="1400" dirty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011115" y="3811637"/>
            <a:ext cx="10281139" cy="92333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Verdana" charset="0"/>
                <a:ea typeface="Verdana" charset="0"/>
                <a:cs typeface="Verdana" charset="0"/>
              </a:rPr>
              <a:t>El </a:t>
            </a:r>
            <a:r>
              <a:rPr lang="es-ES" dirty="0" err="1">
                <a:latin typeface="Verdana" charset="0"/>
                <a:ea typeface="Verdana" charset="0"/>
                <a:cs typeface="Verdana" charset="0"/>
              </a:rPr>
              <a:t>infradiagnóstico</a:t>
            </a:r>
            <a:r>
              <a:rPr lang="es-ES" dirty="0">
                <a:latin typeface="Verdana" charset="0"/>
                <a:ea typeface="Verdana" charset="0"/>
                <a:cs typeface="Verdana" charset="0"/>
              </a:rPr>
              <a:t> de la EPOC es más frecuente en pacientes leves y poco sintomáticos. La relación tabaquismo-EPOC es incuestionable y sabemos que a través de las consultas de tabaquismo se pueden detectar nuevos casos de EPOC.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900853" y="3349971"/>
            <a:ext cx="4396154" cy="46166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Verdana" charset="0"/>
                <a:ea typeface="Verdana" charset="0"/>
                <a:cs typeface="Verdana" charset="0"/>
              </a:rPr>
              <a:t>INTRODUCCIÓN</a:t>
            </a:r>
            <a:r>
              <a:rPr lang="es-ES_tradnl" dirty="0"/>
              <a:t>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011115" y="5241667"/>
            <a:ext cx="10281139" cy="101566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Verdana" charset="0"/>
                <a:ea typeface="Verdana" charset="0"/>
                <a:cs typeface="Verdana" charset="0"/>
              </a:rPr>
              <a:t>Analizar diferencias entre el perfil EPOC diagnosticado a través de un programa de </a:t>
            </a:r>
            <a:r>
              <a:rPr lang="es-ES" sz="2000" dirty="0" err="1">
                <a:latin typeface="Verdana" charset="0"/>
                <a:ea typeface="Verdana" charset="0"/>
                <a:cs typeface="Verdana" charset="0"/>
              </a:rPr>
              <a:t>screening</a:t>
            </a:r>
            <a:r>
              <a:rPr lang="es-ES" sz="2000" dirty="0">
                <a:latin typeface="Verdana" charset="0"/>
                <a:ea typeface="Verdana" charset="0"/>
                <a:cs typeface="Verdana" charset="0"/>
              </a:rPr>
              <a:t> poblacional frente al paciente diagnostico en las consultas de tabaquismo.</a:t>
            </a:r>
          </a:p>
        </p:txBody>
      </p:sp>
    </p:spTree>
    <p:extLst>
      <p:ext uri="{BB962C8B-B14F-4D97-AF65-F5344CB8AC3E}">
        <p14:creationId xmlns:p14="http://schemas.microsoft.com/office/powerpoint/2010/main" val="170050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929052" y="500765"/>
            <a:ext cx="10281139" cy="92333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Verdana" charset="0"/>
                <a:ea typeface="Verdana" charset="0"/>
                <a:cs typeface="Verdana" charset="0"/>
              </a:rPr>
              <a:t>Utilizamos 2 bases de datos que analizan variables clínicas y epidemiológicas de los pacientes EPOC diagnosticados a través de </a:t>
            </a:r>
            <a:r>
              <a:rPr lang="es-ES" dirty="0" err="1">
                <a:latin typeface="Verdana" charset="0"/>
                <a:ea typeface="Verdana" charset="0"/>
                <a:cs typeface="Verdana" charset="0"/>
              </a:rPr>
              <a:t>screening</a:t>
            </a:r>
            <a:r>
              <a:rPr lang="es-ES" dirty="0">
                <a:latin typeface="Verdana" charset="0"/>
                <a:ea typeface="Verdana" charset="0"/>
                <a:cs typeface="Verdana" charset="0"/>
              </a:rPr>
              <a:t> mediante entrevista telefónica (estudio EPISCAN) y a través de la consulta de tabaquismo (estudio DIPREPOC).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871544" y="45241"/>
            <a:ext cx="4396154" cy="46166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Verdana" charset="0"/>
                <a:ea typeface="Verdana" charset="0"/>
                <a:cs typeface="Verdana" charset="0"/>
              </a:rPr>
              <a:t>MATERIAL Y MÉTODOS</a:t>
            </a:r>
            <a:r>
              <a:rPr lang="es-ES_tradnl" dirty="0"/>
              <a:t> </a:t>
            </a:r>
          </a:p>
        </p:txBody>
      </p:sp>
      <p:pic>
        <p:nvPicPr>
          <p:cNvPr id="5" name="Imagen 4" descr="https://lh4.googleusercontent.com/to_dlxuf8pQC2rjKpCQ7RRMM92M6BVPIRCxQbFnN7JDTDzU9LdFB4q8TFQVbPmfOkjub_2V-l3hrsLAGN049trhyp8IgJQOeK4E4IrK9kw2eMKY1Qd_YoczE4B-jNbhtvEfLWC0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472623"/>
            <a:ext cx="4770186" cy="36135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/>
          <p:cNvSpPr txBox="1"/>
          <p:nvPr/>
        </p:nvSpPr>
        <p:spPr>
          <a:xfrm>
            <a:off x="1356759" y="4718121"/>
            <a:ext cx="3056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/>
              <a:t>Escala de disnea </a:t>
            </a:r>
            <a:r>
              <a:rPr lang="es-ES_tradnl" sz="1200" dirty="0" err="1"/>
              <a:t>mMRC</a:t>
            </a:r>
            <a:r>
              <a:rPr lang="es-ES_tradnl" sz="1200" dirty="0"/>
              <a:t> en ambos estudios</a:t>
            </a: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3058"/>
              </p:ext>
            </p:extLst>
          </p:nvPr>
        </p:nvGraphicFramePr>
        <p:xfrm>
          <a:off x="5371217" y="1565665"/>
          <a:ext cx="5792961" cy="2916000"/>
        </p:xfrm>
        <a:graphic>
          <a:graphicData uri="http://schemas.openxmlformats.org/drawingml/2006/table">
            <a:tbl>
              <a:tblPr firstRow="1" firstCol="1" bandRow="1">
                <a:effectLst/>
                <a:tableStyleId>{0E3FDE45-AF77-4B5C-9715-49D594BDF05E}</a:tableStyleId>
              </a:tblPr>
              <a:tblGrid>
                <a:gridCol w="2571170"/>
                <a:gridCol w="1624782"/>
                <a:gridCol w="1597009"/>
              </a:tblGrid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SCREENING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CONSULTA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Enfermedad pulmonar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14.4%</a:t>
                      </a:r>
                      <a:endParaRPr lang="es-ES_tradnl" sz="1800" b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1.36%</a:t>
                      </a:r>
                      <a:endParaRPr lang="es-ES_tradnl" sz="1800" b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Arritmias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18.4%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4.1%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HTA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44.7%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81.7%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Osteoporosis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13.1%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2.73%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DM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14.4%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15.1%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effectLst/>
                        </a:rPr>
                        <a:t>Dislipemias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39.4%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31.5%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Tumores/linfomas</a:t>
                      </a:r>
                      <a:endParaRPr lang="es-ES_tradnl" sz="1800" b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9.2%</a:t>
                      </a:r>
                      <a:endParaRPr lang="es-ES_tradnl" sz="1800" b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13.6%</a:t>
                      </a:r>
                      <a:endParaRPr lang="es-ES_tradnl" sz="1800" b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Otros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78.9%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34.2%</a:t>
                      </a:r>
                      <a:endParaRPr lang="es-ES_tradnl" sz="1800" b="0" dirty="0">
                        <a:effectLst/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6287815" y="4533456"/>
            <a:ext cx="3959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Prevalencia de comorbilidades en ambos grupos</a:t>
            </a:r>
            <a:endParaRPr lang="es-ES_tradnl" sz="1200" dirty="0"/>
          </a:p>
          <a:p>
            <a:pPr algn="ctr"/>
            <a:endParaRPr lang="es-ES_tradnl" sz="12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929052" y="5681477"/>
            <a:ext cx="10281139" cy="92333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25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Verdana" charset="0"/>
                <a:ea typeface="Verdana" charset="0"/>
                <a:cs typeface="Verdana" charset="0"/>
              </a:rPr>
              <a:t>El perfil clínico del paciente EPOC diagnosticado en consulta de tabaquismo  difiere del diagnosticado a partir de un </a:t>
            </a:r>
            <a:r>
              <a:rPr lang="es-ES" dirty="0" err="1">
                <a:latin typeface="Verdana" charset="0"/>
                <a:ea typeface="Verdana" charset="0"/>
                <a:cs typeface="Verdana" charset="0"/>
              </a:rPr>
              <a:t>screening</a:t>
            </a:r>
            <a:r>
              <a:rPr lang="es-ES" dirty="0">
                <a:latin typeface="Verdana" charset="0"/>
                <a:ea typeface="Verdana" charset="0"/>
                <a:cs typeface="Verdana" charset="0"/>
              </a:rPr>
              <a:t> poblacional en mayor presencia de disnea y comorbilidades asociadas, siendo más prevalente en el varón más joven. </a:t>
            </a:r>
            <a:endParaRPr lang="es-ES_tradnl" dirty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3871544" y="5219813"/>
            <a:ext cx="4396154" cy="46166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Verdana" charset="0"/>
                <a:ea typeface="Verdana" charset="0"/>
                <a:cs typeface="Verdana" charset="0"/>
              </a:rPr>
              <a:t>CONCLUSIÓN</a:t>
            </a:r>
            <a:r>
              <a:rPr lang="es-ES_trad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405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286</Words>
  <Application>Microsoft Macintosh PowerPoint</Application>
  <PresentationFormat>Panorámica</PresentationFormat>
  <Paragraphs>39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Calibri Light</vt:lpstr>
      <vt:lpstr>Verdana</vt:lpstr>
      <vt:lpstr>Arial</vt:lpstr>
      <vt:lpstr>Tema de Office</vt:lpstr>
      <vt:lpstr>PACIENTE EPOC DIAGNOSTICADO MEDIANTE SCREENING POBLACIONAL VERSUS CONSULTA DE TABAQUISMO: ¿EXISTEN DIFERENCIAS?</vt:lpstr>
      <vt:lpstr>Presentación de PowerPoint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PACIENTE EPOC DIAGNOSTICADO MEDIANTE SCREENING POBLACIONAL VERSUS CONSULTA DE TABAQUISMO: ¿EXISTEN DIFERENCIAS?</dc:title>
  <dc:creator>Roberto Maya</dc:creator>
  <cp:lastModifiedBy>Roberto Maya</cp:lastModifiedBy>
  <cp:revision>8</cp:revision>
  <dcterms:created xsi:type="dcterms:W3CDTF">2019-03-04T17:56:40Z</dcterms:created>
  <dcterms:modified xsi:type="dcterms:W3CDTF">2019-03-04T19:16:43Z</dcterms:modified>
</cp:coreProperties>
</file>