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p:sldMasterIdLst>
    <p:sldMasterId id="2147483660" r:id="rId1"/>
  </p:sldMasterIdLst>
  <p:sldIdLst>
    <p:sldId id="257" r:id="rId2"/>
    <p:sldId id="258" r:id="rId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50" d="100"/>
          <a:sy n="150" d="100"/>
        </p:scale>
        <p:origin x="45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1A2565A7-7A36-49CF-9617-B6C2C94D8D43}" type="datetimeFigureOut">
              <a:rPr lang="es-ES" smtClean="0"/>
              <a:t>07/03/2019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3458689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2565A7-7A36-49CF-9617-B6C2C94D8D43}" type="datetimeFigureOut">
              <a:rPr lang="es-ES" smtClean="0"/>
              <a:t>07/03/2019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2664645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1A2565A7-7A36-49CF-9617-B6C2C94D8D43}" type="datetimeFigureOut">
              <a:rPr lang="es-ES" smtClean="0"/>
              <a:t>07/03/2019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3338810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1A2565A7-7A36-49CF-9617-B6C2C94D8D43}" type="datetimeFigureOut">
              <a:rPr lang="es-ES" smtClean="0"/>
              <a:t>07/03/2019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3718438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629842" y="1878806"/>
            <a:ext cx="3868340" cy="276344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629150" y="1878806"/>
            <a:ext cx="3887391" cy="276344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1A2565A7-7A36-49CF-9617-B6C2C94D8D43}" type="datetimeFigureOut">
              <a:rPr lang="es-ES" smtClean="0"/>
              <a:t>07/03/2019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330979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1A2565A7-7A36-49CF-9617-B6C2C94D8D43}" type="datetimeFigureOut">
              <a:rPr lang="es-ES" smtClean="0"/>
              <a:t>07/03/2019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36076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2565A7-7A36-49CF-9617-B6C2C94D8D43}" type="datetimeFigureOut">
              <a:rPr lang="es-ES" smtClean="0"/>
              <a:t>07/03/2019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2490527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1A2565A7-7A36-49CF-9617-B6C2C94D8D43}" type="datetimeFigureOut">
              <a:rPr lang="es-ES" smtClean="0"/>
              <a:t>07/03/2019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396472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1A2565A7-7A36-49CF-9617-B6C2C94D8D43}" type="datetimeFigureOut">
              <a:rPr lang="es-ES" smtClean="0"/>
              <a:t>07/03/2019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1463627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2565A7-7A36-49CF-9617-B6C2C94D8D43}" type="datetimeFigureOut">
              <a:rPr lang="es-ES" smtClean="0"/>
              <a:t>07/03/2019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3975231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1A2565A7-7A36-49CF-9617-B6C2C94D8D43}" type="datetimeFigureOut">
              <a:rPr lang="es-ES" smtClean="0"/>
              <a:t>07/03/2019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87795B35-A340-4B5A-9376-52804044A59E}" type="slidenum">
              <a:rPr lang="es-ES" smtClean="0"/>
              <a:t>‹Nº›</a:t>
            </a:fld>
            <a:endParaRPr lang="es-ES"/>
          </a:p>
        </p:txBody>
      </p:sp>
    </p:spTree>
    <p:extLst>
      <p:ext uri="{BB962C8B-B14F-4D97-AF65-F5344CB8AC3E}">
        <p14:creationId xmlns:p14="http://schemas.microsoft.com/office/powerpoint/2010/main" val="650197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A2565A7-7A36-49CF-9617-B6C2C94D8D43}" type="datetimeFigureOut">
              <a:rPr lang="es-ES" smtClean="0"/>
              <a:t>07/03/2019</a:t>
            </a:fld>
            <a:endParaRPr lang="es-E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7795B35-A340-4B5A-9376-52804044A59E}" type="slidenum">
              <a:rPr lang="es-ES" smtClean="0"/>
              <a:t>‹Nº›</a:t>
            </a:fld>
            <a:endParaRPr lang="es-ES"/>
          </a:p>
        </p:txBody>
      </p:sp>
    </p:spTree>
    <p:extLst>
      <p:ext uri="{BB962C8B-B14F-4D97-AF65-F5344CB8AC3E}">
        <p14:creationId xmlns:p14="http://schemas.microsoft.com/office/powerpoint/2010/main" val="578911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C3E150-9237-4C28-98D1-DA3B25C3C694}"/>
              </a:ext>
            </a:extLst>
          </p:cNvPr>
          <p:cNvSpPr>
            <a:spLocks noGrp="1"/>
          </p:cNvSpPr>
          <p:nvPr>
            <p:ph type="title"/>
          </p:nvPr>
        </p:nvSpPr>
        <p:spPr/>
        <p:txBody>
          <a:bodyPr>
            <a:noAutofit/>
          </a:bodyPr>
          <a:lstStyle/>
          <a:p>
            <a:pPr algn="ctr" fontAlgn="auto">
              <a:spcAft>
                <a:spcPts val="0"/>
              </a:spcAft>
              <a:defRPr/>
            </a:pPr>
            <a:r>
              <a:rPr lang="es-ES" sz="1200" b="1" dirty="0">
                <a:latin typeface="Arial" panose="020B0604020202020204" pitchFamily="34" charset="0"/>
                <a:cs typeface="Arial" panose="020B0604020202020204" pitchFamily="34" charset="0"/>
              </a:rPr>
              <a:t>EPOC REINGRESADORES: UN PROBLEMA SANITARIO</a:t>
            </a:r>
            <a:br>
              <a:rPr lang="es-ES" sz="1200" b="1" dirty="0">
                <a:latin typeface="Arial" panose="020B0604020202020204" pitchFamily="34" charset="0"/>
                <a:cs typeface="Arial" panose="020B0604020202020204" pitchFamily="34" charset="0"/>
              </a:rPr>
            </a:br>
            <a:br>
              <a:rPr lang="es-ES" sz="1200" dirty="0">
                <a:latin typeface="Arial" panose="020B0604020202020204" pitchFamily="34" charset="0"/>
                <a:cs typeface="Arial" panose="020B0604020202020204" pitchFamily="34" charset="0"/>
              </a:rPr>
            </a:br>
            <a:r>
              <a:rPr lang="es-ES" sz="1200" dirty="0">
                <a:latin typeface="Arial" panose="020B0604020202020204" pitchFamily="34" charset="0"/>
                <a:cs typeface="Arial" panose="020B0604020202020204" pitchFamily="34" charset="0"/>
              </a:rPr>
              <a:t>Rafael Perera Louvier, Jesús Gordillo Fuentes, Pedro Rodríguez Martin, José Antonio</a:t>
            </a:r>
            <a:br>
              <a:rPr lang="es-ES" sz="1200" dirty="0">
                <a:latin typeface="Arial" panose="020B0604020202020204" pitchFamily="34" charset="0"/>
                <a:cs typeface="Arial" panose="020B0604020202020204" pitchFamily="34" charset="0"/>
              </a:rPr>
            </a:br>
            <a:r>
              <a:rPr lang="es-ES" sz="1200" dirty="0">
                <a:latin typeface="Arial" panose="020B0604020202020204" pitchFamily="34" charset="0"/>
                <a:cs typeface="Arial" panose="020B0604020202020204" pitchFamily="34" charset="0"/>
              </a:rPr>
              <a:t>Delgado </a:t>
            </a:r>
            <a:r>
              <a:rPr lang="es-ES" sz="1200" dirty="0" err="1">
                <a:latin typeface="Arial" panose="020B0604020202020204" pitchFamily="34" charset="0"/>
                <a:cs typeface="Arial" panose="020B0604020202020204" pitchFamily="34" charset="0"/>
              </a:rPr>
              <a:t>Torralbo</a:t>
            </a:r>
            <a:r>
              <a:rPr lang="es-ES" sz="1200" dirty="0">
                <a:latin typeface="Arial" panose="020B0604020202020204" pitchFamily="34" charset="0"/>
                <a:cs typeface="Arial" panose="020B0604020202020204" pitchFamily="34" charset="0"/>
              </a:rPr>
              <a:t>, Virginia </a:t>
            </a:r>
            <a:r>
              <a:rPr lang="es-ES" sz="1200" dirty="0" err="1">
                <a:latin typeface="Arial" panose="020B0604020202020204" pitchFamily="34" charset="0"/>
                <a:cs typeface="Arial" panose="020B0604020202020204" pitchFamily="34" charset="0"/>
              </a:rPr>
              <a:t>Almadana</a:t>
            </a:r>
            <a:r>
              <a:rPr lang="es-ES" sz="1200" dirty="0">
                <a:latin typeface="Arial" panose="020B0604020202020204" pitchFamily="34" charset="0"/>
                <a:cs typeface="Arial" panose="020B0604020202020204" pitchFamily="34" charset="0"/>
              </a:rPr>
              <a:t> Pacheco, Agustín Valido Morales, Rut Ayerbe García</a:t>
            </a:r>
            <a:br>
              <a:rPr lang="es-ES" sz="1200" dirty="0">
                <a:latin typeface="Arial" panose="020B0604020202020204" pitchFamily="34" charset="0"/>
                <a:cs typeface="Arial" panose="020B0604020202020204" pitchFamily="34" charset="0"/>
              </a:rPr>
            </a:br>
            <a:br>
              <a:rPr lang="es-ES" sz="1200" dirty="0">
                <a:latin typeface="Arial" panose="020B0604020202020204" pitchFamily="34" charset="0"/>
                <a:cs typeface="Arial" panose="020B0604020202020204" pitchFamily="34" charset="0"/>
              </a:rPr>
            </a:br>
            <a:r>
              <a:rPr lang="es-ES" sz="1200" dirty="0">
                <a:latin typeface="Arial" panose="020B0604020202020204" pitchFamily="34" charset="0"/>
                <a:cs typeface="Arial" panose="020B0604020202020204" pitchFamily="34" charset="0"/>
              </a:rPr>
              <a:t>Hospital Universitario Virgen Macarena, Sevilla, Sevilla, España</a:t>
            </a:r>
            <a:br>
              <a:rPr lang="es-ES" sz="1200" dirty="0">
                <a:latin typeface="Arial" panose="020B0604020202020204" pitchFamily="34" charset="0"/>
                <a:cs typeface="Arial" panose="020B0604020202020204" pitchFamily="34" charset="0"/>
              </a:rPr>
            </a:br>
            <a:endParaRPr lang="es-ES" sz="1200" dirty="0"/>
          </a:p>
        </p:txBody>
      </p:sp>
      <p:sp>
        <p:nvSpPr>
          <p:cNvPr id="4" name="Marcador de contenido 2">
            <a:extLst>
              <a:ext uri="{FF2B5EF4-FFF2-40B4-BE49-F238E27FC236}">
                <a16:creationId xmlns:a16="http://schemas.microsoft.com/office/drawing/2014/main" id="{9B2B2AED-7AA0-4325-BD9E-9E58852CA89D}"/>
              </a:ext>
            </a:extLst>
          </p:cNvPr>
          <p:cNvSpPr>
            <a:spLocks noGrp="1"/>
          </p:cNvSpPr>
          <p:nvPr>
            <p:ph idx="1"/>
          </p:nvPr>
        </p:nvSpPr>
        <p:spPr>
          <a:xfrm>
            <a:off x="628650" y="1424083"/>
            <a:ext cx="7886700" cy="3445573"/>
          </a:xfrm>
        </p:spPr>
        <p:txBody>
          <a:bodyPr>
            <a:noAutofit/>
          </a:bodyPr>
          <a:lstStyle/>
          <a:p>
            <a:r>
              <a:rPr lang="es-ES" sz="1600" b="1" dirty="0">
                <a:latin typeface="Arial" panose="020B0604020202020204" pitchFamily="34" charset="0"/>
                <a:cs typeface="Arial" panose="020B0604020202020204" pitchFamily="34" charset="0"/>
              </a:rPr>
              <a:t>Introducción: </a:t>
            </a:r>
          </a:p>
          <a:p>
            <a:pPr marL="342900" lvl="1" indent="0">
              <a:lnSpc>
                <a:spcPct val="100000"/>
              </a:lnSpc>
              <a:buNone/>
            </a:pPr>
            <a:r>
              <a:rPr lang="es-ES" sz="1300" dirty="0">
                <a:latin typeface="Arial" panose="020B0604020202020204" pitchFamily="34" charset="0"/>
                <a:cs typeface="Arial" panose="020B0604020202020204" pitchFamily="34" charset="0"/>
              </a:rPr>
              <a:t>Pese a los avances en el tratamiento de la EPOC, muchos pacientes progresan a fases avanzadas asociando múltiples comorbilidades, agudizaciones (AEPOC), atenciones reiterada en los servicios de urgencias (</a:t>
            </a:r>
            <a:r>
              <a:rPr lang="es-ES" sz="1300" dirty="0" err="1">
                <a:latin typeface="Arial" panose="020B0604020202020204" pitchFamily="34" charset="0"/>
                <a:cs typeface="Arial" panose="020B0604020202020204" pitchFamily="34" charset="0"/>
              </a:rPr>
              <a:t>SUg</a:t>
            </a:r>
            <a:r>
              <a:rPr lang="es-ES" sz="1300" dirty="0">
                <a:latin typeface="Arial" panose="020B0604020202020204" pitchFamily="34" charset="0"/>
                <a:cs typeface="Arial" panose="020B0604020202020204" pitchFamily="34" charset="0"/>
              </a:rPr>
              <a:t>) e ingresos continuos: son los denominados “EPOC </a:t>
            </a:r>
            <a:r>
              <a:rPr lang="es-ES" sz="1300" dirty="0" err="1">
                <a:latin typeface="Arial" panose="020B0604020202020204" pitchFamily="34" charset="0"/>
                <a:cs typeface="Arial" panose="020B0604020202020204" pitchFamily="34" charset="0"/>
              </a:rPr>
              <a:t>reingresadores</a:t>
            </a:r>
            <a:r>
              <a:rPr lang="es-ES" sz="1300" dirty="0">
                <a:latin typeface="Arial" panose="020B0604020202020204" pitchFamily="34" charset="0"/>
                <a:cs typeface="Arial" panose="020B0604020202020204" pitchFamily="34" charset="0"/>
              </a:rPr>
              <a:t>” (EPOC-RI) y suponen una sobrecarga asistencial en los </a:t>
            </a:r>
            <a:r>
              <a:rPr lang="es-ES" sz="1300" dirty="0" err="1">
                <a:latin typeface="Arial" panose="020B0604020202020204" pitchFamily="34" charset="0"/>
                <a:cs typeface="Arial" panose="020B0604020202020204" pitchFamily="34" charset="0"/>
              </a:rPr>
              <a:t>SUg</a:t>
            </a:r>
            <a:r>
              <a:rPr lang="es-ES" sz="1300" dirty="0">
                <a:latin typeface="Arial" panose="020B0604020202020204" pitchFamily="34" charset="0"/>
                <a:cs typeface="Arial" panose="020B0604020202020204" pitchFamily="34" charset="0"/>
              </a:rPr>
              <a:t> con costes económicos elevados.</a:t>
            </a:r>
          </a:p>
          <a:p>
            <a:r>
              <a:rPr lang="es-ES" sz="1600" b="1" dirty="0">
                <a:latin typeface="Arial" panose="020B0604020202020204" pitchFamily="34" charset="0"/>
                <a:cs typeface="Arial" panose="020B0604020202020204" pitchFamily="34" charset="0"/>
              </a:rPr>
              <a:t>Material y métodos:</a:t>
            </a:r>
          </a:p>
          <a:p>
            <a:pPr marL="342900" lvl="1" indent="0">
              <a:lnSpc>
                <a:spcPct val="100000"/>
              </a:lnSpc>
              <a:buNone/>
            </a:pPr>
            <a:r>
              <a:rPr lang="es-ES" sz="1300" dirty="0">
                <a:latin typeface="Arial" panose="020B0604020202020204" pitchFamily="34" charset="0"/>
                <a:cs typeface="Arial" panose="020B0604020202020204" pitchFamily="34" charset="0"/>
              </a:rPr>
              <a:t>Estudio retrospectivo observacional sobre una base de datos de pacientes con dos o más ingresos hospitalarios en 2017 constando al alta el diagnóstico de AEPOC. Se valoró carga tabáquica acumulada (ICAT), comorbilidades (índice de </a:t>
            </a:r>
            <a:r>
              <a:rPr lang="es-ES" sz="1300" dirty="0" err="1">
                <a:latin typeface="Arial" panose="020B0604020202020204" pitchFamily="34" charset="0"/>
                <a:cs typeface="Arial" panose="020B0604020202020204" pitchFamily="34" charset="0"/>
              </a:rPr>
              <a:t>Charlson</a:t>
            </a:r>
            <a:r>
              <a:rPr lang="es-ES" sz="1300" dirty="0">
                <a:latin typeface="Arial" panose="020B0604020202020204" pitchFamily="34" charset="0"/>
                <a:cs typeface="Arial" panose="020B0604020202020204" pitchFamily="34" charset="0"/>
              </a:rPr>
              <a:t>), función pulmonar, grado de disnea (según la </a:t>
            </a:r>
            <a:r>
              <a:rPr lang="es-ES" sz="1300" dirty="0" err="1">
                <a:latin typeface="Arial" panose="020B0604020202020204" pitchFamily="34" charset="0"/>
                <a:cs typeface="Arial" panose="020B0604020202020204" pitchFamily="34" charset="0"/>
              </a:rPr>
              <a:t>mMRC-modified</a:t>
            </a:r>
            <a:r>
              <a:rPr lang="es-ES" sz="1300" dirty="0">
                <a:latin typeface="Arial" panose="020B0604020202020204" pitchFamily="34" charset="0"/>
                <a:cs typeface="Arial" panose="020B0604020202020204" pitchFamily="34" charset="0"/>
              </a:rPr>
              <a:t> Medical </a:t>
            </a:r>
            <a:r>
              <a:rPr lang="es-ES" sz="1300" dirty="0" err="1">
                <a:latin typeface="Arial" panose="020B0604020202020204" pitchFamily="34" charset="0"/>
                <a:cs typeface="Arial" panose="020B0604020202020204" pitchFamily="34" charset="0"/>
              </a:rPr>
              <a:t>Research</a:t>
            </a:r>
            <a:r>
              <a:rPr lang="es-ES" sz="1300" dirty="0">
                <a:latin typeface="Arial" panose="020B0604020202020204" pitchFamily="34" charset="0"/>
                <a:cs typeface="Arial" panose="020B0604020202020204" pitchFamily="34" charset="0"/>
              </a:rPr>
              <a:t> Council) y gravedad según GOLD y </a:t>
            </a:r>
            <a:r>
              <a:rPr lang="es-ES" sz="1300" dirty="0" err="1">
                <a:latin typeface="Arial" panose="020B0604020202020204" pitchFamily="34" charset="0"/>
                <a:cs typeface="Arial" panose="020B0604020202020204" pitchFamily="34" charset="0"/>
              </a:rPr>
              <a:t>gesEPOC</a:t>
            </a:r>
            <a:r>
              <a:rPr lang="es-ES" sz="1300" dirty="0">
                <a:latin typeface="Arial" panose="020B0604020202020204" pitchFamily="34" charset="0"/>
                <a:cs typeface="Arial" panose="020B0604020202020204" pitchFamily="34" charset="0"/>
              </a:rPr>
              <a:t>. Se han recogido datos de actividad física (AF) según la escala: @ AF nula: sedentarios (S); @AF baja (</a:t>
            </a:r>
            <a:r>
              <a:rPr lang="es-ES" sz="1300" dirty="0" err="1">
                <a:latin typeface="Arial" panose="020B0604020202020204" pitchFamily="34" charset="0"/>
                <a:cs typeface="Arial" panose="020B0604020202020204" pitchFamily="34" charset="0"/>
              </a:rPr>
              <a:t>AFb</a:t>
            </a:r>
            <a:r>
              <a:rPr lang="es-ES" sz="1300" dirty="0">
                <a:latin typeface="Arial" panose="020B0604020202020204" pitchFamily="34" charset="0"/>
                <a:cs typeface="Arial" panose="020B0604020202020204" pitchFamily="34" charset="0"/>
              </a:rPr>
              <a:t>): &lt;30 minutos (</a:t>
            </a:r>
            <a:r>
              <a:rPr lang="es-ES" sz="1300" dirty="0" err="1">
                <a:latin typeface="Arial" panose="020B0604020202020204" pitchFamily="34" charset="0"/>
                <a:cs typeface="Arial" panose="020B0604020202020204" pitchFamily="34" charset="0"/>
              </a:rPr>
              <a:t>mn</a:t>
            </a:r>
            <a:r>
              <a:rPr lang="es-ES" sz="1300" dirty="0">
                <a:latin typeface="Arial" panose="020B0604020202020204" pitchFamily="34" charset="0"/>
                <a:cs typeface="Arial" panose="020B0604020202020204" pitchFamily="34" charset="0"/>
              </a:rPr>
              <a:t>)/día; @AF media (</a:t>
            </a:r>
            <a:r>
              <a:rPr lang="es-ES" sz="1300" dirty="0" err="1">
                <a:latin typeface="Arial" panose="020B0604020202020204" pitchFamily="34" charset="0"/>
                <a:cs typeface="Arial" panose="020B0604020202020204" pitchFamily="34" charset="0"/>
              </a:rPr>
              <a:t>AFm</a:t>
            </a:r>
            <a:r>
              <a:rPr lang="es-ES" sz="1300" dirty="0">
                <a:latin typeface="Arial" panose="020B0604020202020204" pitchFamily="34" charset="0"/>
                <a:cs typeface="Arial" panose="020B0604020202020204" pitchFamily="34" charset="0"/>
              </a:rPr>
              <a:t>): 3 días/semana 60 </a:t>
            </a:r>
            <a:r>
              <a:rPr lang="es-ES" sz="1300" dirty="0" err="1">
                <a:latin typeface="Arial" panose="020B0604020202020204" pitchFamily="34" charset="0"/>
                <a:cs typeface="Arial" panose="020B0604020202020204" pitchFamily="34" charset="0"/>
              </a:rPr>
              <a:t>mn</a:t>
            </a:r>
            <a:r>
              <a:rPr lang="es-ES" sz="1300" dirty="0">
                <a:latin typeface="Arial" panose="020B0604020202020204" pitchFamily="34" charset="0"/>
                <a:cs typeface="Arial" panose="020B0604020202020204" pitchFamily="34" charset="0"/>
              </a:rPr>
              <a:t> o entre 30 </a:t>
            </a:r>
            <a:r>
              <a:rPr lang="es-ES" sz="1300" dirty="0" err="1">
                <a:latin typeface="Arial" panose="020B0604020202020204" pitchFamily="34" charset="0"/>
                <a:cs typeface="Arial" panose="020B0604020202020204" pitchFamily="34" charset="0"/>
              </a:rPr>
              <a:t>mn</a:t>
            </a:r>
            <a:r>
              <a:rPr lang="es-ES" sz="1300" dirty="0">
                <a:latin typeface="Arial" panose="020B0604020202020204" pitchFamily="34" charset="0"/>
                <a:cs typeface="Arial" panose="020B0604020202020204" pitchFamily="34" charset="0"/>
              </a:rPr>
              <a:t> y 1 hora; @AF alta (</a:t>
            </a:r>
            <a:r>
              <a:rPr lang="es-ES" sz="1300" dirty="0" err="1">
                <a:latin typeface="Arial" panose="020B0604020202020204" pitchFamily="34" charset="0"/>
                <a:cs typeface="Arial" panose="020B0604020202020204" pitchFamily="34" charset="0"/>
              </a:rPr>
              <a:t>AFa</a:t>
            </a:r>
            <a:r>
              <a:rPr lang="es-ES" sz="1300" dirty="0">
                <a:latin typeface="Arial" panose="020B0604020202020204" pitchFamily="34" charset="0"/>
                <a:cs typeface="Arial" panose="020B0604020202020204" pitchFamily="34" charset="0"/>
              </a:rPr>
              <a:t>): &gt;; 1 hora/día o actividades deportivas.</a:t>
            </a:r>
          </a:p>
        </p:txBody>
      </p:sp>
    </p:spTree>
    <p:extLst>
      <p:ext uri="{BB962C8B-B14F-4D97-AF65-F5344CB8AC3E}">
        <p14:creationId xmlns:p14="http://schemas.microsoft.com/office/powerpoint/2010/main" val="1723923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8274DA2-E871-4F5D-B6C7-8F7B1C46A7B3}"/>
              </a:ext>
            </a:extLst>
          </p:cNvPr>
          <p:cNvSpPr>
            <a:spLocks noGrp="1"/>
          </p:cNvSpPr>
          <p:nvPr>
            <p:ph idx="1"/>
          </p:nvPr>
        </p:nvSpPr>
        <p:spPr>
          <a:xfrm>
            <a:off x="628650" y="237744"/>
            <a:ext cx="7886700" cy="4394979"/>
          </a:xfrm>
        </p:spPr>
        <p:txBody>
          <a:bodyPr>
            <a:normAutofit fontScale="92500" lnSpcReduction="10000"/>
          </a:bodyPr>
          <a:lstStyle/>
          <a:p>
            <a:r>
              <a:rPr lang="es-ES" sz="1700" b="1" dirty="0">
                <a:latin typeface="Arial" panose="020B0604020202020204" pitchFamily="34" charset="0"/>
                <a:cs typeface="Arial" panose="020B0604020202020204" pitchFamily="34" charset="0"/>
              </a:rPr>
              <a:t>Resultados</a:t>
            </a:r>
            <a:r>
              <a:rPr lang="es-ES" dirty="0">
                <a:latin typeface="Arial" panose="020B0604020202020204" pitchFamily="34" charset="0"/>
                <a:cs typeface="Arial" panose="020B0604020202020204" pitchFamily="34" charset="0"/>
              </a:rPr>
              <a:t>: </a:t>
            </a:r>
          </a:p>
          <a:p>
            <a:pPr marL="342900" lvl="1" indent="0">
              <a:lnSpc>
                <a:spcPct val="100000"/>
              </a:lnSpc>
              <a:buNone/>
            </a:pPr>
            <a:r>
              <a:rPr lang="es-ES" sz="1300" dirty="0">
                <a:latin typeface="Arial" panose="020B0604020202020204" pitchFamily="34" charset="0"/>
                <a:cs typeface="Arial" panose="020B0604020202020204" pitchFamily="34" charset="0"/>
              </a:rPr>
              <a:t>Se registraron 67 pacientes con criterios EPOC-RI, 79% varones con una edad media de 71 años. El 61% eran exfumadores y hasta un 28% fumadores activos. ICAT: 61paquetes/año. </a:t>
            </a:r>
          </a:p>
          <a:p>
            <a:pPr marL="342900" lvl="1" indent="0">
              <a:lnSpc>
                <a:spcPct val="100000"/>
              </a:lnSpc>
              <a:buNone/>
            </a:pPr>
            <a:r>
              <a:rPr lang="es-ES" sz="1300" dirty="0">
                <a:latin typeface="Arial" panose="020B0604020202020204" pitchFamily="34" charset="0"/>
                <a:cs typeface="Arial" panose="020B0604020202020204" pitchFamily="34" charset="0"/>
              </a:rPr>
              <a:t>El Índice de </a:t>
            </a:r>
            <a:r>
              <a:rPr lang="es-ES" sz="1300" dirty="0" err="1">
                <a:latin typeface="Arial" panose="020B0604020202020204" pitchFamily="34" charset="0"/>
                <a:cs typeface="Arial" panose="020B0604020202020204" pitchFamily="34" charset="0"/>
              </a:rPr>
              <a:t>Charlson</a:t>
            </a:r>
            <a:r>
              <a:rPr lang="es-ES" sz="1300" dirty="0">
                <a:latin typeface="Arial" panose="020B0604020202020204" pitchFamily="34" charset="0"/>
                <a:cs typeface="Arial" panose="020B0604020202020204" pitchFamily="34" charset="0"/>
              </a:rPr>
              <a:t> medio era de 2,67. Un 26.8%, tenían dos comorbilidades y un 45% más de 2. La función pulmonar media era de FEV1 medio de 44% (1782cc) y una FVC media de 67% (2197cc). El grado de disnea medio era 3 </a:t>
            </a:r>
            <a:r>
              <a:rPr lang="es-ES" sz="1300" dirty="0" err="1">
                <a:latin typeface="Arial" panose="020B0604020202020204" pitchFamily="34" charset="0"/>
                <a:cs typeface="Arial" panose="020B0604020202020204" pitchFamily="34" charset="0"/>
              </a:rPr>
              <a:t>mMRC</a:t>
            </a:r>
            <a:r>
              <a:rPr lang="es-ES" sz="1300" dirty="0">
                <a:latin typeface="Arial" panose="020B0604020202020204" pitchFamily="34" charset="0"/>
                <a:cs typeface="Arial" panose="020B0604020202020204" pitchFamily="34" charset="0"/>
              </a:rPr>
              <a:t>. El 86% presentaban una AF baja o nula. </a:t>
            </a:r>
          </a:p>
          <a:p>
            <a:pPr marL="342900" lvl="1" indent="0">
              <a:lnSpc>
                <a:spcPct val="100000"/>
              </a:lnSpc>
              <a:buNone/>
            </a:pPr>
            <a:r>
              <a:rPr lang="es-ES" sz="1300" dirty="0">
                <a:latin typeface="Arial" panose="020B0604020202020204" pitchFamily="34" charset="0"/>
                <a:cs typeface="Arial" panose="020B0604020202020204" pitchFamily="34" charset="0"/>
              </a:rPr>
              <a:t>Constaba la clasificación GOLD en el 77,6% casos: 65% eran GOLD 3 o 4 (18 y 16 respectivamente). El 79% de los pacientes eran GOLD D. En el 64% constaba la clasificación por fenotipos de </a:t>
            </a:r>
            <a:r>
              <a:rPr lang="es-ES" sz="1300" dirty="0" err="1">
                <a:latin typeface="Arial" panose="020B0604020202020204" pitchFamily="34" charset="0"/>
                <a:cs typeface="Arial" panose="020B0604020202020204" pitchFamily="34" charset="0"/>
              </a:rPr>
              <a:t>gesEPOC</a:t>
            </a:r>
            <a:r>
              <a:rPr lang="es-ES" sz="1300" dirty="0">
                <a:latin typeface="Arial" panose="020B0604020202020204" pitchFamily="34" charset="0"/>
                <a:cs typeface="Arial" panose="020B0604020202020204" pitchFamily="34" charset="0"/>
              </a:rPr>
              <a:t>: 86% eran </a:t>
            </a:r>
            <a:r>
              <a:rPr lang="es-ES" sz="1300" dirty="0" err="1">
                <a:latin typeface="Arial" panose="020B0604020202020204" pitchFamily="34" charset="0"/>
                <a:cs typeface="Arial" panose="020B0604020202020204" pitchFamily="34" charset="0"/>
              </a:rPr>
              <a:t>agudizadores</a:t>
            </a:r>
            <a:r>
              <a:rPr lang="es-ES" sz="1300" dirty="0">
                <a:latin typeface="Arial" panose="020B0604020202020204" pitchFamily="34" charset="0"/>
                <a:cs typeface="Arial" panose="020B0604020202020204" pitchFamily="34" charset="0"/>
              </a:rPr>
              <a:t> y un 14% no </a:t>
            </a:r>
            <a:r>
              <a:rPr lang="es-ES" sz="1300" dirty="0" err="1">
                <a:latin typeface="Arial" panose="020B0604020202020204" pitchFamily="34" charset="0"/>
                <a:cs typeface="Arial" panose="020B0604020202020204" pitchFamily="34" charset="0"/>
              </a:rPr>
              <a:t>agudizadores</a:t>
            </a:r>
            <a:r>
              <a:rPr lang="es-ES" sz="1300" dirty="0">
                <a:latin typeface="Arial" panose="020B0604020202020204" pitchFamily="34" charset="0"/>
                <a:cs typeface="Arial" panose="020B0604020202020204" pitchFamily="34" charset="0"/>
              </a:rPr>
              <a:t>. El Índice BODE medio era 5,57. </a:t>
            </a:r>
          </a:p>
          <a:p>
            <a:pPr marL="342900" lvl="1" indent="0">
              <a:lnSpc>
                <a:spcPct val="100000"/>
              </a:lnSpc>
              <a:buNone/>
            </a:pPr>
            <a:r>
              <a:rPr lang="es-ES" sz="1300" dirty="0">
                <a:latin typeface="Arial" panose="020B0604020202020204" pitchFamily="34" charset="0"/>
                <a:cs typeface="Arial" panose="020B0604020202020204" pitchFamily="34" charset="0"/>
              </a:rPr>
              <a:t>El 61% tenía oxigenoterapia crónica domiciliaria (OCD). El número medio de agudizaciones e ingresos registrados por paciente en un año fue de 6,1 y 3,6 respectivamente. Se han registrado 14 muertes en el año (mortalidad observada 21%).</a:t>
            </a:r>
          </a:p>
          <a:p>
            <a:r>
              <a:rPr lang="es-ES" sz="1700" b="1" dirty="0">
                <a:latin typeface="Arial" panose="020B0604020202020204" pitchFamily="34" charset="0"/>
                <a:cs typeface="Arial" panose="020B0604020202020204" pitchFamily="34" charset="0"/>
              </a:rPr>
              <a:t>Conclusiones</a:t>
            </a:r>
            <a:r>
              <a:rPr lang="es-ES" dirty="0">
                <a:latin typeface="Arial" panose="020B0604020202020204" pitchFamily="34" charset="0"/>
                <a:cs typeface="Arial" panose="020B0604020202020204" pitchFamily="34" charset="0"/>
              </a:rPr>
              <a:t>:</a:t>
            </a:r>
          </a:p>
          <a:p>
            <a:pPr marL="342900" lvl="1" indent="0">
              <a:lnSpc>
                <a:spcPct val="110000"/>
              </a:lnSpc>
              <a:buNone/>
            </a:pPr>
            <a:r>
              <a:rPr lang="es-ES" sz="1300" dirty="0">
                <a:latin typeface="Arial" panose="020B0604020202020204" pitchFamily="34" charset="0"/>
                <a:cs typeface="Arial" panose="020B0604020202020204" pitchFamily="34" charset="0"/>
              </a:rPr>
              <a:t>1- El perfil de nuestro paciente EPOC-RI es un paciente varón de 70 años, EPOC GOLD 3-4 GRUPO D, AGUDIZADOR de </a:t>
            </a:r>
            <a:r>
              <a:rPr lang="es-ES" sz="1300" dirty="0" err="1">
                <a:latin typeface="Arial" panose="020B0604020202020204" pitchFamily="34" charset="0"/>
                <a:cs typeface="Arial" panose="020B0604020202020204" pitchFamily="34" charset="0"/>
              </a:rPr>
              <a:t>gesEPOC</a:t>
            </a:r>
            <a:r>
              <a:rPr lang="es-ES" sz="1300" dirty="0">
                <a:latin typeface="Arial" panose="020B0604020202020204" pitchFamily="34" charset="0"/>
                <a:cs typeface="Arial" panose="020B0604020202020204" pitchFamily="34" charset="0"/>
              </a:rPr>
              <a:t> con un BODE&gt;5,5, sedentario o con </a:t>
            </a:r>
            <a:r>
              <a:rPr lang="es-ES" sz="1300" dirty="0" err="1">
                <a:latin typeface="Arial" panose="020B0604020202020204" pitchFamily="34" charset="0"/>
                <a:cs typeface="Arial" panose="020B0604020202020204" pitchFamily="34" charset="0"/>
              </a:rPr>
              <a:t>AFbaja</a:t>
            </a:r>
            <a:r>
              <a:rPr lang="es-ES" sz="1300" dirty="0">
                <a:latin typeface="Arial" panose="020B0604020202020204" pitchFamily="34" charset="0"/>
                <a:cs typeface="Arial" panose="020B0604020202020204" pitchFamily="34" charset="0"/>
              </a:rPr>
              <a:t>. </a:t>
            </a:r>
          </a:p>
          <a:p>
            <a:pPr marL="342900" lvl="1" indent="0">
              <a:lnSpc>
                <a:spcPct val="110000"/>
              </a:lnSpc>
              <a:buNone/>
            </a:pPr>
            <a:r>
              <a:rPr lang="es-ES" sz="1300" dirty="0">
                <a:latin typeface="Arial" panose="020B0604020202020204" pitchFamily="34" charset="0"/>
                <a:cs typeface="Arial" panose="020B0604020202020204" pitchFamily="34" charset="0"/>
              </a:rPr>
              <a:t>2- A pesar de la gravedad de estos pacientes, muchos de ellos con OCD, se registra un porcentaje de fumadores activo elevado. </a:t>
            </a:r>
          </a:p>
          <a:p>
            <a:pPr marL="342900" lvl="1" indent="0">
              <a:lnSpc>
                <a:spcPct val="110000"/>
              </a:lnSpc>
              <a:buNone/>
            </a:pPr>
            <a:r>
              <a:rPr lang="es-ES" sz="1300" dirty="0">
                <a:latin typeface="Arial" panose="020B0604020202020204" pitchFamily="34" charset="0"/>
                <a:cs typeface="Arial" panose="020B0604020202020204" pitchFamily="34" charset="0"/>
              </a:rPr>
              <a:t>3- Dada la elevada carga asistencial de este tipo de pacientes para los </a:t>
            </a:r>
            <a:r>
              <a:rPr lang="es-ES" sz="1300" dirty="0" err="1">
                <a:latin typeface="Arial" panose="020B0604020202020204" pitchFamily="34" charset="0"/>
                <a:cs typeface="Arial" panose="020B0604020202020204" pitchFamily="34" charset="0"/>
              </a:rPr>
              <a:t>SUg</a:t>
            </a:r>
            <a:r>
              <a:rPr lang="es-ES" sz="1300" dirty="0">
                <a:latin typeface="Arial" panose="020B0604020202020204" pitchFamily="34" charset="0"/>
                <a:cs typeface="Arial" panose="020B0604020202020204" pitchFamily="34" charset="0"/>
              </a:rPr>
              <a:t> y hospitales, con elevada mortalidad, parece evidente que se necesita una estrategia de colaboración entre los distintos niveles asistenciales (primaria, especializada, </a:t>
            </a:r>
            <a:r>
              <a:rPr lang="es-ES" sz="1300" dirty="0" err="1">
                <a:latin typeface="Arial" panose="020B0604020202020204" pitchFamily="34" charset="0"/>
                <a:cs typeface="Arial" panose="020B0604020202020204" pitchFamily="34" charset="0"/>
              </a:rPr>
              <a:t>SUg</a:t>
            </a:r>
            <a:r>
              <a:rPr lang="es-ES" sz="1300" dirty="0">
                <a:latin typeface="Arial" panose="020B0604020202020204" pitchFamily="34" charset="0"/>
                <a:cs typeface="Arial" panose="020B0604020202020204" pitchFamily="34" charset="0"/>
              </a:rPr>
              <a:t> y gestores de casos) para abordar este problema.</a:t>
            </a:r>
          </a:p>
        </p:txBody>
      </p:sp>
    </p:spTree>
    <p:extLst>
      <p:ext uri="{BB962C8B-B14F-4D97-AF65-F5344CB8AC3E}">
        <p14:creationId xmlns:p14="http://schemas.microsoft.com/office/powerpoint/2010/main" val="3073443521"/>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TotalTime>
  <Words>10</Words>
  <Application>Microsoft Office PowerPoint</Application>
  <PresentationFormat>Presentación en pantalla (16:9)</PresentationFormat>
  <Paragraphs>14</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Calibri Light</vt:lpstr>
      <vt:lpstr>Tema de Office</vt:lpstr>
      <vt:lpstr>EPOC REINGRESADORES: UN PROBLEMA SANITARIO  Rafael Perera Louvier, Jesús Gordillo Fuentes, Pedro Rodríguez Martin, José Antonio Delgado Torralbo, Virginia Almadana Pacheco, Agustín Valido Morales, Rut Ayerbe García  Hospital Universitario Virgen Macarena, Sevilla, Sevilla, España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Rafael Perera Louvier</dc:creator>
  <cp:lastModifiedBy>Rafael Perera Louvier</cp:lastModifiedBy>
  <cp:revision>8</cp:revision>
  <dcterms:created xsi:type="dcterms:W3CDTF">2019-03-07T15:58:33Z</dcterms:created>
  <dcterms:modified xsi:type="dcterms:W3CDTF">2019-03-07T17:11:28Z</dcterms:modified>
</cp:coreProperties>
</file>