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62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B9259D"/>
    <a:srgbClr val="66FFCC"/>
    <a:srgbClr val="99FF99"/>
    <a:srgbClr val="FFFF99"/>
    <a:srgbClr val="FF3300"/>
    <a:srgbClr val="CC0000"/>
    <a:srgbClr val="FCA08E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D164FF-D378-4D96-B68E-797B4A23A496}" type="doc">
      <dgm:prSet loTypeId="urn:microsoft.com/office/officeart/2005/8/layout/matrix1" loCatId="matrix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34A408B-4C22-4334-AFB5-0B63FEEC0330}">
      <dgm:prSet phldrT="[Texto]"/>
      <dgm:spPr>
        <a:solidFill>
          <a:srgbClr val="99FF99"/>
        </a:solidFill>
      </dgm:spPr>
      <dgm:t>
        <a:bodyPr/>
        <a:lstStyle/>
        <a:p>
          <a:r>
            <a:rPr lang="es-ES" b="1" dirty="0" err="1" smtClean="0">
              <a:latin typeface="Arial" panose="020B0604020202020204" pitchFamily="34" charset="0"/>
              <a:cs typeface="Arial" panose="020B0604020202020204" pitchFamily="34" charset="0"/>
            </a:rPr>
            <a:t>Omalizumab</a:t>
          </a:r>
          <a:r>
            <a:rPr lang="es-ES" b="1" dirty="0" smtClean="0">
              <a:latin typeface="Arial" panose="020B0604020202020204" pitchFamily="34" charset="0"/>
              <a:cs typeface="Arial" panose="020B0604020202020204" pitchFamily="34" charset="0"/>
            </a:rPr>
            <a:t> durante 1 año</a:t>
          </a:r>
          <a:endParaRPr lang="es-E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54D812-0221-4232-91BB-62B36A430479}" type="parTrans" cxnId="{19AD01A5-474B-48B2-B502-F75B4C027E8F}">
      <dgm:prSet/>
      <dgm:spPr/>
      <dgm:t>
        <a:bodyPr/>
        <a:lstStyle/>
        <a:p>
          <a:endParaRPr lang="es-ES"/>
        </a:p>
      </dgm:t>
    </dgm:pt>
    <dgm:pt modelId="{49199C52-3E1D-418F-8FC9-F50B5594BC5C}" type="sibTrans" cxnId="{19AD01A5-474B-48B2-B502-F75B4C027E8F}">
      <dgm:prSet/>
      <dgm:spPr/>
      <dgm:t>
        <a:bodyPr/>
        <a:lstStyle/>
        <a:p>
          <a:endParaRPr lang="es-ES"/>
        </a:p>
      </dgm:t>
    </dgm:pt>
    <dgm:pt modelId="{C43CB5D1-CAA9-476A-BEAF-41C7B4F88C9D}">
      <dgm:prSet phldrT="[Texto]" custT="1"/>
      <dgm:spPr>
        <a:solidFill>
          <a:srgbClr val="FFFF99"/>
        </a:solidFill>
        <a:ln w="57150">
          <a:solidFill>
            <a:srgbClr val="00B050"/>
          </a:solidFill>
        </a:ln>
      </dgm:spPr>
      <dgm:t>
        <a:bodyPr/>
        <a:lstStyle/>
        <a:p>
          <a:r>
            <a:rPr lang="es-ES" sz="1600" b="1" u="none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Mejoría significativa en puntuación ACT </a:t>
          </a:r>
          <a:r>
            <a:rPr lang="es-ES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(p=0,0029)</a:t>
          </a:r>
        </a:p>
        <a:p>
          <a:r>
            <a:rPr lang="es-E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Pasando de 14±4,5 a 20,5±3,6</a:t>
          </a:r>
          <a:endParaRPr lang="es-ES" sz="16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F83563-E6E3-4D5E-BD43-46879314DB9D}" type="parTrans" cxnId="{1E03CA6F-8EDD-4DA8-8667-D7A8D3AFBD63}">
      <dgm:prSet/>
      <dgm:spPr/>
      <dgm:t>
        <a:bodyPr/>
        <a:lstStyle/>
        <a:p>
          <a:endParaRPr lang="es-ES"/>
        </a:p>
      </dgm:t>
    </dgm:pt>
    <dgm:pt modelId="{FBF7E649-4528-45C1-B000-E41399CE741C}" type="sibTrans" cxnId="{1E03CA6F-8EDD-4DA8-8667-D7A8D3AFBD63}">
      <dgm:prSet/>
      <dgm:spPr/>
      <dgm:t>
        <a:bodyPr/>
        <a:lstStyle/>
        <a:p>
          <a:endParaRPr lang="es-ES"/>
        </a:p>
      </dgm:t>
    </dgm:pt>
    <dgm:pt modelId="{1F87DD3D-187D-42EE-893F-7536ED4FC4A4}">
      <dgm:prSet phldrT="[Texto]" custT="1"/>
      <dgm:spPr>
        <a:solidFill>
          <a:srgbClr val="FFFF99"/>
        </a:solidFill>
        <a:ln w="57150">
          <a:solidFill>
            <a:srgbClr val="00B050"/>
          </a:solidFill>
        </a:ln>
      </dgm:spPr>
      <dgm:t>
        <a:bodyPr lIns="72000" tIns="288000"/>
        <a:lstStyle/>
        <a:p>
          <a:r>
            <a:rPr lang="es-ES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Reducción significativa en dosis media diaria de corticoide </a:t>
          </a:r>
          <a:r>
            <a:rPr lang="es-ES" sz="1600" b="1" dirty="0" err="1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inh</a:t>
          </a:r>
          <a:r>
            <a:rPr lang="es-ES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.(p&lt;0,05)</a:t>
          </a:r>
        </a:p>
        <a:p>
          <a:r>
            <a:rPr lang="es-E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Pre-</a:t>
          </a:r>
          <a:r>
            <a:rPr lang="es-ES" sz="16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Omalizumab</a:t>
          </a:r>
          <a:r>
            <a:rPr lang="es-E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941mcg vs Post-</a:t>
          </a:r>
          <a:r>
            <a:rPr lang="es-ES" sz="16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omalizumab</a:t>
          </a:r>
          <a:r>
            <a:rPr lang="es-E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766mcg</a:t>
          </a:r>
          <a:endParaRPr lang="es-ES" sz="16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8C3269-03BD-4ADE-8C01-2B8EEE970722}" type="parTrans" cxnId="{3AF91062-9086-4421-93CA-8733D4A627F9}">
      <dgm:prSet/>
      <dgm:spPr/>
      <dgm:t>
        <a:bodyPr/>
        <a:lstStyle/>
        <a:p>
          <a:endParaRPr lang="es-ES"/>
        </a:p>
      </dgm:t>
    </dgm:pt>
    <dgm:pt modelId="{88DC5A22-A798-4242-BCC4-3109C90076C8}" type="sibTrans" cxnId="{3AF91062-9086-4421-93CA-8733D4A627F9}">
      <dgm:prSet/>
      <dgm:spPr/>
      <dgm:t>
        <a:bodyPr/>
        <a:lstStyle/>
        <a:p>
          <a:endParaRPr lang="es-ES"/>
        </a:p>
      </dgm:t>
    </dgm:pt>
    <dgm:pt modelId="{252A0CCC-0C72-497B-9F0D-5A7FE52C159D}">
      <dgm:prSet phldrT="[Texto]" custT="1"/>
      <dgm:spPr>
        <a:solidFill>
          <a:srgbClr val="FFFF99"/>
        </a:solidFill>
        <a:ln w="57150">
          <a:solidFill>
            <a:srgbClr val="00B050"/>
          </a:solidFill>
        </a:ln>
      </dgm:spPr>
      <dgm:t>
        <a:bodyPr lIns="108000" tIns="0" bIns="216000"/>
        <a:lstStyle/>
        <a:p>
          <a:pPr algn="ctr"/>
          <a:r>
            <a:rPr lang="es-ES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Reducción significativa del Nº pacientes con corticoide oral diario (p&lt;0,05)</a:t>
          </a:r>
        </a:p>
        <a:p>
          <a:pPr algn="ctr"/>
          <a:r>
            <a:rPr lang="es-E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Pre-</a:t>
          </a:r>
          <a:r>
            <a:rPr lang="es-ES" sz="16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Omalizumab</a:t>
          </a:r>
          <a:r>
            <a:rPr lang="es-E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9 pacientes vs Post-</a:t>
          </a:r>
          <a:r>
            <a:rPr lang="es-ES" sz="16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Omalizumab</a:t>
          </a:r>
          <a:r>
            <a:rPr lang="es-E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5 pacientes</a:t>
          </a:r>
          <a:endParaRPr lang="es-ES" sz="16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D597A7-CF97-4EAE-B3F0-633137F3F8F8}" type="parTrans" cxnId="{1DA23A9C-8686-4F59-B241-3D4B44ED1BF4}">
      <dgm:prSet/>
      <dgm:spPr/>
      <dgm:t>
        <a:bodyPr/>
        <a:lstStyle/>
        <a:p>
          <a:endParaRPr lang="es-ES"/>
        </a:p>
      </dgm:t>
    </dgm:pt>
    <dgm:pt modelId="{E7E9841B-94FF-487E-9980-6F14FAE72004}" type="sibTrans" cxnId="{1DA23A9C-8686-4F59-B241-3D4B44ED1BF4}">
      <dgm:prSet/>
      <dgm:spPr/>
      <dgm:t>
        <a:bodyPr/>
        <a:lstStyle/>
        <a:p>
          <a:endParaRPr lang="es-ES"/>
        </a:p>
      </dgm:t>
    </dgm:pt>
    <dgm:pt modelId="{98B221EE-06EA-47E7-BB28-FEF471D543D9}">
      <dgm:prSet phldrT="[Texto]" custT="1"/>
      <dgm:spPr>
        <a:solidFill>
          <a:srgbClr val="FFFF99"/>
        </a:solidFill>
        <a:ln w="57150">
          <a:solidFill>
            <a:srgbClr val="00B050"/>
          </a:solidFill>
        </a:ln>
      </dgm:spPr>
      <dgm:t>
        <a:bodyPr tIns="0" rIns="0" bIns="396000"/>
        <a:lstStyle/>
        <a:p>
          <a:r>
            <a:rPr lang="es-ES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Reducción significativa del Nº </a:t>
          </a:r>
          <a:r>
            <a:rPr lang="es-ES" sz="1600" b="1" dirty="0" err="1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eosfinófilos</a:t>
          </a:r>
          <a:r>
            <a:rPr lang="es-ES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en sangre (p&lt;0,05)</a:t>
          </a:r>
        </a:p>
        <a:p>
          <a:r>
            <a:rPr lang="es-E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Pasando de 378±427 a 337±228mm</a:t>
          </a:r>
          <a:r>
            <a:rPr lang="es-ES" sz="16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endParaRPr lang="es-ES" sz="16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83B228-23CB-49CD-8350-B38F29C02BB4}" type="parTrans" cxnId="{9CFD9142-5289-42BB-9FA9-540EE2F23D1C}">
      <dgm:prSet/>
      <dgm:spPr/>
      <dgm:t>
        <a:bodyPr/>
        <a:lstStyle/>
        <a:p>
          <a:endParaRPr lang="es-ES"/>
        </a:p>
      </dgm:t>
    </dgm:pt>
    <dgm:pt modelId="{C0DC6E54-B50C-4C79-A590-826FB15D8CF6}" type="sibTrans" cxnId="{9CFD9142-5289-42BB-9FA9-540EE2F23D1C}">
      <dgm:prSet/>
      <dgm:spPr/>
      <dgm:t>
        <a:bodyPr/>
        <a:lstStyle/>
        <a:p>
          <a:endParaRPr lang="es-ES"/>
        </a:p>
      </dgm:t>
    </dgm:pt>
    <dgm:pt modelId="{BF0FE6E4-06EC-4A6B-A94F-383072FD1D15}" type="pres">
      <dgm:prSet presAssocID="{92D164FF-D378-4D96-B68E-797B4A23A496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971957C-C5EC-437E-994F-33E5E115397A}" type="pres">
      <dgm:prSet presAssocID="{92D164FF-D378-4D96-B68E-797B4A23A496}" presName="matrix" presStyleCnt="0"/>
      <dgm:spPr/>
    </dgm:pt>
    <dgm:pt modelId="{60FB15FF-C74E-406E-A6EE-3410B36058C2}" type="pres">
      <dgm:prSet presAssocID="{92D164FF-D378-4D96-B68E-797B4A23A496}" presName="tile1" presStyleLbl="node1" presStyleIdx="0" presStyleCnt="4"/>
      <dgm:spPr/>
      <dgm:t>
        <a:bodyPr/>
        <a:lstStyle/>
        <a:p>
          <a:endParaRPr lang="es-ES"/>
        </a:p>
      </dgm:t>
    </dgm:pt>
    <dgm:pt modelId="{CEFBCC66-EF06-4FA5-BABE-2DE699B1061A}" type="pres">
      <dgm:prSet presAssocID="{92D164FF-D378-4D96-B68E-797B4A23A49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B281A19-B1CB-407C-9BB3-152D2560A58F}" type="pres">
      <dgm:prSet presAssocID="{92D164FF-D378-4D96-B68E-797B4A23A496}" presName="tile2" presStyleLbl="node1" presStyleIdx="1" presStyleCnt="4"/>
      <dgm:spPr/>
      <dgm:t>
        <a:bodyPr/>
        <a:lstStyle/>
        <a:p>
          <a:endParaRPr lang="es-ES"/>
        </a:p>
      </dgm:t>
    </dgm:pt>
    <dgm:pt modelId="{402F52A1-43D8-4A99-A0FB-18C1FCEF662D}" type="pres">
      <dgm:prSet presAssocID="{92D164FF-D378-4D96-B68E-797B4A23A49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3FA3ABC-BAF5-4655-83D8-8479D6C0AF0E}" type="pres">
      <dgm:prSet presAssocID="{92D164FF-D378-4D96-B68E-797B4A23A496}" presName="tile3" presStyleLbl="node1" presStyleIdx="2" presStyleCnt="4"/>
      <dgm:spPr/>
      <dgm:t>
        <a:bodyPr/>
        <a:lstStyle/>
        <a:p>
          <a:endParaRPr lang="es-ES"/>
        </a:p>
      </dgm:t>
    </dgm:pt>
    <dgm:pt modelId="{F271D35C-BDC2-4865-B197-F39E2BB3655E}" type="pres">
      <dgm:prSet presAssocID="{92D164FF-D378-4D96-B68E-797B4A23A49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4A955B8-65CD-4172-9602-04064E178A8B}" type="pres">
      <dgm:prSet presAssocID="{92D164FF-D378-4D96-B68E-797B4A23A496}" presName="tile4" presStyleLbl="node1" presStyleIdx="3" presStyleCnt="4"/>
      <dgm:spPr/>
      <dgm:t>
        <a:bodyPr/>
        <a:lstStyle/>
        <a:p>
          <a:endParaRPr lang="es-ES"/>
        </a:p>
      </dgm:t>
    </dgm:pt>
    <dgm:pt modelId="{1985A216-B648-4033-852A-20B03BF0029A}" type="pres">
      <dgm:prSet presAssocID="{92D164FF-D378-4D96-B68E-797B4A23A49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DE3457B-811D-4743-921B-66F79BB98C2A}" type="pres">
      <dgm:prSet presAssocID="{92D164FF-D378-4D96-B68E-797B4A23A496}" presName="centerTile" presStyleLbl="fgShp" presStyleIdx="0" presStyleCnt="1" custScaleX="136842" custScaleY="79406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</dgm:ptLst>
  <dgm:cxnLst>
    <dgm:cxn modelId="{19AD01A5-474B-48B2-B502-F75B4C027E8F}" srcId="{92D164FF-D378-4D96-B68E-797B4A23A496}" destId="{334A408B-4C22-4334-AFB5-0B63FEEC0330}" srcOrd="0" destOrd="0" parTransId="{9354D812-0221-4232-91BB-62B36A430479}" sibTransId="{49199C52-3E1D-418F-8FC9-F50B5594BC5C}"/>
    <dgm:cxn modelId="{4BAB4A4C-7F69-4754-8274-FC09D87B95F3}" type="presOf" srcId="{1F87DD3D-187D-42EE-893F-7536ED4FC4A4}" destId="{1B281A19-B1CB-407C-9BB3-152D2560A58F}" srcOrd="0" destOrd="0" presId="urn:microsoft.com/office/officeart/2005/8/layout/matrix1"/>
    <dgm:cxn modelId="{9CFD9142-5289-42BB-9FA9-540EE2F23D1C}" srcId="{334A408B-4C22-4334-AFB5-0B63FEEC0330}" destId="{98B221EE-06EA-47E7-BB28-FEF471D543D9}" srcOrd="3" destOrd="0" parTransId="{D483B228-23CB-49CD-8350-B38F29C02BB4}" sibTransId="{C0DC6E54-B50C-4C79-A590-826FB15D8CF6}"/>
    <dgm:cxn modelId="{B36D7BE0-1F42-478F-A4F6-78F78FC37D35}" type="presOf" srcId="{252A0CCC-0C72-497B-9F0D-5A7FE52C159D}" destId="{C3FA3ABC-BAF5-4655-83D8-8479D6C0AF0E}" srcOrd="0" destOrd="0" presId="urn:microsoft.com/office/officeart/2005/8/layout/matrix1"/>
    <dgm:cxn modelId="{1DA23A9C-8686-4F59-B241-3D4B44ED1BF4}" srcId="{334A408B-4C22-4334-AFB5-0B63FEEC0330}" destId="{252A0CCC-0C72-497B-9F0D-5A7FE52C159D}" srcOrd="2" destOrd="0" parTransId="{59D597A7-CF97-4EAE-B3F0-633137F3F8F8}" sibTransId="{E7E9841B-94FF-487E-9980-6F14FAE72004}"/>
    <dgm:cxn modelId="{3FD44EE3-8328-4B72-BE88-30BD698BE659}" type="presOf" srcId="{98B221EE-06EA-47E7-BB28-FEF471D543D9}" destId="{1985A216-B648-4033-852A-20B03BF0029A}" srcOrd="1" destOrd="0" presId="urn:microsoft.com/office/officeart/2005/8/layout/matrix1"/>
    <dgm:cxn modelId="{EF6E3A70-9E9A-448E-A59E-78C6DA3F4488}" type="presOf" srcId="{252A0CCC-0C72-497B-9F0D-5A7FE52C159D}" destId="{F271D35C-BDC2-4865-B197-F39E2BB3655E}" srcOrd="1" destOrd="0" presId="urn:microsoft.com/office/officeart/2005/8/layout/matrix1"/>
    <dgm:cxn modelId="{760011EB-4200-4C39-9458-47A93F49CCB9}" type="presOf" srcId="{92D164FF-D378-4D96-B68E-797B4A23A496}" destId="{BF0FE6E4-06EC-4A6B-A94F-383072FD1D15}" srcOrd="0" destOrd="0" presId="urn:microsoft.com/office/officeart/2005/8/layout/matrix1"/>
    <dgm:cxn modelId="{7E59B4E5-5000-477A-8137-958A1F626562}" type="presOf" srcId="{98B221EE-06EA-47E7-BB28-FEF471D543D9}" destId="{B4A955B8-65CD-4172-9602-04064E178A8B}" srcOrd="0" destOrd="0" presId="urn:microsoft.com/office/officeart/2005/8/layout/matrix1"/>
    <dgm:cxn modelId="{1E03CA6F-8EDD-4DA8-8667-D7A8D3AFBD63}" srcId="{334A408B-4C22-4334-AFB5-0B63FEEC0330}" destId="{C43CB5D1-CAA9-476A-BEAF-41C7B4F88C9D}" srcOrd="0" destOrd="0" parTransId="{26F83563-E6E3-4D5E-BD43-46879314DB9D}" sibTransId="{FBF7E649-4528-45C1-B000-E41399CE741C}"/>
    <dgm:cxn modelId="{3AF91062-9086-4421-93CA-8733D4A627F9}" srcId="{334A408B-4C22-4334-AFB5-0B63FEEC0330}" destId="{1F87DD3D-187D-42EE-893F-7536ED4FC4A4}" srcOrd="1" destOrd="0" parTransId="{9F8C3269-03BD-4ADE-8C01-2B8EEE970722}" sibTransId="{88DC5A22-A798-4242-BCC4-3109C90076C8}"/>
    <dgm:cxn modelId="{A5999004-A1AB-45F6-8D63-FF338C751636}" type="presOf" srcId="{C43CB5D1-CAA9-476A-BEAF-41C7B4F88C9D}" destId="{60FB15FF-C74E-406E-A6EE-3410B36058C2}" srcOrd="0" destOrd="0" presId="urn:microsoft.com/office/officeart/2005/8/layout/matrix1"/>
    <dgm:cxn modelId="{12D7193F-E2D6-40E6-AD20-8AD4427DAA56}" type="presOf" srcId="{1F87DD3D-187D-42EE-893F-7536ED4FC4A4}" destId="{402F52A1-43D8-4A99-A0FB-18C1FCEF662D}" srcOrd="1" destOrd="0" presId="urn:microsoft.com/office/officeart/2005/8/layout/matrix1"/>
    <dgm:cxn modelId="{6D86AD7A-AFB8-4AED-8F7F-62370A7BC65B}" type="presOf" srcId="{C43CB5D1-CAA9-476A-BEAF-41C7B4F88C9D}" destId="{CEFBCC66-EF06-4FA5-BABE-2DE699B1061A}" srcOrd="1" destOrd="0" presId="urn:microsoft.com/office/officeart/2005/8/layout/matrix1"/>
    <dgm:cxn modelId="{AB177962-4F79-4A53-880C-CB89DFB3EB11}" type="presOf" srcId="{334A408B-4C22-4334-AFB5-0B63FEEC0330}" destId="{1DE3457B-811D-4743-921B-66F79BB98C2A}" srcOrd="0" destOrd="0" presId="urn:microsoft.com/office/officeart/2005/8/layout/matrix1"/>
    <dgm:cxn modelId="{1C36A5E3-0911-49E0-9601-26631B1B1AAB}" type="presParOf" srcId="{BF0FE6E4-06EC-4A6B-A94F-383072FD1D15}" destId="{1971957C-C5EC-437E-994F-33E5E115397A}" srcOrd="0" destOrd="0" presId="urn:microsoft.com/office/officeart/2005/8/layout/matrix1"/>
    <dgm:cxn modelId="{B1A6F341-756F-4149-8CAE-9E399FD721D7}" type="presParOf" srcId="{1971957C-C5EC-437E-994F-33E5E115397A}" destId="{60FB15FF-C74E-406E-A6EE-3410B36058C2}" srcOrd="0" destOrd="0" presId="urn:microsoft.com/office/officeart/2005/8/layout/matrix1"/>
    <dgm:cxn modelId="{98A137CF-1A23-42B7-8197-1254F6A15032}" type="presParOf" srcId="{1971957C-C5EC-437E-994F-33E5E115397A}" destId="{CEFBCC66-EF06-4FA5-BABE-2DE699B1061A}" srcOrd="1" destOrd="0" presId="urn:microsoft.com/office/officeart/2005/8/layout/matrix1"/>
    <dgm:cxn modelId="{18953E36-DB17-4047-A4DA-ED65C5877A68}" type="presParOf" srcId="{1971957C-C5EC-437E-994F-33E5E115397A}" destId="{1B281A19-B1CB-407C-9BB3-152D2560A58F}" srcOrd="2" destOrd="0" presId="urn:microsoft.com/office/officeart/2005/8/layout/matrix1"/>
    <dgm:cxn modelId="{8B02AF60-CC9C-4BCC-A90A-699BEB18ECF6}" type="presParOf" srcId="{1971957C-C5EC-437E-994F-33E5E115397A}" destId="{402F52A1-43D8-4A99-A0FB-18C1FCEF662D}" srcOrd="3" destOrd="0" presId="urn:microsoft.com/office/officeart/2005/8/layout/matrix1"/>
    <dgm:cxn modelId="{1DD6F89E-0E0A-47C8-9A3F-43D02BCD4725}" type="presParOf" srcId="{1971957C-C5EC-437E-994F-33E5E115397A}" destId="{C3FA3ABC-BAF5-4655-83D8-8479D6C0AF0E}" srcOrd="4" destOrd="0" presId="urn:microsoft.com/office/officeart/2005/8/layout/matrix1"/>
    <dgm:cxn modelId="{A19F373B-66BA-4939-98E2-D0B8B54E43AA}" type="presParOf" srcId="{1971957C-C5EC-437E-994F-33E5E115397A}" destId="{F271D35C-BDC2-4865-B197-F39E2BB3655E}" srcOrd="5" destOrd="0" presId="urn:microsoft.com/office/officeart/2005/8/layout/matrix1"/>
    <dgm:cxn modelId="{5327ACA8-A9C0-4A6F-A2A9-6D6480B41BA9}" type="presParOf" srcId="{1971957C-C5EC-437E-994F-33E5E115397A}" destId="{B4A955B8-65CD-4172-9602-04064E178A8B}" srcOrd="6" destOrd="0" presId="urn:microsoft.com/office/officeart/2005/8/layout/matrix1"/>
    <dgm:cxn modelId="{F6B998A2-D797-4178-A042-146E14A4A5E3}" type="presParOf" srcId="{1971957C-C5EC-437E-994F-33E5E115397A}" destId="{1985A216-B648-4033-852A-20B03BF0029A}" srcOrd="7" destOrd="0" presId="urn:microsoft.com/office/officeart/2005/8/layout/matrix1"/>
    <dgm:cxn modelId="{127E0F40-6DFB-45C9-900B-7EF95FAC78CD}" type="presParOf" srcId="{BF0FE6E4-06EC-4A6B-A94F-383072FD1D15}" destId="{1DE3457B-811D-4743-921B-66F79BB98C2A}" srcOrd="1" destOrd="0" presId="urn:microsoft.com/office/officeart/2005/8/layout/matrix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FB15FF-C74E-406E-A6EE-3410B36058C2}">
      <dsp:nvSpPr>
        <dsp:cNvPr id="0" name=""/>
        <dsp:cNvSpPr/>
      </dsp:nvSpPr>
      <dsp:spPr>
        <a:xfrm rot="16200000">
          <a:off x="37717" y="-37717"/>
          <a:ext cx="2392167" cy="2467602"/>
        </a:xfrm>
        <a:prstGeom prst="round1Rect">
          <a:avLst/>
        </a:prstGeom>
        <a:solidFill>
          <a:srgbClr val="FFFF99"/>
        </a:solidFill>
        <a:ln w="57150">
          <a:solidFill>
            <a:srgbClr val="00B050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u="none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Mejoría significativa en puntuación ACT </a:t>
          </a:r>
          <a:r>
            <a:rPr lang="es-ES" sz="16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(p=0,0029)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Pasando de 14±4,5 a 20,5±3,6</a:t>
          </a:r>
          <a:endParaRPr lang="es-ES" sz="16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0" y="0"/>
        <a:ext cx="2467602" cy="1794125"/>
      </dsp:txXfrm>
    </dsp:sp>
    <dsp:sp modelId="{1B281A19-B1CB-407C-9BB3-152D2560A58F}">
      <dsp:nvSpPr>
        <dsp:cNvPr id="0" name=""/>
        <dsp:cNvSpPr/>
      </dsp:nvSpPr>
      <dsp:spPr>
        <a:xfrm>
          <a:off x="2467602" y="0"/>
          <a:ext cx="2467602" cy="2392167"/>
        </a:xfrm>
        <a:prstGeom prst="round1Rect">
          <a:avLst/>
        </a:prstGeom>
        <a:solidFill>
          <a:srgbClr val="FFFF99"/>
        </a:solidFill>
        <a:ln w="57150">
          <a:solidFill>
            <a:srgbClr val="00B050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000" tIns="288000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Reducción significativa en dosis media diaria de corticoide </a:t>
          </a:r>
          <a:r>
            <a:rPr lang="es-ES" sz="1600" b="1" kern="1200" dirty="0" err="1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inh</a:t>
          </a:r>
          <a:r>
            <a:rPr lang="es-ES" sz="16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.(p&lt;0,05)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Pre-</a:t>
          </a:r>
          <a:r>
            <a:rPr lang="es-ES" sz="16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Omalizumab</a:t>
          </a:r>
          <a:r>
            <a:rPr lang="es-ES" sz="16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941mcg vs Post-</a:t>
          </a:r>
          <a:r>
            <a:rPr lang="es-ES" sz="16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omalizumab</a:t>
          </a:r>
          <a:r>
            <a:rPr lang="es-ES" sz="16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766mcg</a:t>
          </a:r>
          <a:endParaRPr lang="es-ES" sz="16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7602" y="0"/>
        <a:ext cx="2467602" cy="1794125"/>
      </dsp:txXfrm>
    </dsp:sp>
    <dsp:sp modelId="{C3FA3ABC-BAF5-4655-83D8-8479D6C0AF0E}">
      <dsp:nvSpPr>
        <dsp:cNvPr id="0" name=""/>
        <dsp:cNvSpPr/>
      </dsp:nvSpPr>
      <dsp:spPr>
        <a:xfrm rot="10800000">
          <a:off x="0" y="2392167"/>
          <a:ext cx="2467602" cy="2392167"/>
        </a:xfrm>
        <a:prstGeom prst="round1Rect">
          <a:avLst/>
        </a:prstGeom>
        <a:solidFill>
          <a:srgbClr val="FFFF99"/>
        </a:solidFill>
        <a:ln w="57150">
          <a:solidFill>
            <a:srgbClr val="00B050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8000" tIns="0" rIns="113792" bIns="21600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Reducción significativa del Nº pacientes con corticoide oral diario (p&lt;0,05)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Pre-</a:t>
          </a:r>
          <a:r>
            <a:rPr lang="es-ES" sz="16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Omalizumab</a:t>
          </a:r>
          <a:r>
            <a:rPr lang="es-ES" sz="16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9 pacientes vs Post-</a:t>
          </a:r>
          <a:r>
            <a:rPr lang="es-ES" sz="16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Omalizumab</a:t>
          </a:r>
          <a:r>
            <a:rPr lang="es-ES" sz="16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5 pacientes</a:t>
          </a:r>
          <a:endParaRPr lang="es-ES" sz="16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0" y="2990209"/>
        <a:ext cx="2467602" cy="1794125"/>
      </dsp:txXfrm>
    </dsp:sp>
    <dsp:sp modelId="{B4A955B8-65CD-4172-9602-04064E178A8B}">
      <dsp:nvSpPr>
        <dsp:cNvPr id="0" name=""/>
        <dsp:cNvSpPr/>
      </dsp:nvSpPr>
      <dsp:spPr>
        <a:xfrm rot="5400000">
          <a:off x="2505320" y="2354450"/>
          <a:ext cx="2392167" cy="2467602"/>
        </a:xfrm>
        <a:prstGeom prst="round1Rect">
          <a:avLst/>
        </a:prstGeom>
        <a:solidFill>
          <a:srgbClr val="FFFF99"/>
        </a:solidFill>
        <a:ln w="57150">
          <a:solidFill>
            <a:srgbClr val="00B050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0" rIns="0" bIns="39600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Reducción significativa del Nº </a:t>
          </a:r>
          <a:r>
            <a:rPr lang="es-ES" sz="1600" b="1" kern="1200" dirty="0" err="1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eosfinófilos</a:t>
          </a:r>
          <a:r>
            <a:rPr lang="es-ES" sz="16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en sangre (p&lt;0,05)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Pasando de 378±427 a 337±228mm</a:t>
          </a:r>
          <a:r>
            <a:rPr lang="es-ES" sz="1600" kern="1200" baseline="30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endParaRPr lang="es-ES" sz="16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467602" y="2990208"/>
        <a:ext cx="2467602" cy="1794125"/>
      </dsp:txXfrm>
    </dsp:sp>
    <dsp:sp modelId="{1DE3457B-811D-4743-921B-66F79BB98C2A}">
      <dsp:nvSpPr>
        <dsp:cNvPr id="0" name=""/>
        <dsp:cNvSpPr/>
      </dsp:nvSpPr>
      <dsp:spPr>
        <a:xfrm>
          <a:off x="1454587" y="1917286"/>
          <a:ext cx="2026029" cy="949762"/>
        </a:xfrm>
        <a:prstGeom prst="roundRect">
          <a:avLst/>
        </a:prstGeom>
        <a:solidFill>
          <a:srgbClr val="99FF99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Omalizumab</a:t>
          </a:r>
          <a:r>
            <a:rPr lang="es-ES" sz="2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durante 1 año</a:t>
          </a:r>
          <a:endParaRPr lang="es-ES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00951" y="1963650"/>
        <a:ext cx="1933301" cy="857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2224C-DFA3-4468-96B0-F29DC60AE719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1CD71F-CB48-4E5C-9190-9C6CA04D6B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484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CD71F-CB48-4E5C-9190-9C6CA04D6B57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9011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9660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1148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6234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9582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3790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931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3725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8310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7852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2496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0210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2822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7802"/>
            <a:ext cx="12192000" cy="999401"/>
          </a:xfrm>
          <a:solidFill>
            <a:srgbClr val="66CCFF"/>
          </a:solidFill>
        </p:spPr>
        <p:txBody>
          <a:bodyPr anchor="b">
            <a:normAutofit fontScale="90000"/>
          </a:bodyPr>
          <a:lstStyle/>
          <a:p>
            <a:pPr algn="ctr"/>
            <a:r>
              <a:rPr lang="es-ES" sz="3000" dirty="0" smtClean="0">
                <a:latin typeface="Arial Black" panose="020B0A04020102020204" pitchFamily="34" charset="0"/>
              </a:rPr>
              <a:t>PERFIL CLÍNICO DEL PACIENTE ASMÁTICO EN TRATAMIENTO CON OMALIZUMAB EN NUESTRO HOSPITAL</a:t>
            </a:r>
            <a:endParaRPr lang="es-ES" sz="3000" dirty="0">
              <a:latin typeface="Arial Black" panose="020B0A040201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0" y="1008184"/>
            <a:ext cx="12192000" cy="677108"/>
          </a:xfrm>
          <a:prstGeom prst="rect">
            <a:avLst/>
          </a:prstGeom>
          <a:noFill/>
          <a:ln>
            <a:solidFill>
              <a:srgbClr val="66CCFF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Ángela Losa García-Uceda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*,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Marta Orta Caamaño*, Marta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Jiménez Arroyo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*, Ester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Morales </a:t>
            </a:r>
            <a:r>
              <a:rPr lang="es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Manrubia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*, Berman Stalin Barragán Pérez*, José Antonio Durán Cueto*, Celia Montaño Montaño*,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Carlos </a:t>
            </a:r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Cabanillas </a:t>
            </a:r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Díez-Madroñero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*, Rocío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Gallego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Domínguez*, Manuel Agustín </a:t>
            </a:r>
            <a:r>
              <a:rPr lang="es-ES" sz="1200" smtClean="0">
                <a:latin typeface="Arial" panose="020B0604020202020204" pitchFamily="34" charset="0"/>
                <a:cs typeface="Arial" panose="020B0604020202020204" pitchFamily="34" charset="0"/>
              </a:rPr>
              <a:t>Sojo González.</a:t>
            </a:r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*Servicio de Neumología. Hospital Universitario San Pedro de Alcántara. Cáceres</a:t>
            </a:r>
            <a:endParaRPr lang="es-E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200889" y="2030341"/>
            <a:ext cx="11838711" cy="4605605"/>
            <a:chOff x="200889" y="2030341"/>
            <a:chExt cx="11838711" cy="4605605"/>
          </a:xfrm>
        </p:grpSpPr>
        <p:grpSp>
          <p:nvGrpSpPr>
            <p:cNvPr id="9" name="Grupo 8"/>
            <p:cNvGrpSpPr/>
            <p:nvPr/>
          </p:nvGrpSpPr>
          <p:grpSpPr>
            <a:xfrm>
              <a:off x="200889" y="2032526"/>
              <a:ext cx="5590310" cy="2220819"/>
              <a:chOff x="308212" y="2265332"/>
              <a:chExt cx="4354905" cy="2432150"/>
            </a:xfrm>
          </p:grpSpPr>
          <p:sp>
            <p:nvSpPr>
              <p:cNvPr id="7" name="Rectángulo redondeado 6"/>
              <p:cNvSpPr/>
              <p:nvPr/>
            </p:nvSpPr>
            <p:spPr>
              <a:xfrm>
                <a:off x="308212" y="2265332"/>
                <a:ext cx="4354905" cy="243215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571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" name="CuadroTexto 7"/>
              <p:cNvSpPr txBox="1"/>
              <p:nvPr/>
            </p:nvSpPr>
            <p:spPr>
              <a:xfrm>
                <a:off x="410491" y="2516100"/>
                <a:ext cx="4150346" cy="16192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s-ES" sz="2000" b="1" u="sng" dirty="0">
                    <a:solidFill>
                      <a:prstClr val="black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INTRODUCCIÓN</a:t>
                </a:r>
              </a:p>
              <a:p>
                <a:pPr lvl="0" algn="ctr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s-ES" u="sng" dirty="0" err="1" smtClean="0">
                    <a:solidFill>
                      <a:prstClr val="black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Omalizumab</a:t>
                </a:r>
                <a:r>
                  <a:rPr lang="es-ES" u="sng" dirty="0" smtClean="0">
                    <a:solidFill>
                      <a:prstClr val="black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 es un anticuerpo monoclonal anti-</a:t>
                </a:r>
                <a:r>
                  <a:rPr lang="es-ES" u="sng" dirty="0" err="1" smtClean="0">
                    <a:solidFill>
                      <a:prstClr val="black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IgE</a:t>
                </a:r>
                <a:r>
                  <a:rPr lang="es-ES" u="sng" dirty="0" smtClean="0">
                    <a:solidFill>
                      <a:prstClr val="black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 </a:t>
                </a:r>
                <a:r>
                  <a:rPr lang="es-ES" dirty="0" smtClean="0">
                    <a:solidFill>
                      <a:prstClr val="black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indicado en el tratamiento de los pacientes con asma alérgica grave mal controlada, a pesar de tratamiento óptimo.</a:t>
                </a:r>
                <a:endParaRPr lang="es-ES" dirty="0">
                  <a:solidFill>
                    <a:prstClr val="black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5" name="Grupo 14"/>
            <p:cNvGrpSpPr/>
            <p:nvPr/>
          </p:nvGrpSpPr>
          <p:grpSpPr>
            <a:xfrm>
              <a:off x="6095998" y="2030341"/>
              <a:ext cx="5943602" cy="2932247"/>
              <a:chOff x="6954981" y="2351836"/>
              <a:chExt cx="4114801" cy="3765229"/>
            </a:xfrm>
          </p:grpSpPr>
          <p:sp>
            <p:nvSpPr>
              <p:cNvPr id="12" name="Rectángulo redondeado 11"/>
              <p:cNvSpPr/>
              <p:nvPr/>
            </p:nvSpPr>
            <p:spPr>
              <a:xfrm>
                <a:off x="6954981" y="2351836"/>
                <a:ext cx="4114801" cy="3765229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571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14" name="CuadroTexto 13"/>
              <p:cNvSpPr txBox="1"/>
              <p:nvPr/>
            </p:nvSpPr>
            <p:spPr>
              <a:xfrm>
                <a:off x="7176653" y="2480075"/>
                <a:ext cx="3768437" cy="3359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2000" b="1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METODOLOGÍA</a:t>
                </a:r>
              </a:p>
              <a:p>
                <a:pPr algn="ctr"/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Estudio descriptivo retrospectivo, de pacientes con </a:t>
                </a:r>
                <a:r>
                  <a:rPr lang="es-ES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diagnóstico de asma moderado-grave mal controlado en tratamiento actual con </a:t>
                </a:r>
                <a:r>
                  <a:rPr lang="es-ES" u="sng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Omalizumab</a:t>
                </a:r>
                <a:r>
                  <a:rPr lang="es-ES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Recogimos datos clínicos, epidemiológicos, funcionales y terapéuticos 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antes y después de </a:t>
                </a:r>
                <a:r>
                  <a:rPr lang="es-ES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Omalizumab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 Los resultados se almacenan en una base de datos y se realiza estudio estadístico mediante SPSS.</a:t>
                </a:r>
                <a:endParaRPr lang="es-E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" name="Grupo 17"/>
            <p:cNvGrpSpPr/>
            <p:nvPr/>
          </p:nvGrpSpPr>
          <p:grpSpPr>
            <a:xfrm>
              <a:off x="1255176" y="5269983"/>
              <a:ext cx="9681645" cy="1365963"/>
              <a:chOff x="376951" y="5306290"/>
              <a:chExt cx="11529140" cy="1338325"/>
            </a:xfrm>
            <a:solidFill>
              <a:srgbClr val="99FF99"/>
            </a:solidFill>
          </p:grpSpPr>
          <p:sp>
            <p:nvSpPr>
              <p:cNvPr id="16" name="Rectángulo redondeado 15"/>
              <p:cNvSpPr/>
              <p:nvPr/>
            </p:nvSpPr>
            <p:spPr>
              <a:xfrm>
                <a:off x="376951" y="5306290"/>
                <a:ext cx="11529140" cy="1338325"/>
              </a:xfrm>
              <a:prstGeom prst="roundRect">
                <a:avLst/>
              </a:prstGeom>
              <a:solidFill>
                <a:srgbClr val="FFFF99"/>
              </a:solidFill>
              <a:ln w="57150">
                <a:solidFill>
                  <a:srgbClr val="FF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7" name="CuadroTexto 16"/>
              <p:cNvSpPr txBox="1"/>
              <p:nvPr/>
            </p:nvSpPr>
            <p:spPr>
              <a:xfrm>
                <a:off x="609600" y="5371620"/>
                <a:ext cx="11155989" cy="12061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2000" b="1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OBJETIVO</a:t>
                </a:r>
              </a:p>
              <a:p>
                <a:pPr algn="ctr"/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Evaluar las 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características de los pacientes asmáticos mal controlados 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que inician tratamiento con </a:t>
                </a:r>
                <a:r>
                  <a:rPr lang="es-ES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Omalizumab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en nuestro </a:t>
                </a:r>
                <a:r>
                  <a:rPr lang="es-ES" dirty="0"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ervicio; además de analizar los 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cambios clínicos 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y 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funcionales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, así como el 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grado de control del asma alcanzado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s-E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777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200629" y="54907"/>
            <a:ext cx="11834055" cy="6632276"/>
            <a:chOff x="200629" y="54907"/>
            <a:chExt cx="11834055" cy="6632276"/>
          </a:xfrm>
        </p:grpSpPr>
        <p:grpSp>
          <p:nvGrpSpPr>
            <p:cNvPr id="2" name="Grupo 1"/>
            <p:cNvGrpSpPr/>
            <p:nvPr/>
          </p:nvGrpSpPr>
          <p:grpSpPr>
            <a:xfrm>
              <a:off x="200629" y="578120"/>
              <a:ext cx="6396790" cy="3834577"/>
              <a:chOff x="376951" y="5306291"/>
              <a:chExt cx="11769374" cy="437830"/>
            </a:xfrm>
            <a:solidFill>
              <a:schemeClr val="accent1">
                <a:lumMod val="60000"/>
                <a:lumOff val="40000"/>
              </a:schemeClr>
            </a:solidFill>
          </p:grpSpPr>
          <p:sp>
            <p:nvSpPr>
              <p:cNvPr id="3" name="Rectángulo redondeado 2"/>
              <p:cNvSpPr/>
              <p:nvPr/>
            </p:nvSpPr>
            <p:spPr>
              <a:xfrm>
                <a:off x="376951" y="5306291"/>
                <a:ext cx="11769374" cy="437830"/>
              </a:xfrm>
              <a:prstGeom prst="roundRect">
                <a:avLst/>
              </a:prstGeom>
              <a:solidFill>
                <a:srgbClr val="99FF99"/>
              </a:solidFill>
              <a:ln w="5715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" name="CuadroTexto 3"/>
              <p:cNvSpPr txBox="1"/>
              <p:nvPr/>
            </p:nvSpPr>
            <p:spPr>
              <a:xfrm>
                <a:off x="792011" y="5325821"/>
                <a:ext cx="11047586" cy="3987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Se incluyen </a:t>
                </a:r>
                <a:r>
                  <a:rPr lang="es-ES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89 pacientes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: 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66% eran mujeres 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(edad media de 58 años) y 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34% hombres 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(edad media de 56 años).</a:t>
                </a: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85%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había presentado 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 o más agudizaciones/año.</a:t>
                </a: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37% presentaba algún grado de obesidad (IMC ≥ 30).</a:t>
                </a: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s-ES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31% historia previa de tabaquismo </a:t>
                </a:r>
                <a:endParaRPr lang="es-ES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   (26% exfumadores, 5% fumadores activos).</a:t>
                </a: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Más de la mitad de los pacientes 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NO tenían antecedentes de atopia 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(67%) 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ni asma 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(54%) en la familia.</a:t>
                </a: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La </a:t>
                </a:r>
                <a:r>
                  <a:rPr lang="es-ES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IgE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media basal 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fue de 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294±358 UI/</a:t>
                </a:r>
                <a:r>
                  <a:rPr lang="es-ES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mL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y el recuento medio de </a:t>
                </a:r>
                <a:r>
                  <a:rPr lang="es-ES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eosinófilos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fue de 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378±427 mm</a:t>
                </a:r>
                <a:r>
                  <a:rPr lang="es-ES" b="1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es-E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aphicFrame>
          <p:nvGraphicFramePr>
            <p:cNvPr id="14" name="Diagrama 13"/>
            <p:cNvGraphicFramePr/>
            <p:nvPr>
              <p:extLst>
                <p:ext uri="{D42A27DB-BD31-4B8C-83A1-F6EECF244321}">
                  <p14:modId xmlns:p14="http://schemas.microsoft.com/office/powerpoint/2010/main" val="3395901861"/>
                </p:ext>
              </p:extLst>
            </p:nvPr>
          </p:nvGraphicFramePr>
          <p:xfrm>
            <a:off x="7099479" y="103242"/>
            <a:ext cx="4935205" cy="478433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9" name="Grupo 8"/>
            <p:cNvGrpSpPr/>
            <p:nvPr/>
          </p:nvGrpSpPr>
          <p:grpSpPr>
            <a:xfrm>
              <a:off x="7041009" y="5118975"/>
              <a:ext cx="4993675" cy="1568207"/>
              <a:chOff x="7429" y="2276059"/>
              <a:chExt cx="4959929" cy="1084939"/>
            </a:xfrm>
          </p:grpSpPr>
          <p:sp>
            <p:nvSpPr>
              <p:cNvPr id="10" name="Rectángulo redondeado 9"/>
              <p:cNvSpPr/>
              <p:nvPr/>
            </p:nvSpPr>
            <p:spPr>
              <a:xfrm>
                <a:off x="7429" y="2276059"/>
                <a:ext cx="4959929" cy="1084939"/>
              </a:xfrm>
              <a:prstGeom prst="roundRect">
                <a:avLst/>
              </a:prstGeom>
              <a:solidFill>
                <a:srgbClr val="66FFCC"/>
              </a:solidFill>
              <a:ln w="571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1" name="CuadroTexto 10"/>
              <p:cNvSpPr txBox="1"/>
              <p:nvPr/>
            </p:nvSpPr>
            <p:spPr>
              <a:xfrm>
                <a:off x="105739" y="2307495"/>
                <a:ext cx="4728893" cy="10220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Encontramos 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mejoría en la función pulmonar 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(FEV1 y FVC) durante el seguimiento en 5 años; y una 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disminución en el nº agudizaciones 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y 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nº hospitalizaciones</a:t>
                </a:r>
                <a:r>
                  <a:rPr lang="es-ES" sz="1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s-E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" name="CuadroTexto 4"/>
            <p:cNvSpPr txBox="1"/>
            <p:nvPr/>
          </p:nvSpPr>
          <p:spPr>
            <a:xfrm>
              <a:off x="465583" y="54907"/>
              <a:ext cx="60183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400" b="1" u="sng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RESULTADOS</a:t>
              </a:r>
              <a:endParaRPr lang="es-ES" sz="2400" b="1" u="sn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2" name="Grupo 11"/>
            <p:cNvGrpSpPr/>
            <p:nvPr/>
          </p:nvGrpSpPr>
          <p:grpSpPr>
            <a:xfrm>
              <a:off x="200629" y="4714733"/>
              <a:ext cx="6396790" cy="1972450"/>
              <a:chOff x="401781" y="2267861"/>
              <a:chExt cx="4959929" cy="1084939"/>
            </a:xfrm>
          </p:grpSpPr>
          <p:sp>
            <p:nvSpPr>
              <p:cNvPr id="13" name="Rectángulo redondeado 12"/>
              <p:cNvSpPr/>
              <p:nvPr/>
            </p:nvSpPr>
            <p:spPr>
              <a:xfrm>
                <a:off x="401781" y="2267861"/>
                <a:ext cx="4959929" cy="1084939"/>
              </a:xfrm>
              <a:prstGeom prst="roundRect">
                <a:avLst/>
              </a:prstGeom>
              <a:solidFill>
                <a:srgbClr val="FF99FF"/>
              </a:solidFill>
              <a:ln w="57150">
                <a:solidFill>
                  <a:srgbClr val="B9259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5" name="CuadroTexto 14"/>
              <p:cNvSpPr txBox="1"/>
              <p:nvPr/>
            </p:nvSpPr>
            <p:spPr>
              <a:xfrm>
                <a:off x="493881" y="2339695"/>
                <a:ext cx="4821382" cy="9036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2000" b="1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CONCLUSIONES</a:t>
                </a:r>
              </a:p>
              <a:p>
                <a:pPr algn="ctr"/>
                <a:r>
                  <a:rPr lang="es-ES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Omalizumab</a:t>
                </a:r>
                <a:r>
                  <a:rPr lang="es-ES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s-ES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mejora el control del asma 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(disminuyendo síntomas y nº </a:t>
                </a:r>
                <a:r>
                  <a:rPr lang="es-ES" dirty="0">
                    <a:latin typeface="Arial" panose="020B0604020202020204" pitchFamily="34" charset="0"/>
                    <a:cs typeface="Arial" panose="020B0604020202020204" pitchFamily="34" charset="0"/>
                  </a:rPr>
                  <a:t>exacerbaciones) </a:t>
                </a:r>
                <a:r>
                  <a:rPr lang="es-ES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en pacientes con asma </a:t>
                </a:r>
                <a:r>
                  <a:rPr lang="es-ES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moderado-grave </a:t>
                </a:r>
                <a:r>
                  <a:rPr lang="es-ES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mal </a:t>
                </a:r>
                <a:r>
                  <a:rPr lang="es-ES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controlado;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reduciendo las </a:t>
                </a:r>
                <a:r>
                  <a:rPr lang="es-ES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dosis de 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corticoide inhalado </a:t>
                </a:r>
                <a:r>
                  <a:rPr lang="es-ES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y 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oral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s-ES" dirty="0">
                    <a:latin typeface="Arial" panose="020B0604020202020204" pitchFamily="34" charset="0"/>
                    <a:cs typeface="Arial" panose="020B0604020202020204" pitchFamily="34" charset="0"/>
                  </a:rPr>
                  <a:t>necesarias para alcanzar un buen control de la enfermedad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s-E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0264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431</Words>
  <Application>Microsoft Office PowerPoint</Application>
  <PresentationFormat>Panorámica</PresentationFormat>
  <Paragraphs>30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Arial Black</vt:lpstr>
      <vt:lpstr>Calibri</vt:lpstr>
      <vt:lpstr>Calibri Light</vt:lpstr>
      <vt:lpstr>Tahoma</vt:lpstr>
      <vt:lpstr>Wingdings</vt:lpstr>
      <vt:lpstr>Tema de Office</vt:lpstr>
      <vt:lpstr>PERFIL CLÍNICO DEL PACIENTE ASMÁTICO EN TRATAMIENTO CON OMALIZUMAB EN NUESTRO HOSPITAL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39</cp:revision>
  <dcterms:created xsi:type="dcterms:W3CDTF">2019-03-05T16:32:32Z</dcterms:created>
  <dcterms:modified xsi:type="dcterms:W3CDTF">2019-03-07T17:14:04Z</dcterms:modified>
</cp:coreProperties>
</file>