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9FF99"/>
    <a:srgbClr val="66FFCC"/>
    <a:srgbClr val="CC0000"/>
    <a:srgbClr val="FF99FF"/>
    <a:srgbClr val="B9259D"/>
    <a:srgbClr val="FCA08E"/>
    <a:srgbClr val="FFFF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2224C-DFA3-4468-96B0-F29DC60AE719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CD71F-CB48-4E5C-9190-9C6CA04D6B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8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CD71F-CB48-4E5C-9190-9C6CA04D6B5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01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966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14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623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58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79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3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72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31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85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49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210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D1D04-732E-4630-B2E6-AF057466FED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F7A14-B994-411E-8588-97BA0C37BE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8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7802"/>
            <a:ext cx="12192000" cy="999401"/>
          </a:xfrm>
          <a:solidFill>
            <a:srgbClr val="66CCFF"/>
          </a:solidFill>
        </p:spPr>
        <p:txBody>
          <a:bodyPr anchor="b">
            <a:normAutofit/>
          </a:bodyPr>
          <a:lstStyle/>
          <a:p>
            <a:pPr algn="ctr"/>
            <a:r>
              <a:rPr lang="es-ES" sz="3000" dirty="0" smtClean="0">
                <a:latin typeface="Arial Black" panose="020B0A04020102020204" pitchFamily="34" charset="0"/>
              </a:rPr>
              <a:t>¿QUÉ COMORBILIDADES DEBEMOS TENER EN CUENTA EN LA FPI?</a:t>
            </a:r>
            <a:endParaRPr lang="es-ES" sz="3000" dirty="0"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1008184"/>
            <a:ext cx="12192000" cy="677108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Ángela Losa García-Uceda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Francisco Javier Gómez De Terreros Caro*, Marta Jiménez Arroyo*, Rocío Gallego Domínguez*, Marta Orta Caamaño*, Ester Morales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Manrubia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*, Berman Stalin Barragán Pérez*, José Antonio Durán Cueto*, Celia Montaño Montaño*, Jaime Corral Peñafiel*.</a:t>
            </a:r>
          </a:p>
          <a:p>
            <a:pPr algn="ctr"/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*Servicio de Neumología. Hospital Universitario San Pedro de Alcántara. Cáceres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93962" y="1805493"/>
            <a:ext cx="11817929" cy="4898329"/>
            <a:chOff x="193962" y="1805493"/>
            <a:chExt cx="11817929" cy="4898329"/>
          </a:xfrm>
        </p:grpSpPr>
        <p:grpSp>
          <p:nvGrpSpPr>
            <p:cNvPr id="9" name="Grupo 8"/>
            <p:cNvGrpSpPr/>
            <p:nvPr/>
          </p:nvGrpSpPr>
          <p:grpSpPr>
            <a:xfrm>
              <a:off x="193962" y="1805493"/>
              <a:ext cx="5629982" cy="2476652"/>
              <a:chOff x="308212" y="2265332"/>
              <a:chExt cx="4354905" cy="3770671"/>
            </a:xfrm>
          </p:grpSpPr>
          <p:sp>
            <p:nvSpPr>
              <p:cNvPr id="7" name="Rectángulo redondeado 6"/>
              <p:cNvSpPr/>
              <p:nvPr/>
            </p:nvSpPr>
            <p:spPr>
              <a:xfrm>
                <a:off x="308212" y="2265332"/>
                <a:ext cx="4354905" cy="3770671"/>
              </a:xfrm>
              <a:prstGeom prst="roundRect">
                <a:avLst/>
              </a:prstGeom>
              <a:solidFill>
                <a:srgbClr val="FFFF99"/>
              </a:solidFill>
              <a:ln w="57150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415636" y="2379545"/>
                <a:ext cx="4028449" cy="365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s-ES" sz="2200" b="1" u="sng" dirty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INTRODUCCIÓN</a:t>
                </a:r>
              </a:p>
              <a:p>
                <a:pPr marL="228600" lvl="0" indent="-228600" algn="ctr">
                  <a:lnSpc>
                    <a:spcPct val="90000"/>
                  </a:lnSpc>
                  <a:spcBef>
                    <a:spcPts val="1000"/>
                  </a:spcBef>
                  <a:buFontTx/>
                  <a:buChar char="-"/>
                </a:pPr>
                <a:r>
                  <a:rPr lang="es-ES" dirty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Las comorbilidades asociadas pueden alterar el curso de la FPI, y es importante abordarlas porque pueden modificar el pronóstico de la enfermedad.</a:t>
                </a:r>
              </a:p>
              <a:p>
                <a:pPr marL="228600" lvl="0" indent="-228600" algn="ctr">
                  <a:lnSpc>
                    <a:spcPct val="90000"/>
                  </a:lnSpc>
                  <a:spcBef>
                    <a:spcPts val="1000"/>
                  </a:spcBef>
                  <a:buFontTx/>
                  <a:buChar char="-"/>
                </a:pPr>
                <a:r>
                  <a:rPr lang="es-ES" dirty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Algunas comorbilidades asociadas: HTA, DM, DLP, cardiopatía isquémica, enfisema, SAHS, </a:t>
                </a:r>
                <a:r>
                  <a:rPr lang="es-ES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ERGE</a:t>
                </a:r>
                <a:r>
                  <a:rPr lang="es-ES" dirty="0" smtClean="0">
                    <a:solidFill>
                      <a:prstClr val="black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, cáncer de pulmón.</a:t>
                </a:r>
                <a:endParaRPr lang="es-ES" sz="20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6096000" y="1820337"/>
              <a:ext cx="5777346" cy="2455925"/>
              <a:chOff x="6954981" y="2351836"/>
              <a:chExt cx="4114801" cy="4145945"/>
            </a:xfrm>
          </p:grpSpPr>
          <p:sp>
            <p:nvSpPr>
              <p:cNvPr id="12" name="Rectángulo redondeado 11"/>
              <p:cNvSpPr/>
              <p:nvPr/>
            </p:nvSpPr>
            <p:spPr>
              <a:xfrm>
                <a:off x="6954981" y="2351836"/>
                <a:ext cx="4114801" cy="4145945"/>
              </a:xfrm>
              <a:prstGeom prst="roundRect">
                <a:avLst/>
              </a:prstGeom>
              <a:solidFill>
                <a:srgbClr val="FFFF99"/>
              </a:solidFill>
              <a:ln w="57150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7176653" y="2480076"/>
                <a:ext cx="3768437" cy="4000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2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METODOLOGÍA</a:t>
                </a:r>
              </a:p>
              <a:p>
                <a:pPr algn="ctr"/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Estudio descriptivo retrospectivo, de pacientes diagnosticados de FPI en tratamiento actual con </a:t>
                </a:r>
                <a:r>
                  <a:rPr lang="es-ES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antifibróticos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Se recogen variables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epidemiológicas,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clínicas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funcionales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y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terapéuticas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Los resultados se almacenan en una base de datos y se analizan los resultados utilizando SPSS.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1253837" y="4411307"/>
              <a:ext cx="9684326" cy="1025721"/>
              <a:chOff x="376951" y="5306291"/>
              <a:chExt cx="11529140" cy="1077218"/>
            </a:xfrm>
            <a:solidFill>
              <a:srgbClr val="99FF99"/>
            </a:solidFill>
          </p:grpSpPr>
          <p:sp>
            <p:nvSpPr>
              <p:cNvPr id="16" name="Rectángulo redondeado 15"/>
              <p:cNvSpPr/>
              <p:nvPr/>
            </p:nvSpPr>
            <p:spPr>
              <a:xfrm>
                <a:off x="376951" y="5306291"/>
                <a:ext cx="11529140" cy="1077218"/>
              </a:xfrm>
              <a:prstGeom prst="roundRect">
                <a:avLst/>
              </a:prstGeom>
              <a:grpFill/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609600" y="5371620"/>
                <a:ext cx="11152910" cy="99285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</a:p>
              <a:p>
                <a:pPr algn="ctr"/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Evaluar las comorbilidades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características clínico-funcionales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los pacientes con FPI en nuestra área de salud desde 2011.</a:t>
                </a:r>
                <a:endParaRPr lang="es-E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193962" y="5711355"/>
              <a:ext cx="11817929" cy="992467"/>
              <a:chOff x="376951" y="5306291"/>
              <a:chExt cx="11529140" cy="1077218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0" name="Rectángulo redondeado 19"/>
              <p:cNvSpPr/>
              <p:nvPr/>
            </p:nvSpPr>
            <p:spPr>
              <a:xfrm>
                <a:off x="376951" y="5306291"/>
                <a:ext cx="11529140" cy="1077218"/>
              </a:xfrm>
              <a:prstGeom prst="roundRect">
                <a:avLst/>
              </a:prstGeom>
              <a:grpFill/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1" name="CuadroTexto 20"/>
              <p:cNvSpPr txBox="1"/>
              <p:nvPr/>
            </p:nvSpPr>
            <p:spPr>
              <a:xfrm>
                <a:off x="431018" y="5468143"/>
                <a:ext cx="11393980" cy="7349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RESULTADOS</a:t>
                </a:r>
              </a:p>
              <a:p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Se </a:t>
                </a:r>
                <a:r>
                  <a:rPr lang="es-ES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incluyen 40 pacientes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77,5% hombres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73 ±11 años) y </a:t>
                </a:r>
                <a:r>
                  <a:rPr lang="es-E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22,5% mujeres </a:t>
                </a:r>
                <a:r>
                  <a:rPr lang="es-E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(edad media 78 ±6 años)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77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92675" y="178008"/>
            <a:ext cx="11871172" cy="6562888"/>
            <a:chOff x="192675" y="178008"/>
            <a:chExt cx="11871172" cy="6562888"/>
          </a:xfrm>
        </p:grpSpPr>
        <p:grpSp>
          <p:nvGrpSpPr>
            <p:cNvPr id="11" name="Grupo 10"/>
            <p:cNvGrpSpPr/>
            <p:nvPr/>
          </p:nvGrpSpPr>
          <p:grpSpPr>
            <a:xfrm>
              <a:off x="192675" y="231931"/>
              <a:ext cx="1828800" cy="1041233"/>
              <a:chOff x="401782" y="330369"/>
              <a:chExt cx="1828800" cy="1041233"/>
            </a:xfrm>
          </p:grpSpPr>
          <p:sp>
            <p:nvSpPr>
              <p:cNvPr id="2" name="Rectángulo redondeado 1"/>
              <p:cNvSpPr/>
              <p:nvPr/>
            </p:nvSpPr>
            <p:spPr>
              <a:xfrm>
                <a:off x="401782" y="330369"/>
                <a:ext cx="1828800" cy="1015664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" name="CuadroTexto 3"/>
              <p:cNvSpPr txBox="1"/>
              <p:nvPr/>
            </p:nvSpPr>
            <p:spPr>
              <a:xfrm>
                <a:off x="540328" y="355939"/>
                <a:ext cx="157941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FA: 5%</a:t>
                </a:r>
              </a:p>
              <a:p>
                <a:pPr algn="ctr"/>
                <a:r>
                  <a:rPr lang="es-ES" sz="2000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EF: 57,5%</a:t>
                </a:r>
              </a:p>
              <a:p>
                <a:pPr algn="ctr"/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NF: 37,5%</a:t>
                </a:r>
                <a:endParaRPr lang="es-ES" sz="20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upo 8"/>
            <p:cNvGrpSpPr/>
            <p:nvPr/>
          </p:nvGrpSpPr>
          <p:grpSpPr>
            <a:xfrm>
              <a:off x="2295644" y="188194"/>
              <a:ext cx="3786510" cy="1349009"/>
              <a:chOff x="2628899" y="269834"/>
              <a:chExt cx="3236339" cy="1349009"/>
            </a:xfrm>
          </p:grpSpPr>
          <p:sp>
            <p:nvSpPr>
              <p:cNvPr id="5" name="Rectángulo redondeado 4"/>
              <p:cNvSpPr/>
              <p:nvPr/>
            </p:nvSpPr>
            <p:spPr>
              <a:xfrm>
                <a:off x="2628899" y="269834"/>
                <a:ext cx="3120737" cy="1323439"/>
              </a:xfrm>
              <a:prstGeom prst="roundRect">
                <a:avLst/>
              </a:prstGeom>
              <a:solidFill>
                <a:srgbClr val="99FF99"/>
              </a:solidFill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" name="CuadroTexto 5"/>
              <p:cNvSpPr txBox="1"/>
              <p:nvPr/>
            </p:nvSpPr>
            <p:spPr>
              <a:xfrm>
                <a:off x="2716793" y="295404"/>
                <a:ext cx="314844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Patrón </a:t>
                </a:r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Típico/Certeza NIU (TAC): 32,5%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s-ES" sz="2000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Posible NIU </a:t>
                </a:r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(TAC)</a:t>
                </a:r>
                <a:r>
                  <a:rPr lang="es-ES" sz="2000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: </a:t>
                </a:r>
                <a:r>
                  <a:rPr lang="es-ES" sz="2000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65%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Biopsia </a:t>
                </a:r>
                <a:r>
                  <a:rPr lang="es-ES" sz="2000" dirty="0" err="1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qx</a:t>
                </a:r>
                <a:r>
                  <a:rPr lang="es-ES" sz="20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: 2,5% (1p)</a:t>
                </a:r>
                <a:endParaRPr lang="es-ES" sz="20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>
              <a:off x="192675" y="1726132"/>
              <a:ext cx="5735230" cy="1083584"/>
              <a:chOff x="401780" y="2267861"/>
              <a:chExt cx="5151431" cy="1084939"/>
            </a:xfrm>
          </p:grpSpPr>
          <p:sp>
            <p:nvSpPr>
              <p:cNvPr id="7" name="Rectángulo redondeado 6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solidFill>
                <a:srgbClr val="FFFF99"/>
              </a:solidFill>
              <a:ln w="57150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" name="CuadroTexto 7"/>
              <p:cNvSpPr txBox="1"/>
              <p:nvPr/>
            </p:nvSpPr>
            <p:spPr>
              <a:xfrm>
                <a:off x="401780" y="2286336"/>
                <a:ext cx="51514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10%: </a:t>
                </a:r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ninguna comorbilidad</a:t>
                </a: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42,5%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presentó </a:t>
                </a:r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1 a 3 comorbilidades</a:t>
                </a:r>
              </a:p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47,5%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presentó </a:t>
                </a:r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4 a 7 comorbilidades</a:t>
                </a:r>
                <a:endParaRPr lang="es-ES" sz="2000" b="1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upo 11"/>
            <p:cNvGrpSpPr/>
            <p:nvPr/>
          </p:nvGrpSpPr>
          <p:grpSpPr>
            <a:xfrm>
              <a:off x="6508175" y="178008"/>
              <a:ext cx="5555672" cy="2028535"/>
              <a:chOff x="401781" y="2267861"/>
              <a:chExt cx="4626522" cy="1458473"/>
            </a:xfrm>
            <a:noFill/>
          </p:grpSpPr>
          <p:sp>
            <p:nvSpPr>
              <p:cNvPr id="13" name="Rectángulo redondeado 12"/>
              <p:cNvSpPr/>
              <p:nvPr/>
            </p:nvSpPr>
            <p:spPr>
              <a:xfrm>
                <a:off x="401781" y="2267861"/>
                <a:ext cx="4626521" cy="1458473"/>
              </a:xfrm>
              <a:prstGeom prst="round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4" name="CuadroTexto 13"/>
              <p:cNvSpPr txBox="1"/>
              <p:nvPr/>
            </p:nvSpPr>
            <p:spPr>
              <a:xfrm>
                <a:off x="540328" y="2309142"/>
                <a:ext cx="4487975" cy="139409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 FREC.AL DX fue DLP (60%),</a:t>
                </a:r>
              </a:p>
              <a:p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HTA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(57,2%),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DM2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(27,5%),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enfisema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(22,5%),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cardiopatía isquémica 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(15%), </a:t>
                </a:r>
                <a:r>
                  <a:rPr lang="es-ES" sz="2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insuf.respiratoria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(10%), RGE (10%), depresión (10%), SAHS (7,5%), ACV (5%), ansiedad (5%), osteoporosis (5%)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7046754" y="2565523"/>
              <a:ext cx="4959929" cy="1084939"/>
              <a:chOff x="401781" y="2267861"/>
              <a:chExt cx="4959929" cy="1084939"/>
            </a:xfrm>
            <a:noFill/>
          </p:grpSpPr>
          <p:sp>
            <p:nvSpPr>
              <p:cNvPr id="16" name="Rectángulo redondeado 15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7" name="CuadroTexto 16"/>
              <p:cNvSpPr txBox="1"/>
              <p:nvPr/>
            </p:nvSpPr>
            <p:spPr>
              <a:xfrm>
                <a:off x="540328" y="2267861"/>
                <a:ext cx="4821382" cy="101566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 FREC. DURANTE EL SEGUIMIENTO fue </a:t>
                </a:r>
                <a:r>
                  <a:rPr lang="es-ES" sz="2000" b="1" u="sng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Insuf.Respiratoria</a:t>
                </a:r>
                <a:r>
                  <a:rPr lang="es-ES" sz="2000" b="1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(47,5%)</a:t>
                </a:r>
                <a:endParaRPr lang="es-E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Oxigenoterapia 25 pacientes (62,5%)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711727" y="3249483"/>
              <a:ext cx="4031671" cy="789712"/>
              <a:chOff x="401781" y="2267861"/>
              <a:chExt cx="4959929" cy="1084939"/>
            </a:xfrm>
          </p:grpSpPr>
          <p:sp>
            <p:nvSpPr>
              <p:cNvPr id="19" name="Rectángulo redondeado 18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0" name="CuadroTexto 19"/>
              <p:cNvSpPr txBox="1"/>
              <p:nvPr/>
            </p:nvSpPr>
            <p:spPr>
              <a:xfrm>
                <a:off x="540328" y="2267861"/>
                <a:ext cx="4821382" cy="836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relación (p=0,81) 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entre</a:t>
                </a:r>
              </a:p>
              <a:p>
                <a:pPr algn="ctr"/>
                <a:r>
                  <a:rPr lang="es-ES" sz="2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Nº Ingresos y Nº Comorbilidades</a:t>
                </a:r>
                <a:endParaRPr lang="es-ES" sz="2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Flecha derecha 20"/>
            <p:cNvSpPr/>
            <p:nvPr/>
          </p:nvSpPr>
          <p:spPr>
            <a:xfrm rot="19571733">
              <a:off x="5791935" y="1883414"/>
              <a:ext cx="697575" cy="35078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Flecha derecha 21"/>
            <p:cNvSpPr/>
            <p:nvPr/>
          </p:nvSpPr>
          <p:spPr>
            <a:xfrm rot="1457272">
              <a:off x="6002568" y="2614606"/>
              <a:ext cx="768885" cy="350780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Flecha derecha 22"/>
            <p:cNvSpPr/>
            <p:nvPr/>
          </p:nvSpPr>
          <p:spPr>
            <a:xfrm rot="5400000">
              <a:off x="1437958" y="2904470"/>
              <a:ext cx="507621" cy="320822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5" name="Grupo 24"/>
            <p:cNvGrpSpPr/>
            <p:nvPr/>
          </p:nvGrpSpPr>
          <p:grpSpPr>
            <a:xfrm>
              <a:off x="192675" y="4310768"/>
              <a:ext cx="4993675" cy="1342496"/>
              <a:chOff x="7429" y="2276059"/>
              <a:chExt cx="4959929" cy="1084939"/>
            </a:xfrm>
          </p:grpSpPr>
          <p:sp>
            <p:nvSpPr>
              <p:cNvPr id="26" name="Rectángulo redondeado 25"/>
              <p:cNvSpPr/>
              <p:nvPr/>
            </p:nvSpPr>
            <p:spPr>
              <a:xfrm>
                <a:off x="7429" y="2276059"/>
                <a:ext cx="4959929" cy="1084939"/>
              </a:xfrm>
              <a:prstGeom prst="roundRect">
                <a:avLst/>
              </a:prstGeom>
              <a:solidFill>
                <a:srgbClr val="FF99FF"/>
              </a:solidFill>
              <a:ln w="57150">
                <a:solidFill>
                  <a:srgbClr val="B9259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CuadroTexto 26"/>
              <p:cNvSpPr txBox="1"/>
              <p:nvPr/>
            </p:nvSpPr>
            <p:spPr>
              <a:xfrm>
                <a:off x="114497" y="2290365"/>
                <a:ext cx="4821382" cy="1069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20% presentó alguna AGUDIZACIÓN 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durante el seguimiento (media de 2).</a:t>
                </a:r>
              </a:p>
              <a:p>
                <a:r>
                  <a:rPr lang="es-ES" sz="2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Ningún paciente requirió ingreso en UCI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 pacientes fallecieron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824345" y="5850790"/>
              <a:ext cx="3911311" cy="808481"/>
              <a:chOff x="401781" y="2267861"/>
              <a:chExt cx="4959929" cy="1084939"/>
            </a:xfrm>
          </p:grpSpPr>
          <p:sp>
            <p:nvSpPr>
              <p:cNvPr id="29" name="Rectángulo redondeado 28"/>
              <p:cNvSpPr/>
              <p:nvPr/>
            </p:nvSpPr>
            <p:spPr>
              <a:xfrm>
                <a:off x="401781" y="2267861"/>
                <a:ext cx="4959929" cy="1084939"/>
              </a:xfrm>
              <a:prstGeom prst="roundRect">
                <a:avLst/>
              </a:prstGeom>
              <a:solidFill>
                <a:srgbClr val="66FFCC"/>
              </a:solidFill>
              <a:ln w="571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0" name="CuadroTexto 29"/>
              <p:cNvSpPr txBox="1"/>
              <p:nvPr/>
            </p:nvSpPr>
            <p:spPr>
              <a:xfrm>
                <a:off x="540328" y="2267861"/>
                <a:ext cx="482138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57,5%: tratados con </a:t>
                </a:r>
                <a:r>
                  <a:rPr lang="es-ES" sz="2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Pirfenidona</a:t>
                </a:r>
                <a:endParaRPr lang="es-ES" sz="2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42,5%: tratados con </a:t>
                </a:r>
                <a:r>
                  <a:rPr lang="es-ES" sz="2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Nintedanib</a:t>
                </a:r>
                <a:endParaRPr lang="es-E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upo 32"/>
            <p:cNvGrpSpPr/>
            <p:nvPr/>
          </p:nvGrpSpPr>
          <p:grpSpPr>
            <a:xfrm>
              <a:off x="7183589" y="4034976"/>
              <a:ext cx="4024738" cy="2705920"/>
              <a:chOff x="6629407" y="3973197"/>
              <a:chExt cx="4024738" cy="2705920"/>
            </a:xfrm>
          </p:grpSpPr>
          <p:sp>
            <p:nvSpPr>
              <p:cNvPr id="31" name="Esquina doblada 30"/>
              <p:cNvSpPr/>
              <p:nvPr/>
            </p:nvSpPr>
            <p:spPr>
              <a:xfrm>
                <a:off x="6629407" y="3973197"/>
                <a:ext cx="4024738" cy="2705920"/>
              </a:xfrm>
              <a:prstGeom prst="foldedCorner">
                <a:avLst/>
              </a:prstGeom>
              <a:solidFill>
                <a:srgbClr val="FFFF99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2" name="CuadroTexto 31"/>
              <p:cNvSpPr txBox="1"/>
              <p:nvPr/>
            </p:nvSpPr>
            <p:spPr>
              <a:xfrm>
                <a:off x="6809514" y="3973197"/>
                <a:ext cx="384463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0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CONCLUSIONES</a:t>
                </a:r>
              </a:p>
              <a:p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Nuestra cohorte, paciente tipo: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varón de 73 años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exfumador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s-E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 4 o más comorbilidades.</a:t>
                </a:r>
              </a:p>
              <a:p>
                <a:r>
                  <a:rPr lang="es-ES" sz="2000" u="sng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Abordaje integral de las comorbilidades</a:t>
                </a:r>
                <a:r>
                  <a:rPr lang="es-E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(influyen en síntomas, calidad de vida y evolución).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83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417</Words>
  <Application>Microsoft Office PowerPoint</Application>
  <PresentationFormat>Panorámica</PresentationFormat>
  <Paragraphs>35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Tahoma</vt:lpstr>
      <vt:lpstr>Wingdings</vt:lpstr>
      <vt:lpstr>Tema de Office</vt:lpstr>
      <vt:lpstr>¿QUÉ COMORBILIDADES DEBEMOS TENER EN CUENTA EN LA FPI?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25</cp:revision>
  <dcterms:created xsi:type="dcterms:W3CDTF">2019-03-05T16:32:32Z</dcterms:created>
  <dcterms:modified xsi:type="dcterms:W3CDTF">2019-03-07T17:30:51Z</dcterms:modified>
</cp:coreProperties>
</file>