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8" r:id="rId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A1B835-C33B-48CF-8E29-AD7A085718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4024B3AF-14AE-49F5-99B7-576525F0D3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3ED4D94-61EA-4D3C-8B39-706ABA359551}"/>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ADD6D0CE-89C4-4D76-BFB9-D4361B45B8C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E7E3102-1B6F-4033-9137-3FB27E5574E5}"/>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40657293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FBC5E32-37C4-4DE1-98B2-1DB57E8BE05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72C225C-EB62-41F1-92BD-855C4F319247}"/>
              </a:ext>
            </a:extLst>
          </p:cNvPr>
          <p:cNvSpPr>
            <a:spLocks noGrp="1"/>
          </p:cNvSpPr>
          <p:nvPr>
            <p:ph idx="1"/>
          </p:nvPr>
        </p:nvSpPr>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2D935B5-60D4-4B37-B06A-074601ECC98D}"/>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B55076A8-8326-43EC-B033-7F3040EE8AB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B2BF6BA-DF4A-4967-87C8-867E3760350D}"/>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13372258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CAECA64-7340-4F8D-AFBB-0F492184126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792CE82-82F0-41AA-9C3E-D2403BE7D43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Editar los estilos de texto del patrón</a:t>
            </a:r>
          </a:p>
        </p:txBody>
      </p:sp>
      <p:sp>
        <p:nvSpPr>
          <p:cNvPr id="4" name="Marcador de fecha 3">
            <a:extLst>
              <a:ext uri="{FF2B5EF4-FFF2-40B4-BE49-F238E27FC236}">
                <a16:creationId xmlns:a16="http://schemas.microsoft.com/office/drawing/2014/main" id="{25E2F732-BBCC-4968-831A-9406D1BA8976}"/>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C1D250E5-7E3B-4E44-974C-D088A33F9C02}"/>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F4F3FF0A-F7AA-48A9-99BE-28243A0809E0}"/>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26568916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AA8DED-F812-4569-A3FE-EE6D5EA57657}"/>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F07FA493-6204-49FB-A9D8-E24F5B9438E8}"/>
              </a:ext>
            </a:extLst>
          </p:cNvPr>
          <p:cNvSpPr>
            <a:spLocks noGrp="1"/>
          </p:cNvSpPr>
          <p:nvPr>
            <p:ph sz="half" idx="1"/>
          </p:nvPr>
        </p:nvSpPr>
        <p:spPr>
          <a:xfrm>
            <a:off x="838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D13D4C2F-DD6A-417E-ADF1-7538CEF03EA5}"/>
              </a:ext>
            </a:extLst>
          </p:cNvPr>
          <p:cNvSpPr>
            <a:spLocks noGrp="1"/>
          </p:cNvSpPr>
          <p:nvPr>
            <p:ph sz="half" idx="2"/>
          </p:nvPr>
        </p:nvSpPr>
        <p:spPr>
          <a:xfrm>
            <a:off x="6172200" y="1825625"/>
            <a:ext cx="5181600" cy="435133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F9FC9489-88B2-4042-A7A4-A0835B2EF664}"/>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6" name="Marcador de pie de página 5">
            <a:extLst>
              <a:ext uri="{FF2B5EF4-FFF2-40B4-BE49-F238E27FC236}">
                <a16:creationId xmlns:a16="http://schemas.microsoft.com/office/drawing/2014/main" id="{5EB374E5-26F9-4AF1-A690-88BD238BF48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9A266E8-764C-4A9A-B04D-507C610B9A7E}"/>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11001571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DB8B8-F0A9-4E79-87AE-51D627FA1A10}"/>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40471CC0-108E-40A8-9839-09298BE00B0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4" name="Marcador de contenido 3">
            <a:extLst>
              <a:ext uri="{FF2B5EF4-FFF2-40B4-BE49-F238E27FC236}">
                <a16:creationId xmlns:a16="http://schemas.microsoft.com/office/drawing/2014/main" id="{4CE0817C-610E-4656-9FB0-8C3815D37841}"/>
              </a:ext>
            </a:extLst>
          </p:cNvPr>
          <p:cNvSpPr>
            <a:spLocks noGrp="1"/>
          </p:cNvSpPr>
          <p:nvPr>
            <p:ph sz="half" idx="2"/>
          </p:nvPr>
        </p:nvSpPr>
        <p:spPr>
          <a:xfrm>
            <a:off x="839788" y="2505075"/>
            <a:ext cx="5157787"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0935BEC8-9282-40A5-8F1E-F501AA48AB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Editar los estilos de texto del patrón</a:t>
            </a:r>
          </a:p>
        </p:txBody>
      </p:sp>
      <p:sp>
        <p:nvSpPr>
          <p:cNvPr id="6" name="Marcador de contenido 5">
            <a:extLst>
              <a:ext uri="{FF2B5EF4-FFF2-40B4-BE49-F238E27FC236}">
                <a16:creationId xmlns:a16="http://schemas.microsoft.com/office/drawing/2014/main" id="{7AA0756D-237A-44B7-AE25-A47344853623}"/>
              </a:ext>
            </a:extLst>
          </p:cNvPr>
          <p:cNvSpPr>
            <a:spLocks noGrp="1"/>
          </p:cNvSpPr>
          <p:nvPr>
            <p:ph sz="quarter" idx="4"/>
          </p:nvPr>
        </p:nvSpPr>
        <p:spPr>
          <a:xfrm>
            <a:off x="6172200" y="2505075"/>
            <a:ext cx="5183188" cy="3684588"/>
          </a:xfrm>
        </p:spPr>
        <p:txBody>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A8B52994-BE52-4CDB-AD8C-A2E9CBB39AD1}"/>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8" name="Marcador de pie de página 7">
            <a:extLst>
              <a:ext uri="{FF2B5EF4-FFF2-40B4-BE49-F238E27FC236}">
                <a16:creationId xmlns:a16="http://schemas.microsoft.com/office/drawing/2014/main" id="{B129AB4D-BF1A-4F94-9814-89A18FD4570A}"/>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BBF2FC03-C3A2-45CF-B5BF-5464F2EF41DE}"/>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18391669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1631E31-CE96-45F3-9948-2D61795FEBBE}"/>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1BE6CE68-CF0A-44F9-AC23-540329B196C4}"/>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4" name="Marcador de pie de página 3">
            <a:extLst>
              <a:ext uri="{FF2B5EF4-FFF2-40B4-BE49-F238E27FC236}">
                <a16:creationId xmlns:a16="http://schemas.microsoft.com/office/drawing/2014/main" id="{32BEB1B1-A680-4F9A-BC14-251035A9F261}"/>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E75C2671-B98D-4D1C-BBF6-A4E342AF724D}"/>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679776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356C24B-23C2-4AB1-90A8-3B5BDEE7A42C}"/>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3" name="Marcador de pie de página 2">
            <a:extLst>
              <a:ext uri="{FF2B5EF4-FFF2-40B4-BE49-F238E27FC236}">
                <a16:creationId xmlns:a16="http://schemas.microsoft.com/office/drawing/2014/main" id="{15973875-261A-4739-88AF-825370655FC4}"/>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AE282F6-596D-4BE0-A668-18213A14F3B8}"/>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23577335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BFF580C-990F-4993-84C8-B7027B1A004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DE7FFD1D-C701-480C-8604-D2331E5E91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6763543C-298E-40D8-BE2F-C21F3A28A29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D96B2138-A5F2-4CBC-BBC3-7786FC252D86}"/>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6" name="Marcador de pie de página 5">
            <a:extLst>
              <a:ext uri="{FF2B5EF4-FFF2-40B4-BE49-F238E27FC236}">
                <a16:creationId xmlns:a16="http://schemas.microsoft.com/office/drawing/2014/main" id="{678871BD-76DD-40AA-9609-B1AEC16B905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29832BA-6A67-488B-891C-95B08B2651DC}"/>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18365142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1AEEC5A-AD4E-44DB-8396-A8AABC6D2429}"/>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1254DA4-E34F-446B-A139-DBBE63D253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5923039C-5DDE-4975-A60E-E08EFC2499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Editar los estilos de texto del patrón</a:t>
            </a:r>
          </a:p>
        </p:txBody>
      </p:sp>
      <p:sp>
        <p:nvSpPr>
          <p:cNvPr id="5" name="Marcador de fecha 4">
            <a:extLst>
              <a:ext uri="{FF2B5EF4-FFF2-40B4-BE49-F238E27FC236}">
                <a16:creationId xmlns:a16="http://schemas.microsoft.com/office/drawing/2014/main" id="{0CFDA6F2-C095-4F0F-8466-FE48D149833F}"/>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6" name="Marcador de pie de página 5">
            <a:extLst>
              <a:ext uri="{FF2B5EF4-FFF2-40B4-BE49-F238E27FC236}">
                <a16:creationId xmlns:a16="http://schemas.microsoft.com/office/drawing/2014/main" id="{442A5E41-D6A2-4575-B298-0667C139A4E5}"/>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8488F74-87E6-40D2-9D8B-C86A1179CAD1}"/>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15608827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5F91746-0A44-4624-A8AD-4A49E3FE6E2A}"/>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E528FEC-3927-4E65-86A3-231FC13B49C4}"/>
              </a:ext>
            </a:extLst>
          </p:cNvPr>
          <p:cNvSpPr>
            <a:spLocks noGrp="1"/>
          </p:cNvSpPr>
          <p:nvPr>
            <p:ph type="body" orient="vert" idx="1"/>
          </p:nvPr>
        </p:nvSpPr>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4B9BDBC-A313-4F01-BDC1-9AB799D6D282}"/>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5F229636-EEFC-45DB-9AA4-E4E131288ED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375CD80-27EE-4E36-B225-CFCB0322D436}"/>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20562039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84E84846-DF5C-4F9D-82C7-D4DF74FE4FA9}"/>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31C3F2D-6945-47B4-B31A-3923D192B2D4}"/>
              </a:ext>
            </a:extLst>
          </p:cNvPr>
          <p:cNvSpPr>
            <a:spLocks noGrp="1"/>
          </p:cNvSpPr>
          <p:nvPr>
            <p:ph type="body" orient="vert" idx="1"/>
          </p:nvPr>
        </p:nvSpPr>
        <p:spPr>
          <a:xfrm>
            <a:off x="838200" y="365125"/>
            <a:ext cx="7734300" cy="5811838"/>
          </a:xfrm>
        </p:spPr>
        <p:txBody>
          <a:bodyPr vert="eaVert"/>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8E90BE11-6A6A-480C-B69F-D0B3125A99BF}"/>
              </a:ext>
            </a:extLst>
          </p:cNvPr>
          <p:cNvSpPr>
            <a:spLocks noGrp="1"/>
          </p:cNvSpPr>
          <p:nvPr>
            <p:ph type="dt" sz="half" idx="10"/>
          </p:nvPr>
        </p:nvSpPr>
        <p:spPr/>
        <p:txBody>
          <a:body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3B8A0AE1-DDF8-4DBC-8196-0CD7CAEB24BC}"/>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79B8787D-7C6E-4319-9DB7-FAEC2CBC4137}"/>
              </a:ext>
            </a:extLst>
          </p:cNvPr>
          <p:cNvSpPr>
            <a:spLocks noGrp="1"/>
          </p:cNvSpPr>
          <p:nvPr>
            <p:ph type="sldNum" sz="quarter" idx="12"/>
          </p:nvPr>
        </p:nvSpPr>
        <p:spPr/>
        <p:txBody>
          <a:bodyPr/>
          <a:lstStyle/>
          <a:p>
            <a:fld id="{7BCD14EB-0FF3-4650-AF7C-81DA30D09EBF}" type="slidenum">
              <a:rPr lang="es-ES" smtClean="0"/>
              <a:t>‹Nº›</a:t>
            </a:fld>
            <a:endParaRPr lang="es-ES"/>
          </a:p>
        </p:txBody>
      </p:sp>
    </p:spTree>
    <p:extLst>
      <p:ext uri="{BB962C8B-B14F-4D97-AF65-F5344CB8AC3E}">
        <p14:creationId xmlns:p14="http://schemas.microsoft.com/office/powerpoint/2010/main" val="86979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5312A0D8-5263-4FC1-B4EE-FB2D3582DE6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280C8D4-BDB9-42C6-A8C3-E232943A628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Editar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099A5EE-D7D9-441F-AE85-2019B684BC6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1269AFA-C0C0-491C-AE35-903DBEF0B15A}" type="datetimeFigureOut">
              <a:rPr lang="es-ES" smtClean="0"/>
              <a:t>07/03/2019</a:t>
            </a:fld>
            <a:endParaRPr lang="es-ES"/>
          </a:p>
        </p:txBody>
      </p:sp>
      <p:sp>
        <p:nvSpPr>
          <p:cNvPr id="5" name="Marcador de pie de página 4">
            <a:extLst>
              <a:ext uri="{FF2B5EF4-FFF2-40B4-BE49-F238E27FC236}">
                <a16:creationId xmlns:a16="http://schemas.microsoft.com/office/drawing/2014/main" id="{F6E7E249-3908-4276-AEFC-50A1972BA69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a:p>
        </p:txBody>
      </p:sp>
      <p:sp>
        <p:nvSpPr>
          <p:cNvPr id="6" name="Marcador de número de diapositiva 5">
            <a:extLst>
              <a:ext uri="{FF2B5EF4-FFF2-40B4-BE49-F238E27FC236}">
                <a16:creationId xmlns:a16="http://schemas.microsoft.com/office/drawing/2014/main" id="{121DB69F-E277-4420-9C83-F245A39BC4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BCD14EB-0FF3-4650-AF7C-81DA30D09EBF}" type="slidenum">
              <a:rPr lang="es-ES" smtClean="0"/>
              <a:t>‹Nº›</a:t>
            </a:fld>
            <a:endParaRPr lang="es-ES"/>
          </a:p>
        </p:txBody>
      </p:sp>
    </p:spTree>
    <p:extLst>
      <p:ext uri="{BB962C8B-B14F-4D97-AF65-F5344CB8AC3E}">
        <p14:creationId xmlns:p14="http://schemas.microsoft.com/office/powerpoint/2010/main" val="155291911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8F62F2F-D460-4B2A-9961-06C87812D822}"/>
              </a:ext>
            </a:extLst>
          </p:cNvPr>
          <p:cNvSpPr>
            <a:spLocks noGrp="1"/>
          </p:cNvSpPr>
          <p:nvPr>
            <p:ph type="title"/>
          </p:nvPr>
        </p:nvSpPr>
        <p:spPr>
          <a:xfrm>
            <a:off x="838199" y="500062"/>
            <a:ext cx="10909041" cy="1325563"/>
          </a:xfrm>
        </p:spPr>
        <p:txBody>
          <a:bodyPr>
            <a:noAutofit/>
          </a:bodyPr>
          <a:lstStyle/>
          <a:p>
            <a:pPr algn="ctr"/>
            <a:r>
              <a:rPr lang="es-ES" sz="2000" dirty="0">
                <a:latin typeface="Arial" panose="020B0604020202020204" pitchFamily="34" charset="0"/>
                <a:cs typeface="Arial" panose="020B0604020202020204" pitchFamily="34" charset="0"/>
              </a:rPr>
              <a:t>ESTUDIO DE UNA CONSULTA DE VENTILACIÓN NO INVASIVA Y PACIENTES CON PATOLOGÍA NEUROMUSCULAR</a:t>
            </a:r>
            <a:br>
              <a:rPr lang="es-ES" sz="2000" dirty="0">
                <a:latin typeface="Arial" panose="020B0604020202020204" pitchFamily="34" charset="0"/>
                <a:cs typeface="Arial" panose="020B0604020202020204" pitchFamily="34" charset="0"/>
              </a:rPr>
            </a:br>
            <a:br>
              <a:rPr lang="es-ES" sz="1400" dirty="0">
                <a:latin typeface="Arial" panose="020B0604020202020204" pitchFamily="34" charset="0"/>
                <a:cs typeface="Arial" panose="020B0604020202020204" pitchFamily="34" charset="0"/>
              </a:rPr>
            </a:br>
            <a:r>
              <a:rPr lang="es-ES" sz="1400" dirty="0">
                <a:latin typeface="Arial" panose="020B0604020202020204" pitchFamily="34" charset="0"/>
                <a:cs typeface="Arial" panose="020B0604020202020204" pitchFamily="34" charset="0"/>
              </a:rPr>
              <a:t>Rafael Perera Louvier, Pedro Rodríguez Martín, José Antonio Delgado </a:t>
            </a:r>
            <a:r>
              <a:rPr lang="es-ES" sz="1400" dirty="0" err="1">
                <a:latin typeface="Arial" panose="020B0604020202020204" pitchFamily="34" charset="0"/>
                <a:cs typeface="Arial" panose="020B0604020202020204" pitchFamily="34" charset="0"/>
              </a:rPr>
              <a:t>Torralbo</a:t>
            </a:r>
            <a:r>
              <a:rPr lang="es-ES" sz="1400" dirty="0">
                <a:latin typeface="Arial" panose="020B0604020202020204" pitchFamily="34" charset="0"/>
                <a:cs typeface="Arial" panose="020B0604020202020204" pitchFamily="34" charset="0"/>
              </a:rPr>
              <a:t>, Jesús Gordillo Fuentes, </a:t>
            </a:r>
            <a:r>
              <a:rPr lang="es-ES" sz="1400" dirty="0" err="1">
                <a:latin typeface="Arial" panose="020B0604020202020204" pitchFamily="34" charset="0"/>
                <a:cs typeface="Arial" panose="020B0604020202020204" pitchFamily="34" charset="0"/>
              </a:rPr>
              <a:t>Jose</a:t>
            </a:r>
            <a:r>
              <a:rPr lang="es-ES" sz="1400" dirty="0">
                <a:latin typeface="Arial" panose="020B0604020202020204" pitchFamily="34" charset="0"/>
                <a:cs typeface="Arial" panose="020B0604020202020204" pitchFamily="34" charset="0"/>
              </a:rPr>
              <a:t> María Benítez Moya, Virginia </a:t>
            </a:r>
            <a:r>
              <a:rPr lang="es-ES" sz="1400" dirty="0" err="1">
                <a:latin typeface="Arial" panose="020B0604020202020204" pitchFamily="34" charset="0"/>
                <a:cs typeface="Arial" panose="020B0604020202020204" pitchFamily="34" charset="0"/>
              </a:rPr>
              <a:t>Almadana</a:t>
            </a:r>
            <a:r>
              <a:rPr lang="es-ES" sz="1400" dirty="0">
                <a:latin typeface="Arial" panose="020B0604020202020204" pitchFamily="34" charset="0"/>
                <a:cs typeface="Arial" panose="020B0604020202020204" pitchFamily="34" charset="0"/>
              </a:rPr>
              <a:t> Pacheco, Agustín Valido Morales</a:t>
            </a:r>
            <a:br>
              <a:rPr lang="es-ES" sz="1400" dirty="0">
                <a:latin typeface="Arial" panose="020B0604020202020204" pitchFamily="34" charset="0"/>
                <a:cs typeface="Arial" panose="020B0604020202020204" pitchFamily="34" charset="0"/>
              </a:rPr>
            </a:br>
            <a:r>
              <a:rPr lang="es-ES" sz="1400" dirty="0">
                <a:latin typeface="Arial" panose="020B0604020202020204" pitchFamily="34" charset="0"/>
                <a:cs typeface="Arial" panose="020B0604020202020204" pitchFamily="34" charset="0"/>
              </a:rPr>
              <a:t>Hospital Universitario Virgen Macarena, Sevilla, Sevilla, España</a:t>
            </a:r>
            <a:br>
              <a:rPr lang="es-ES" sz="1400" dirty="0">
                <a:latin typeface="Arial" panose="020B0604020202020204" pitchFamily="34" charset="0"/>
                <a:cs typeface="Arial" panose="020B0604020202020204" pitchFamily="34" charset="0"/>
              </a:rPr>
            </a:br>
            <a:br>
              <a:rPr lang="es-ES" sz="2000" dirty="0"/>
            </a:br>
            <a:endParaRPr lang="es-ES" sz="2000" dirty="0"/>
          </a:p>
        </p:txBody>
      </p:sp>
      <p:sp>
        <p:nvSpPr>
          <p:cNvPr id="3" name="Marcador de contenido 2">
            <a:extLst>
              <a:ext uri="{FF2B5EF4-FFF2-40B4-BE49-F238E27FC236}">
                <a16:creationId xmlns:a16="http://schemas.microsoft.com/office/drawing/2014/main" id="{888CEA39-49B0-4311-AFFB-26F486511486}"/>
              </a:ext>
            </a:extLst>
          </p:cNvPr>
          <p:cNvSpPr>
            <a:spLocks noGrp="1"/>
          </p:cNvSpPr>
          <p:nvPr>
            <p:ph idx="1"/>
          </p:nvPr>
        </p:nvSpPr>
        <p:spPr>
          <a:xfrm>
            <a:off x="838200" y="1825625"/>
            <a:ext cx="10515600" cy="4351338"/>
          </a:xfrm>
        </p:spPr>
        <p:txBody>
          <a:bodyPr>
            <a:normAutofit/>
          </a:bodyPr>
          <a:lstStyle/>
          <a:p>
            <a:pPr marL="0" indent="0">
              <a:lnSpc>
                <a:spcPct val="100000"/>
              </a:lnSpc>
              <a:buNone/>
            </a:pPr>
            <a:r>
              <a:rPr lang="es-ES" sz="1600" b="1" dirty="0">
                <a:latin typeface="Arial" panose="020B0604020202020204" pitchFamily="34" charset="0"/>
                <a:cs typeface="Arial" panose="020B0604020202020204" pitchFamily="34" charset="0"/>
              </a:rPr>
              <a:t>Introducción</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El soporte ventilatorio [ventilación mecánica no invasiva (VMNI) o CPAP] es un pilar fundamental en el tratamiento de la insuficiencia respiratoria o apneas del sueño de los pacientes con enfermedades neuromusculares (NM), así como el uso de tos asistida. La gran mayoría lo necesitarán a lo largo de su vida.</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OBJETIVO: Analizar el perfil de pacientes con patología NM dentro de una consulta de VMNI.</a:t>
            </a:r>
          </a:p>
          <a:p>
            <a:pPr marL="0" indent="0">
              <a:lnSpc>
                <a:spcPct val="100000"/>
              </a:lnSpc>
              <a:buNone/>
            </a:pPr>
            <a:endParaRPr lang="es-ES" sz="1600" dirty="0">
              <a:latin typeface="Arial" panose="020B0604020202020204" pitchFamily="34" charset="0"/>
              <a:cs typeface="Arial" panose="020B0604020202020204" pitchFamily="34" charset="0"/>
            </a:endParaRPr>
          </a:p>
          <a:p>
            <a:pPr marL="0" indent="0">
              <a:buNone/>
            </a:pPr>
            <a:r>
              <a:rPr lang="es-ES" sz="1600" b="1" dirty="0">
                <a:latin typeface="Arial" panose="020B0604020202020204" pitchFamily="34" charset="0"/>
                <a:cs typeface="Arial" panose="020B0604020202020204" pitchFamily="34" charset="0"/>
              </a:rPr>
              <a:t>Material y métodos</a:t>
            </a:r>
            <a:br>
              <a:rPr lang="es-ES" sz="1600" dirty="0">
                <a:latin typeface="Arial" panose="020B0604020202020204" pitchFamily="34" charset="0"/>
                <a:cs typeface="Arial" panose="020B0604020202020204" pitchFamily="34" charset="0"/>
              </a:rPr>
            </a:br>
            <a:r>
              <a:rPr lang="es-ES" sz="1600" dirty="0">
                <a:latin typeface="Arial" panose="020B0604020202020204" pitchFamily="34" charset="0"/>
                <a:cs typeface="Arial" panose="020B0604020202020204" pitchFamily="34" charset="0"/>
              </a:rPr>
              <a:t>Estudio retrospectivo descriptivo observacional sobre una base de datos de pacientes con enfermedad NM, vivos y fallecidos en el último año, en una consulta de VMNI. Se valoró edad, sexo, diagnóstico, edad del diagnóstico, tipo de ventilación, inicio e indicación de la ventilación, presiones, tipo de mascarilla, oxigenoterapia domiciliaria (OCD), tos asistida, y CT90%</a:t>
            </a:r>
          </a:p>
        </p:txBody>
      </p:sp>
      <p:pic>
        <p:nvPicPr>
          <p:cNvPr id="5" name="Imagen 4" descr="Imagen que contiene agua, exterior, naturaleza, cielo&#10;&#10;Descripción generada automáticamente">
            <a:extLst>
              <a:ext uri="{FF2B5EF4-FFF2-40B4-BE49-F238E27FC236}">
                <a16:creationId xmlns:a16="http://schemas.microsoft.com/office/drawing/2014/main" id="{10617A73-3BF3-4E8D-9914-94036CD054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8563" y="4861248"/>
            <a:ext cx="2693437" cy="1996751"/>
          </a:xfrm>
          <a:prstGeom prst="rect">
            <a:avLst/>
          </a:prstGeom>
        </p:spPr>
      </p:pic>
    </p:spTree>
    <p:extLst>
      <p:ext uri="{BB962C8B-B14F-4D97-AF65-F5344CB8AC3E}">
        <p14:creationId xmlns:p14="http://schemas.microsoft.com/office/powerpoint/2010/main" val="34291395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arcador de contenido 2">
            <a:extLst>
              <a:ext uri="{FF2B5EF4-FFF2-40B4-BE49-F238E27FC236}">
                <a16:creationId xmlns:a16="http://schemas.microsoft.com/office/drawing/2014/main" id="{40196688-50AD-4BE9-AF20-62A87AA14C92}"/>
              </a:ext>
            </a:extLst>
          </p:cNvPr>
          <p:cNvSpPr>
            <a:spLocks noGrp="1"/>
          </p:cNvSpPr>
          <p:nvPr>
            <p:ph idx="1"/>
          </p:nvPr>
        </p:nvSpPr>
        <p:spPr>
          <a:xfrm>
            <a:off x="838200" y="93306"/>
            <a:ext cx="10515600" cy="6684999"/>
          </a:xfrm>
        </p:spPr>
        <p:txBody>
          <a:bodyPr>
            <a:noAutofit/>
          </a:bodyPr>
          <a:lstStyle/>
          <a:p>
            <a:pPr marL="0" indent="0">
              <a:lnSpc>
                <a:spcPct val="120000"/>
              </a:lnSpc>
              <a:buNone/>
            </a:pPr>
            <a:r>
              <a:rPr lang="es-ES" sz="1400" b="1" dirty="0">
                <a:latin typeface="Arial" panose="020B0604020202020204" pitchFamily="34" charset="0"/>
                <a:cs typeface="Arial" panose="020B0604020202020204" pitchFamily="34" charset="0"/>
              </a:rPr>
              <a:t>Resultados</a:t>
            </a:r>
            <a:endParaRPr lang="es-ES" sz="1400" dirty="0">
              <a:latin typeface="Arial" panose="020B0604020202020204" pitchFamily="34" charset="0"/>
              <a:cs typeface="Arial" panose="020B0604020202020204" pitchFamily="34" charset="0"/>
            </a:endParaRPr>
          </a:p>
          <a:p>
            <a:pPr marL="0" indent="0">
              <a:lnSpc>
                <a:spcPct val="120000"/>
              </a:lnSpc>
              <a:buNone/>
            </a:pPr>
            <a:r>
              <a:rPr lang="es-ES" sz="1400" dirty="0">
                <a:latin typeface="Arial" panose="020B0604020202020204" pitchFamily="34" charset="0"/>
                <a:cs typeface="Arial" panose="020B0604020202020204" pitchFamily="34" charset="0"/>
              </a:rPr>
              <a:t>Se analizaron 87 pacientes con enfermedad NM, 62.1% varones con una edad media de 55 años. La edad media de diagnóstico fue de 46 años. Por diagnóstico un 9.2% presentaban patología del encéfalo o medular, un 43.7% enfermedad de la motoneurona, un 23% patología muscular (60% </a:t>
            </a:r>
            <a:r>
              <a:rPr lang="es-ES" sz="1400" dirty="0" err="1">
                <a:latin typeface="Arial" panose="020B0604020202020204" pitchFamily="34" charset="0"/>
                <a:cs typeface="Arial" panose="020B0604020202020204" pitchFamily="34" charset="0"/>
              </a:rPr>
              <a:t>Steinert</a:t>
            </a:r>
            <a:r>
              <a:rPr lang="es-ES" sz="1400" dirty="0">
                <a:latin typeface="Arial" panose="020B0604020202020204" pitchFamily="34" charset="0"/>
                <a:cs typeface="Arial" panose="020B0604020202020204" pitchFamily="34" charset="0"/>
              </a:rPr>
              <a:t>), un 12,6% enfermedad en nervios periféricos y un 11,5% otro tipo de enfermedad NM. Un 80.4% (70 pacientes) usaban soporte ventilatorio (52.8% con VMNI, 24,1% CPAP y 3.44% VMI). </a:t>
            </a:r>
          </a:p>
          <a:p>
            <a:pPr marL="0" indent="0">
              <a:lnSpc>
                <a:spcPct val="120000"/>
              </a:lnSpc>
              <a:buNone/>
            </a:pPr>
            <a:r>
              <a:rPr lang="es-ES" sz="1400" dirty="0">
                <a:latin typeface="Arial" panose="020B0604020202020204" pitchFamily="34" charset="0"/>
                <a:cs typeface="Arial" panose="020B0604020202020204" pitchFamily="34" charset="0"/>
              </a:rPr>
              <a:t>Los motivos de inicio de VMNI fue la realización de </a:t>
            </a:r>
            <a:r>
              <a:rPr lang="es-ES" sz="1400" dirty="0" err="1">
                <a:latin typeface="Arial" panose="020B0604020202020204" pitchFamily="34" charset="0"/>
                <a:cs typeface="Arial" panose="020B0604020202020204" pitchFamily="34" charset="0"/>
              </a:rPr>
              <a:t>Pox</a:t>
            </a:r>
            <a:r>
              <a:rPr lang="es-ES" sz="1400" dirty="0">
                <a:latin typeface="Arial" panose="020B0604020202020204" pitchFamily="34" charset="0"/>
                <a:cs typeface="Arial" panose="020B0604020202020204" pitchFamily="34" charset="0"/>
              </a:rPr>
              <a:t> en un 24,1% de los casos; tras ingreso hospitalario en un 18,4%; y por gasometría arterial, espirometría, presiones musculares o por varios de ellos en un 13.8% de los casos. En un 24.1% de los casos se inició tras una poligrafía/ polisomnografía. La IPAP media de los pacientes fue 16.5 y EPAP media de 6.6. </a:t>
            </a:r>
          </a:p>
          <a:p>
            <a:pPr marL="0" indent="0">
              <a:lnSpc>
                <a:spcPct val="120000"/>
              </a:lnSpc>
              <a:buNone/>
            </a:pPr>
            <a:r>
              <a:rPr lang="es-ES" sz="1400" dirty="0">
                <a:latin typeface="Arial" panose="020B0604020202020204" pitchFamily="34" charset="0"/>
                <a:cs typeface="Arial" panose="020B0604020202020204" pitchFamily="34" charset="0"/>
              </a:rPr>
              <a:t>Con respecto al tipo de mascarilla de uso, un 53,6% usaba mascarilla </a:t>
            </a:r>
            <a:r>
              <a:rPr lang="es-ES" sz="1400" dirty="0" err="1">
                <a:latin typeface="Arial" panose="020B0604020202020204" pitchFamily="34" charset="0"/>
                <a:cs typeface="Arial" panose="020B0604020202020204" pitchFamily="34" charset="0"/>
              </a:rPr>
              <a:t>oronasal</a:t>
            </a:r>
            <a:r>
              <a:rPr lang="es-ES" sz="1400" dirty="0">
                <a:latin typeface="Arial" panose="020B0604020202020204" pitchFamily="34" charset="0"/>
                <a:cs typeface="Arial" panose="020B0604020202020204" pitchFamily="34" charset="0"/>
              </a:rPr>
              <a:t>, un 42% nasal, y un 4.3% se encontraban </a:t>
            </a:r>
            <a:r>
              <a:rPr lang="es-ES" sz="1400" dirty="0" err="1">
                <a:latin typeface="Arial" panose="020B0604020202020204" pitchFamily="34" charset="0"/>
                <a:cs typeface="Arial" panose="020B0604020202020204" pitchFamily="34" charset="0"/>
              </a:rPr>
              <a:t>traqueostomizados</a:t>
            </a:r>
            <a:r>
              <a:rPr lang="es-ES" sz="1400" dirty="0">
                <a:latin typeface="Arial" panose="020B0604020202020204" pitchFamily="34" charset="0"/>
                <a:cs typeface="Arial" panose="020B0604020202020204" pitchFamily="34" charset="0"/>
              </a:rPr>
              <a:t> con VMI. Un 29.9% (26 pacientes) tenían tos asistida (inicio si pico de tos&lt;270 l/m). Con respecto al uso de OCD la utilizaban 22.9% (20 pacientes). </a:t>
            </a:r>
          </a:p>
          <a:p>
            <a:pPr marL="0" indent="0">
              <a:lnSpc>
                <a:spcPct val="120000"/>
              </a:lnSpc>
              <a:buNone/>
            </a:pPr>
            <a:r>
              <a:rPr lang="es-ES" sz="1400" dirty="0">
                <a:latin typeface="Arial" panose="020B0604020202020204" pitchFamily="34" charset="0"/>
                <a:cs typeface="Arial" panose="020B0604020202020204" pitchFamily="34" charset="0"/>
              </a:rPr>
              <a:t>El CT90% fue valorado en 62 pacientes con una media de 5.45%. Las fugas se revisaron en 42 pacientes, siendo la media de 31.2 </a:t>
            </a:r>
            <a:r>
              <a:rPr lang="es-ES" sz="1400" dirty="0" err="1">
                <a:latin typeface="Arial" panose="020B0604020202020204" pitchFamily="34" charset="0"/>
                <a:cs typeface="Arial" panose="020B0604020202020204" pitchFamily="34" charset="0"/>
              </a:rPr>
              <a:t>lpm</a:t>
            </a:r>
            <a:r>
              <a:rPr lang="es-ES" sz="1400" dirty="0">
                <a:latin typeface="Arial" panose="020B0604020202020204" pitchFamily="34" charset="0"/>
                <a:cs typeface="Arial" panose="020B0604020202020204" pitchFamily="34" charset="0"/>
              </a:rPr>
              <a:t>.</a:t>
            </a:r>
          </a:p>
          <a:p>
            <a:pPr marL="0" indent="0">
              <a:lnSpc>
                <a:spcPct val="120000"/>
              </a:lnSpc>
              <a:buNone/>
            </a:pPr>
            <a:r>
              <a:rPr lang="es-ES" sz="1400" b="1" dirty="0">
                <a:latin typeface="Arial" panose="020B0604020202020204" pitchFamily="34" charset="0"/>
                <a:cs typeface="Arial" panose="020B0604020202020204" pitchFamily="34" charset="0"/>
              </a:rPr>
              <a:t>Conclusiones</a:t>
            </a:r>
          </a:p>
          <a:p>
            <a:pPr marL="0" indent="0">
              <a:lnSpc>
                <a:spcPct val="100000"/>
              </a:lnSpc>
              <a:buNone/>
            </a:pPr>
            <a:r>
              <a:rPr lang="es-ES" sz="1400" dirty="0">
                <a:latin typeface="Arial" panose="020B0604020202020204" pitchFamily="34" charset="0"/>
                <a:cs typeface="Arial" panose="020B0604020202020204" pitchFamily="34" charset="0"/>
              </a:rPr>
              <a:t>1-El perfil del paciente neuromuscular es un varón de 55 años, en tratamiento con VMNI. </a:t>
            </a:r>
          </a:p>
          <a:p>
            <a:pPr marL="0" indent="0">
              <a:lnSpc>
                <a:spcPct val="100000"/>
              </a:lnSpc>
              <a:buNone/>
            </a:pPr>
            <a:r>
              <a:rPr lang="es-ES" sz="1400" dirty="0">
                <a:latin typeface="Arial" panose="020B0604020202020204" pitchFamily="34" charset="0"/>
                <a:cs typeface="Arial" panose="020B0604020202020204" pitchFamily="34" charset="0"/>
              </a:rPr>
              <a:t>2-La enfermedad de la neurona motora es la más prevalente.</a:t>
            </a:r>
          </a:p>
          <a:p>
            <a:pPr marL="0" indent="0">
              <a:lnSpc>
                <a:spcPct val="100000"/>
              </a:lnSpc>
              <a:buNone/>
            </a:pPr>
            <a:r>
              <a:rPr lang="es-ES" sz="1400" dirty="0">
                <a:latin typeface="Arial" panose="020B0604020202020204" pitchFamily="34" charset="0"/>
                <a:cs typeface="Arial" panose="020B0604020202020204" pitchFamily="34" charset="0"/>
              </a:rPr>
              <a:t>3-Es frecuente la asociación de enfermedad neuromuscular y apnea del sueño que precisan tratamiento </a:t>
            </a:r>
          </a:p>
          <a:p>
            <a:pPr marL="0" indent="0">
              <a:lnSpc>
                <a:spcPct val="100000"/>
              </a:lnSpc>
              <a:buNone/>
            </a:pPr>
            <a:r>
              <a:rPr lang="es-ES" sz="1400" dirty="0">
                <a:latin typeface="Arial" panose="020B0604020202020204" pitchFamily="34" charset="0"/>
                <a:cs typeface="Arial" panose="020B0604020202020204" pitchFamily="34" charset="0"/>
              </a:rPr>
              <a:t>con CPAP (fundamentalmente en musculares). </a:t>
            </a:r>
          </a:p>
          <a:p>
            <a:pPr marL="0" indent="0">
              <a:lnSpc>
                <a:spcPct val="100000"/>
              </a:lnSpc>
              <a:buNone/>
            </a:pPr>
            <a:r>
              <a:rPr lang="es-ES" sz="1400" dirty="0">
                <a:latin typeface="Arial" panose="020B0604020202020204" pitchFamily="34" charset="0"/>
                <a:cs typeface="Arial" panose="020B0604020202020204" pitchFamily="34" charset="0"/>
              </a:rPr>
              <a:t>4-La Tos Asistida es un tratamiento con una tendencia claramente ascendente. </a:t>
            </a:r>
          </a:p>
          <a:p>
            <a:pPr marL="0" indent="0">
              <a:lnSpc>
                <a:spcPct val="100000"/>
              </a:lnSpc>
              <a:buNone/>
            </a:pPr>
            <a:r>
              <a:rPr lang="es-ES" sz="1400" dirty="0">
                <a:latin typeface="Arial" panose="020B0604020202020204" pitchFamily="34" charset="0"/>
                <a:cs typeface="Arial" panose="020B0604020202020204" pitchFamily="34" charset="0"/>
              </a:rPr>
              <a:t>5-En relación con un estudio previo ha disminuido de forma significativa el uso de oxigenoterapia y</a:t>
            </a:r>
          </a:p>
          <a:p>
            <a:pPr marL="0" indent="0">
              <a:lnSpc>
                <a:spcPct val="100000"/>
              </a:lnSpc>
              <a:buNone/>
            </a:pPr>
            <a:r>
              <a:rPr lang="es-ES" sz="1400" dirty="0">
                <a:latin typeface="Arial" panose="020B0604020202020204" pitchFamily="34" charset="0"/>
                <a:cs typeface="Arial" panose="020B0604020202020204" pitchFamily="34" charset="0"/>
              </a:rPr>
              <a:t> mejorado el CT90%.</a:t>
            </a:r>
          </a:p>
        </p:txBody>
      </p:sp>
      <p:pic>
        <p:nvPicPr>
          <p:cNvPr id="7" name="Imagen 6" descr="Imagen que contiene agua, exterior, naturaleza, cielo&#10;&#10;Descripción generada automáticamente">
            <a:extLst>
              <a:ext uri="{FF2B5EF4-FFF2-40B4-BE49-F238E27FC236}">
                <a16:creationId xmlns:a16="http://schemas.microsoft.com/office/drawing/2014/main" id="{9C5F3F4D-724B-4DF8-B19B-2804E61436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498563" y="4861249"/>
            <a:ext cx="2693437" cy="1996751"/>
          </a:xfrm>
          <a:prstGeom prst="rect">
            <a:avLst/>
          </a:prstGeom>
        </p:spPr>
      </p:pic>
    </p:spTree>
    <p:extLst>
      <p:ext uri="{BB962C8B-B14F-4D97-AF65-F5344CB8AC3E}">
        <p14:creationId xmlns:p14="http://schemas.microsoft.com/office/powerpoint/2010/main" val="2830557356"/>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18</TotalTime>
  <Words>371</Words>
  <Application>Microsoft Office PowerPoint</Application>
  <PresentationFormat>Panorámica</PresentationFormat>
  <Paragraphs>17</Paragraphs>
  <Slides>2</Slides>
  <Notes>0</Notes>
  <HiddenSlides>0</HiddenSlides>
  <MMClips>0</MMClips>
  <ScaleCrop>false</ScaleCrop>
  <HeadingPairs>
    <vt:vector size="6" baseType="variant">
      <vt:variant>
        <vt:lpstr>Fuentes usadas</vt:lpstr>
      </vt:variant>
      <vt:variant>
        <vt:i4>3</vt:i4>
      </vt:variant>
      <vt:variant>
        <vt:lpstr>Tema</vt:lpstr>
      </vt:variant>
      <vt:variant>
        <vt:i4>1</vt:i4>
      </vt:variant>
      <vt:variant>
        <vt:lpstr>Títulos de diapositiva</vt:lpstr>
      </vt:variant>
      <vt:variant>
        <vt:i4>2</vt:i4>
      </vt:variant>
    </vt:vector>
  </HeadingPairs>
  <TitlesOfParts>
    <vt:vector size="6" baseType="lpstr">
      <vt:lpstr>Arial</vt:lpstr>
      <vt:lpstr>Calibri</vt:lpstr>
      <vt:lpstr>Calibri Light</vt:lpstr>
      <vt:lpstr>Tema de Office</vt:lpstr>
      <vt:lpstr>ESTUDIO DE UNA CONSULTA DE VENTILACIÓN NO INVASIVA Y PACIENTES CON PATOLOGÍA NEUROMUSCULAR  Rafael Perera Louvier, Pedro Rodríguez Martín, José Antonio Delgado Torralbo, Jesús Gordillo Fuentes, Jose María Benítez Moya, Virginia Almadana Pacheco, Agustín Valido Morales Hospital Universitario Virgen Macarena, Sevilla, Sevilla, España  </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ESTUDIO DE UNA CONSULTA DE VENTILACIÓN NO INVASIVA Y PACIENTES CON PATOLOGÍA NEUROMUSCULAR  Rafael Perera Louvier, Pedro Rodríguez Martín, José Antonio Delgado Torralbo, Jesús Gordillo Fuentes, Jose María Benítez Moya, Virginia Almadana Pacheco, Agustín Valido Morales Hospital Universitario Virgen Macarena, Sevilla, Sevilla, España  </dc:title>
  <dc:creator>Rafael Perera Louvier</dc:creator>
  <cp:lastModifiedBy>Rafael Perera Louvier</cp:lastModifiedBy>
  <cp:revision>7</cp:revision>
  <dcterms:created xsi:type="dcterms:W3CDTF">2019-03-07T16:44:06Z</dcterms:created>
  <dcterms:modified xsi:type="dcterms:W3CDTF">2019-03-07T17:03:46Z</dcterms:modified>
</cp:coreProperties>
</file>