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8785225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E7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88" y="-102"/>
      </p:cViewPr>
      <p:guideLst>
        <p:guide orient="horz" pos="2160"/>
        <p:guide pos="27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s-ES"/>
  <c:chart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cat>
            <c:strRef>
              <c:f>Hoja1!$A$2:$A$12</c:f>
              <c:strCache>
                <c:ptCount val="11"/>
                <c:pt idx="0">
                  <c:v>Profesión R</c:v>
                </c:pt>
                <c:pt idx="1">
                  <c:v>HTA</c:v>
                </c:pt>
                <c:pt idx="2">
                  <c:v>Fumador </c:v>
                </c:pt>
                <c:pt idx="3">
                  <c:v>DM</c:v>
                </c:pt>
                <c:pt idx="4">
                  <c:v>DLP</c:v>
                </c:pt>
                <c:pt idx="5">
                  <c:v>FA</c:v>
                </c:pt>
                <c:pt idx="6">
                  <c:v>C.Isq</c:v>
                </c:pt>
                <c:pt idx="7">
                  <c:v>Ictus</c:v>
                </c:pt>
                <c:pt idx="8">
                  <c:v>Depresión</c:v>
                </c:pt>
                <c:pt idx="9">
                  <c:v>Sedantes</c:v>
                </c:pt>
                <c:pt idx="10">
                  <c:v>Antidep</c:v>
                </c:pt>
              </c:strCache>
            </c:strRef>
          </c:cat>
          <c:val>
            <c:numRef>
              <c:f>Hoja1!$B$2:$B$12</c:f>
              <c:numCache>
                <c:formatCode>0%</c:formatCode>
                <c:ptCount val="11"/>
                <c:pt idx="0">
                  <c:v>0.13</c:v>
                </c:pt>
                <c:pt idx="1">
                  <c:v>0.63000000000000012</c:v>
                </c:pt>
                <c:pt idx="2">
                  <c:v>0.63000000000000012</c:v>
                </c:pt>
                <c:pt idx="3">
                  <c:v>0.29000000000000004</c:v>
                </c:pt>
                <c:pt idx="4">
                  <c:v>0.27</c:v>
                </c:pt>
                <c:pt idx="5">
                  <c:v>0.05</c:v>
                </c:pt>
                <c:pt idx="6">
                  <c:v>0.05</c:v>
                </c:pt>
                <c:pt idx="7">
                  <c:v>3.0000000000000002E-2</c:v>
                </c:pt>
                <c:pt idx="8">
                  <c:v>0.16</c:v>
                </c:pt>
                <c:pt idx="9">
                  <c:v>8.0000000000000016E-2</c:v>
                </c:pt>
                <c:pt idx="10">
                  <c:v>0.16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Columna2</c:v>
                </c:pt>
              </c:strCache>
            </c:strRef>
          </c:tx>
          <c:cat>
            <c:strRef>
              <c:f>Hoja1!$A$2:$A$12</c:f>
              <c:strCache>
                <c:ptCount val="11"/>
                <c:pt idx="0">
                  <c:v>Profesión R</c:v>
                </c:pt>
                <c:pt idx="1">
                  <c:v>HTA</c:v>
                </c:pt>
                <c:pt idx="2">
                  <c:v>Fumador </c:v>
                </c:pt>
                <c:pt idx="3">
                  <c:v>DM</c:v>
                </c:pt>
                <c:pt idx="4">
                  <c:v>DLP</c:v>
                </c:pt>
                <c:pt idx="5">
                  <c:v>FA</c:v>
                </c:pt>
                <c:pt idx="6">
                  <c:v>C.Isq</c:v>
                </c:pt>
                <c:pt idx="7">
                  <c:v>Ictus</c:v>
                </c:pt>
                <c:pt idx="8">
                  <c:v>Depresión</c:v>
                </c:pt>
                <c:pt idx="9">
                  <c:v>Sedantes</c:v>
                </c:pt>
                <c:pt idx="10">
                  <c:v>Antidep</c:v>
                </c:pt>
              </c:strCache>
            </c:strRef>
          </c:cat>
          <c:val>
            <c:numRef>
              <c:f>Hoja1!$C$2:$C$12</c:f>
              <c:numCache>
                <c:formatCode>General</c:formatCode>
                <c:ptCount val="11"/>
              </c:numCache>
            </c:numRef>
          </c:val>
        </c:ser>
        <c:axId val="66488960"/>
        <c:axId val="75338496"/>
      </c:barChart>
      <c:catAx>
        <c:axId val="6648896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aseline="0"/>
            </a:pPr>
            <a:endParaRPr lang="es-ES"/>
          </a:p>
        </c:txPr>
        <c:crossAx val="75338496"/>
        <c:crosses val="autoZero"/>
        <c:auto val="1"/>
        <c:lblAlgn val="ctr"/>
        <c:lblOffset val="100"/>
      </c:catAx>
      <c:valAx>
        <c:axId val="75338496"/>
        <c:scaling>
          <c:orientation val="minMax"/>
        </c:scaling>
        <c:axPos val="l"/>
        <c:majorGridlines/>
        <c:numFmt formatCode="0%" sourceLinked="1"/>
        <c:tickLblPos val="nextTo"/>
        <c:crossAx val="6648896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s-E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5E2052-C0AB-42AC-9157-603DC89959F1}" type="doc">
      <dgm:prSet loTypeId="urn:microsoft.com/office/officeart/2005/8/layout/radial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5869D4E4-76CB-4794-9C32-9CF677D6944F}">
      <dgm:prSet phldrT="[Texto]" custT="1"/>
      <dgm:spPr/>
      <dgm:t>
        <a:bodyPr/>
        <a:lstStyle/>
        <a:p>
          <a:r>
            <a:rPr lang="es-ES" sz="1000" dirty="0" smtClean="0">
              <a:solidFill>
                <a:schemeClr val="tx1"/>
              </a:solidFill>
            </a:rPr>
            <a:t>62 </a:t>
          </a:r>
        </a:p>
        <a:p>
          <a:r>
            <a:rPr lang="es-ES" sz="1000" dirty="0" smtClean="0">
              <a:solidFill>
                <a:schemeClr val="tx1"/>
              </a:solidFill>
            </a:rPr>
            <a:t>NO CUMPLIDORES</a:t>
          </a:r>
        </a:p>
        <a:p>
          <a:r>
            <a:rPr lang="es-ES" sz="1000" dirty="0" smtClean="0">
              <a:solidFill>
                <a:schemeClr val="tx1"/>
              </a:solidFill>
            </a:rPr>
            <a:t>27,4%</a:t>
          </a:r>
          <a:endParaRPr lang="es-ES" sz="1000" dirty="0">
            <a:solidFill>
              <a:schemeClr val="tx1"/>
            </a:solidFill>
          </a:endParaRPr>
        </a:p>
      </dgm:t>
    </dgm:pt>
    <dgm:pt modelId="{7789F026-DDCA-45D0-A50F-5949ADC1272C}" type="parTrans" cxnId="{6C7A68B8-46DA-4E53-9421-F3545E4DAB21}">
      <dgm:prSet/>
      <dgm:spPr/>
      <dgm:t>
        <a:bodyPr/>
        <a:lstStyle/>
        <a:p>
          <a:endParaRPr lang="es-ES"/>
        </a:p>
      </dgm:t>
    </dgm:pt>
    <dgm:pt modelId="{FB1292C3-4263-4DFB-BE63-1178C42950C5}" type="sibTrans" cxnId="{6C7A68B8-46DA-4E53-9421-F3545E4DAB21}">
      <dgm:prSet/>
      <dgm:spPr/>
      <dgm:t>
        <a:bodyPr/>
        <a:lstStyle/>
        <a:p>
          <a:endParaRPr lang="es-ES"/>
        </a:p>
      </dgm:t>
    </dgm:pt>
    <dgm:pt modelId="{A0A2B34A-3204-4AF4-BB7A-877D41E08BE9}">
      <dgm:prSet phldrT="[Texto]" custT="1"/>
      <dgm:spPr/>
      <dgm:t>
        <a:bodyPr/>
        <a:lstStyle/>
        <a:p>
          <a:r>
            <a:rPr lang="es-ES" sz="1000" dirty="0" smtClean="0">
              <a:solidFill>
                <a:schemeClr val="tx1"/>
              </a:solidFill>
            </a:rPr>
            <a:t>55  MEDIA EDAD</a:t>
          </a:r>
          <a:endParaRPr lang="es-ES" sz="1000" dirty="0">
            <a:solidFill>
              <a:schemeClr val="tx1"/>
            </a:solidFill>
          </a:endParaRPr>
        </a:p>
      </dgm:t>
    </dgm:pt>
    <dgm:pt modelId="{4C766541-0972-4E8F-AFF4-15B34BC8754D}" type="parTrans" cxnId="{2054BA86-1D14-4BB6-A1E4-CFB5BCDB887A}">
      <dgm:prSet/>
      <dgm:spPr/>
      <dgm:t>
        <a:bodyPr/>
        <a:lstStyle/>
        <a:p>
          <a:endParaRPr lang="es-ES"/>
        </a:p>
      </dgm:t>
    </dgm:pt>
    <dgm:pt modelId="{8CC73194-F492-4CE6-83DC-5FA502FAC75D}" type="sibTrans" cxnId="{2054BA86-1D14-4BB6-A1E4-CFB5BCDB887A}">
      <dgm:prSet/>
      <dgm:spPr/>
      <dgm:t>
        <a:bodyPr/>
        <a:lstStyle/>
        <a:p>
          <a:endParaRPr lang="es-ES"/>
        </a:p>
      </dgm:t>
    </dgm:pt>
    <dgm:pt modelId="{1F933995-0798-4FC8-B583-42D3C1801D7A}">
      <dgm:prSet phldrT="[Texto]" custT="1"/>
      <dgm:spPr/>
      <dgm:t>
        <a:bodyPr/>
        <a:lstStyle/>
        <a:p>
          <a:r>
            <a:rPr lang="es-ES" sz="1000" dirty="0" smtClean="0">
              <a:solidFill>
                <a:schemeClr val="tx1"/>
              </a:solidFill>
            </a:rPr>
            <a:t>34</a:t>
          </a:r>
        </a:p>
        <a:p>
          <a:r>
            <a:rPr lang="es-ES" sz="1000" dirty="0" smtClean="0">
              <a:solidFill>
                <a:schemeClr val="tx1"/>
              </a:solidFill>
            </a:rPr>
            <a:t>IMC </a:t>
          </a:r>
          <a:endParaRPr lang="es-ES" sz="1000" dirty="0">
            <a:solidFill>
              <a:schemeClr val="tx1"/>
            </a:solidFill>
          </a:endParaRPr>
        </a:p>
      </dgm:t>
    </dgm:pt>
    <dgm:pt modelId="{3B21D95D-473D-48C8-920C-79FBAA9E88D0}" type="parTrans" cxnId="{0523D867-CC3D-4F02-90FA-29D7803C37D3}">
      <dgm:prSet/>
      <dgm:spPr/>
      <dgm:t>
        <a:bodyPr/>
        <a:lstStyle/>
        <a:p>
          <a:endParaRPr lang="es-ES"/>
        </a:p>
      </dgm:t>
    </dgm:pt>
    <dgm:pt modelId="{F7898A22-0EA6-4573-A8C8-FAF7BFD0B85F}" type="sibTrans" cxnId="{0523D867-CC3D-4F02-90FA-29D7803C37D3}">
      <dgm:prSet/>
      <dgm:spPr/>
      <dgm:t>
        <a:bodyPr/>
        <a:lstStyle/>
        <a:p>
          <a:endParaRPr lang="es-ES"/>
        </a:p>
      </dgm:t>
    </dgm:pt>
    <dgm:pt modelId="{46C94309-9544-413F-A362-34CE73F66530}">
      <dgm:prSet phldrT="[Texto]" custT="1"/>
      <dgm:spPr/>
      <dgm:t>
        <a:bodyPr/>
        <a:lstStyle/>
        <a:p>
          <a:r>
            <a:rPr lang="es-ES" sz="1000" dirty="0" smtClean="0">
              <a:solidFill>
                <a:schemeClr val="tx1"/>
              </a:solidFill>
            </a:rPr>
            <a:t>13</a:t>
          </a:r>
        </a:p>
        <a:p>
          <a:r>
            <a:rPr lang="es-ES" sz="1000" dirty="0" smtClean="0">
              <a:solidFill>
                <a:schemeClr val="tx1"/>
              </a:solidFill>
            </a:rPr>
            <a:t>EPWORTH </a:t>
          </a:r>
          <a:endParaRPr lang="es-ES" sz="1000" dirty="0">
            <a:solidFill>
              <a:schemeClr val="tx1"/>
            </a:solidFill>
          </a:endParaRPr>
        </a:p>
      </dgm:t>
    </dgm:pt>
    <dgm:pt modelId="{42C45DCA-2BFE-460D-9A6F-DC5C9941E8BE}" type="parTrans" cxnId="{75C436B0-BB0D-4ACF-A5C8-6A824D4577FE}">
      <dgm:prSet/>
      <dgm:spPr/>
      <dgm:t>
        <a:bodyPr/>
        <a:lstStyle/>
        <a:p>
          <a:endParaRPr lang="es-ES"/>
        </a:p>
      </dgm:t>
    </dgm:pt>
    <dgm:pt modelId="{2FED2CCD-1286-47D3-B550-626DBBFB727E}" type="sibTrans" cxnId="{75C436B0-BB0D-4ACF-A5C8-6A824D4577FE}">
      <dgm:prSet/>
      <dgm:spPr/>
      <dgm:t>
        <a:bodyPr/>
        <a:lstStyle/>
        <a:p>
          <a:endParaRPr lang="es-ES"/>
        </a:p>
      </dgm:t>
    </dgm:pt>
    <dgm:pt modelId="{DB1B76D6-821C-48B1-862B-71A3310C9975}">
      <dgm:prSet phldrT="[Texto]" custT="1"/>
      <dgm:spPr/>
      <dgm:t>
        <a:bodyPr/>
        <a:lstStyle/>
        <a:p>
          <a:r>
            <a:rPr lang="es-ES" sz="1000" dirty="0" smtClean="0">
              <a:solidFill>
                <a:schemeClr val="tx1"/>
              </a:solidFill>
            </a:rPr>
            <a:t>43</a:t>
          </a:r>
        </a:p>
        <a:p>
          <a:r>
            <a:rPr lang="es-ES" sz="1000" dirty="0" smtClean="0">
              <a:solidFill>
                <a:schemeClr val="tx1"/>
              </a:solidFill>
            </a:rPr>
            <a:t>IAH </a:t>
          </a:r>
          <a:endParaRPr lang="es-ES" sz="1000" dirty="0">
            <a:solidFill>
              <a:schemeClr val="tx1"/>
            </a:solidFill>
          </a:endParaRPr>
        </a:p>
      </dgm:t>
    </dgm:pt>
    <dgm:pt modelId="{14C68047-B681-4BE3-B6B0-3584349B7754}" type="parTrans" cxnId="{5A25F751-81D3-4C3F-81EA-945E8A4DA111}">
      <dgm:prSet/>
      <dgm:spPr/>
      <dgm:t>
        <a:bodyPr/>
        <a:lstStyle/>
        <a:p>
          <a:endParaRPr lang="es-ES"/>
        </a:p>
      </dgm:t>
    </dgm:pt>
    <dgm:pt modelId="{0AC5898D-CB52-4062-BCC4-FA896DD8C6CC}" type="sibTrans" cxnId="{5A25F751-81D3-4C3F-81EA-945E8A4DA111}">
      <dgm:prSet/>
      <dgm:spPr/>
      <dgm:t>
        <a:bodyPr/>
        <a:lstStyle/>
        <a:p>
          <a:endParaRPr lang="es-ES"/>
        </a:p>
      </dgm:t>
    </dgm:pt>
    <dgm:pt modelId="{E60E21B4-9A71-4F87-BE21-6C38CF866233}">
      <dgm:prSet phldrT="[Texto]" custT="1"/>
      <dgm:spPr/>
      <dgm:t>
        <a:bodyPr/>
        <a:lstStyle/>
        <a:p>
          <a:r>
            <a:rPr lang="es-ES" sz="1000" dirty="0" smtClean="0">
              <a:solidFill>
                <a:schemeClr val="tx1"/>
              </a:solidFill>
            </a:rPr>
            <a:t>17</a:t>
          </a:r>
        </a:p>
        <a:p>
          <a:r>
            <a:rPr lang="es-ES" sz="1000" dirty="0" smtClean="0">
              <a:solidFill>
                <a:schemeClr val="tx1"/>
              </a:solidFill>
            </a:rPr>
            <a:t>CT90 </a:t>
          </a:r>
          <a:endParaRPr lang="es-ES" sz="1000" dirty="0">
            <a:solidFill>
              <a:schemeClr val="tx1"/>
            </a:solidFill>
          </a:endParaRPr>
        </a:p>
      </dgm:t>
    </dgm:pt>
    <dgm:pt modelId="{1C7595B7-9458-45E0-B9FD-0BA54B0F7975}" type="parTrans" cxnId="{87DA86F3-1399-4468-8FD7-CAD2D6BC3B54}">
      <dgm:prSet/>
      <dgm:spPr/>
      <dgm:t>
        <a:bodyPr/>
        <a:lstStyle/>
        <a:p>
          <a:endParaRPr lang="es-ES"/>
        </a:p>
      </dgm:t>
    </dgm:pt>
    <dgm:pt modelId="{06F71237-A314-45C6-B205-ED475CC6AAFD}" type="sibTrans" cxnId="{87DA86F3-1399-4468-8FD7-CAD2D6BC3B54}">
      <dgm:prSet/>
      <dgm:spPr/>
      <dgm:t>
        <a:bodyPr/>
        <a:lstStyle/>
        <a:p>
          <a:endParaRPr lang="es-ES"/>
        </a:p>
      </dgm:t>
    </dgm:pt>
    <dgm:pt modelId="{FE97A29F-79F8-4E61-89A0-986C9E77DC19}" type="pres">
      <dgm:prSet presAssocID="{045E2052-C0AB-42AC-9157-603DC89959F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27230E5-0560-4FDA-A75C-C9BDEF3C64B5}" type="pres">
      <dgm:prSet presAssocID="{5869D4E4-76CB-4794-9C32-9CF677D6944F}" presName="centerShape" presStyleLbl="node0" presStyleIdx="0" presStyleCnt="1" custScaleX="159972" custScaleY="143453"/>
      <dgm:spPr/>
      <dgm:t>
        <a:bodyPr/>
        <a:lstStyle/>
        <a:p>
          <a:endParaRPr lang="es-ES"/>
        </a:p>
      </dgm:t>
    </dgm:pt>
    <dgm:pt modelId="{B22B39FD-2AC1-4CFE-A274-828277674EDC}" type="pres">
      <dgm:prSet presAssocID="{4C766541-0972-4E8F-AFF4-15B34BC8754D}" presName="Name9" presStyleLbl="parChTrans1D2" presStyleIdx="0" presStyleCnt="5"/>
      <dgm:spPr/>
      <dgm:t>
        <a:bodyPr/>
        <a:lstStyle/>
        <a:p>
          <a:endParaRPr lang="es-ES"/>
        </a:p>
      </dgm:t>
    </dgm:pt>
    <dgm:pt modelId="{EDBA3D39-4256-4083-AEEE-C78ACB173AC6}" type="pres">
      <dgm:prSet presAssocID="{4C766541-0972-4E8F-AFF4-15B34BC8754D}" presName="connTx" presStyleLbl="parChTrans1D2" presStyleIdx="0" presStyleCnt="5"/>
      <dgm:spPr/>
      <dgm:t>
        <a:bodyPr/>
        <a:lstStyle/>
        <a:p>
          <a:endParaRPr lang="es-ES"/>
        </a:p>
      </dgm:t>
    </dgm:pt>
    <dgm:pt modelId="{2233AAAA-3DA0-48DE-AB0F-EA73E46F8585}" type="pres">
      <dgm:prSet presAssocID="{A0A2B34A-3204-4AF4-BB7A-877D41E08BE9}" presName="node" presStyleLbl="node1" presStyleIdx="0" presStyleCnt="5" custRadScaleRad="110538" custRadScaleInc="802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DEEF5C-ABEE-4563-8AD5-695F2C8D82CF}" type="pres">
      <dgm:prSet presAssocID="{3B21D95D-473D-48C8-920C-79FBAA9E88D0}" presName="Name9" presStyleLbl="parChTrans1D2" presStyleIdx="1" presStyleCnt="5"/>
      <dgm:spPr/>
      <dgm:t>
        <a:bodyPr/>
        <a:lstStyle/>
        <a:p>
          <a:endParaRPr lang="es-ES"/>
        </a:p>
      </dgm:t>
    </dgm:pt>
    <dgm:pt modelId="{81D9B45C-EA6E-4FC0-AA78-6FE8C6B326B7}" type="pres">
      <dgm:prSet presAssocID="{3B21D95D-473D-48C8-920C-79FBAA9E88D0}" presName="connTx" presStyleLbl="parChTrans1D2" presStyleIdx="1" presStyleCnt="5"/>
      <dgm:spPr/>
      <dgm:t>
        <a:bodyPr/>
        <a:lstStyle/>
        <a:p>
          <a:endParaRPr lang="es-ES"/>
        </a:p>
      </dgm:t>
    </dgm:pt>
    <dgm:pt modelId="{33B8BA7B-0A0B-479A-BE3C-F88B10E38AB1}" type="pres">
      <dgm:prSet presAssocID="{1F933995-0798-4FC8-B583-42D3C1801D7A}" presName="node" presStyleLbl="node1" presStyleIdx="1" presStyleCnt="5" custRadScaleRad="113908" custRadScaleInc="-628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E713704-2FB4-470C-A859-55B6659452AF}" type="pres">
      <dgm:prSet presAssocID="{42C45DCA-2BFE-460D-9A6F-DC5C9941E8BE}" presName="Name9" presStyleLbl="parChTrans1D2" presStyleIdx="2" presStyleCnt="5"/>
      <dgm:spPr/>
      <dgm:t>
        <a:bodyPr/>
        <a:lstStyle/>
        <a:p>
          <a:endParaRPr lang="es-ES"/>
        </a:p>
      </dgm:t>
    </dgm:pt>
    <dgm:pt modelId="{ED9E83F7-8738-4165-B6D4-E931F7CEE74C}" type="pres">
      <dgm:prSet presAssocID="{42C45DCA-2BFE-460D-9A6F-DC5C9941E8BE}" presName="connTx" presStyleLbl="parChTrans1D2" presStyleIdx="2" presStyleCnt="5"/>
      <dgm:spPr/>
      <dgm:t>
        <a:bodyPr/>
        <a:lstStyle/>
        <a:p>
          <a:endParaRPr lang="es-ES"/>
        </a:p>
      </dgm:t>
    </dgm:pt>
    <dgm:pt modelId="{EF7AC3CC-97D0-4F77-9A0E-FE8A889EB411}" type="pres">
      <dgm:prSet presAssocID="{46C94309-9544-413F-A362-34CE73F66530}" presName="node" presStyleLbl="node1" presStyleIdx="2" presStyleCnt="5" custScaleX="118477" custRadScaleRad="115503" custRadScaleInc="-874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7658069-4CFD-4B75-A069-1DB8113280D3}" type="pres">
      <dgm:prSet presAssocID="{14C68047-B681-4BE3-B6B0-3584349B7754}" presName="Name9" presStyleLbl="parChTrans1D2" presStyleIdx="3" presStyleCnt="5"/>
      <dgm:spPr/>
      <dgm:t>
        <a:bodyPr/>
        <a:lstStyle/>
        <a:p>
          <a:endParaRPr lang="es-ES"/>
        </a:p>
      </dgm:t>
    </dgm:pt>
    <dgm:pt modelId="{1FF50C3F-72BC-4305-B696-602AEF429FC2}" type="pres">
      <dgm:prSet presAssocID="{14C68047-B681-4BE3-B6B0-3584349B7754}" presName="connTx" presStyleLbl="parChTrans1D2" presStyleIdx="3" presStyleCnt="5"/>
      <dgm:spPr/>
      <dgm:t>
        <a:bodyPr/>
        <a:lstStyle/>
        <a:p>
          <a:endParaRPr lang="es-ES"/>
        </a:p>
      </dgm:t>
    </dgm:pt>
    <dgm:pt modelId="{2337282B-0050-427F-93B8-CFD78950B4C6}" type="pres">
      <dgm:prSet presAssocID="{DB1B76D6-821C-48B1-862B-71A3310C9975}" presName="node" presStyleLbl="node1" presStyleIdx="3" presStyleCnt="5" custRadScaleRad="125128" custRadScaleInc="757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4CBA1A3-987F-4053-B115-F44BBC6EB977}" type="pres">
      <dgm:prSet presAssocID="{1C7595B7-9458-45E0-B9FD-0BA54B0F7975}" presName="Name9" presStyleLbl="parChTrans1D2" presStyleIdx="4" presStyleCnt="5"/>
      <dgm:spPr/>
      <dgm:t>
        <a:bodyPr/>
        <a:lstStyle/>
        <a:p>
          <a:endParaRPr lang="es-ES"/>
        </a:p>
      </dgm:t>
    </dgm:pt>
    <dgm:pt modelId="{1D42424B-8CBA-4374-8E5F-C8FAC02834DB}" type="pres">
      <dgm:prSet presAssocID="{1C7595B7-9458-45E0-B9FD-0BA54B0F7975}" presName="connTx" presStyleLbl="parChTrans1D2" presStyleIdx="4" presStyleCnt="5"/>
      <dgm:spPr/>
      <dgm:t>
        <a:bodyPr/>
        <a:lstStyle/>
        <a:p>
          <a:endParaRPr lang="es-ES"/>
        </a:p>
      </dgm:t>
    </dgm:pt>
    <dgm:pt modelId="{7BEE7F8C-70D7-4020-904F-4FE47F23BBA4}" type="pres">
      <dgm:prSet presAssocID="{E60E21B4-9A71-4F87-BE21-6C38CF866233}" presName="node" presStyleLbl="node1" presStyleIdx="4" presStyleCnt="5" custRadScaleRad="130824" custRadScaleInc="1172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054BA86-1D14-4BB6-A1E4-CFB5BCDB887A}" srcId="{5869D4E4-76CB-4794-9C32-9CF677D6944F}" destId="{A0A2B34A-3204-4AF4-BB7A-877D41E08BE9}" srcOrd="0" destOrd="0" parTransId="{4C766541-0972-4E8F-AFF4-15B34BC8754D}" sibTransId="{8CC73194-F492-4CE6-83DC-5FA502FAC75D}"/>
    <dgm:cxn modelId="{87DA86F3-1399-4468-8FD7-CAD2D6BC3B54}" srcId="{5869D4E4-76CB-4794-9C32-9CF677D6944F}" destId="{E60E21B4-9A71-4F87-BE21-6C38CF866233}" srcOrd="4" destOrd="0" parTransId="{1C7595B7-9458-45E0-B9FD-0BA54B0F7975}" sibTransId="{06F71237-A314-45C6-B205-ED475CC6AAFD}"/>
    <dgm:cxn modelId="{E2383DE0-A4CA-44CF-814A-E0FC2DF8D345}" type="presOf" srcId="{3B21D95D-473D-48C8-920C-79FBAA9E88D0}" destId="{81D9B45C-EA6E-4FC0-AA78-6FE8C6B326B7}" srcOrd="1" destOrd="0" presId="urn:microsoft.com/office/officeart/2005/8/layout/radial1"/>
    <dgm:cxn modelId="{1CD135E3-6CC4-4918-9FE8-525C47392226}" type="presOf" srcId="{46C94309-9544-413F-A362-34CE73F66530}" destId="{EF7AC3CC-97D0-4F77-9A0E-FE8A889EB411}" srcOrd="0" destOrd="0" presId="urn:microsoft.com/office/officeart/2005/8/layout/radial1"/>
    <dgm:cxn modelId="{75C436B0-BB0D-4ACF-A5C8-6A824D4577FE}" srcId="{5869D4E4-76CB-4794-9C32-9CF677D6944F}" destId="{46C94309-9544-413F-A362-34CE73F66530}" srcOrd="2" destOrd="0" parTransId="{42C45DCA-2BFE-460D-9A6F-DC5C9941E8BE}" sibTransId="{2FED2CCD-1286-47D3-B550-626DBBFB727E}"/>
    <dgm:cxn modelId="{E87782EA-A0CC-4970-8D3E-391A5899AC89}" type="presOf" srcId="{3B21D95D-473D-48C8-920C-79FBAA9E88D0}" destId="{42DEEF5C-ABEE-4563-8AD5-695F2C8D82CF}" srcOrd="0" destOrd="0" presId="urn:microsoft.com/office/officeart/2005/8/layout/radial1"/>
    <dgm:cxn modelId="{08EF32A2-4B96-40F1-AB46-879DA865C247}" type="presOf" srcId="{4C766541-0972-4E8F-AFF4-15B34BC8754D}" destId="{EDBA3D39-4256-4083-AEEE-C78ACB173AC6}" srcOrd="1" destOrd="0" presId="urn:microsoft.com/office/officeart/2005/8/layout/radial1"/>
    <dgm:cxn modelId="{766CE14D-22EA-4F3D-9A70-89CC8CDBB8B9}" type="presOf" srcId="{1F933995-0798-4FC8-B583-42D3C1801D7A}" destId="{33B8BA7B-0A0B-479A-BE3C-F88B10E38AB1}" srcOrd="0" destOrd="0" presId="urn:microsoft.com/office/officeart/2005/8/layout/radial1"/>
    <dgm:cxn modelId="{B4DF3558-F2BB-4BC9-8364-CE8E51E3C2D0}" type="presOf" srcId="{14C68047-B681-4BE3-B6B0-3584349B7754}" destId="{1FF50C3F-72BC-4305-B696-602AEF429FC2}" srcOrd="1" destOrd="0" presId="urn:microsoft.com/office/officeart/2005/8/layout/radial1"/>
    <dgm:cxn modelId="{C42F2ECE-97EA-4E90-AC0A-C667C20C8CE8}" type="presOf" srcId="{A0A2B34A-3204-4AF4-BB7A-877D41E08BE9}" destId="{2233AAAA-3DA0-48DE-AB0F-EA73E46F8585}" srcOrd="0" destOrd="0" presId="urn:microsoft.com/office/officeart/2005/8/layout/radial1"/>
    <dgm:cxn modelId="{E5D31416-F8BA-4895-ABEC-9A74196F7A5F}" type="presOf" srcId="{42C45DCA-2BFE-460D-9A6F-DC5C9941E8BE}" destId="{ED9E83F7-8738-4165-B6D4-E931F7CEE74C}" srcOrd="1" destOrd="0" presId="urn:microsoft.com/office/officeart/2005/8/layout/radial1"/>
    <dgm:cxn modelId="{CB474748-5227-4AB0-B64D-E9EC63DDF776}" type="presOf" srcId="{1C7595B7-9458-45E0-B9FD-0BA54B0F7975}" destId="{14CBA1A3-987F-4053-B115-F44BBC6EB977}" srcOrd="0" destOrd="0" presId="urn:microsoft.com/office/officeart/2005/8/layout/radial1"/>
    <dgm:cxn modelId="{17A55493-973F-4BE4-9F23-9B423A07884A}" type="presOf" srcId="{1C7595B7-9458-45E0-B9FD-0BA54B0F7975}" destId="{1D42424B-8CBA-4374-8E5F-C8FAC02834DB}" srcOrd="1" destOrd="0" presId="urn:microsoft.com/office/officeart/2005/8/layout/radial1"/>
    <dgm:cxn modelId="{0523D867-CC3D-4F02-90FA-29D7803C37D3}" srcId="{5869D4E4-76CB-4794-9C32-9CF677D6944F}" destId="{1F933995-0798-4FC8-B583-42D3C1801D7A}" srcOrd="1" destOrd="0" parTransId="{3B21D95D-473D-48C8-920C-79FBAA9E88D0}" sibTransId="{F7898A22-0EA6-4573-A8C8-FAF7BFD0B85F}"/>
    <dgm:cxn modelId="{6C7A68B8-46DA-4E53-9421-F3545E4DAB21}" srcId="{045E2052-C0AB-42AC-9157-603DC89959F1}" destId="{5869D4E4-76CB-4794-9C32-9CF677D6944F}" srcOrd="0" destOrd="0" parTransId="{7789F026-DDCA-45D0-A50F-5949ADC1272C}" sibTransId="{FB1292C3-4263-4DFB-BE63-1178C42950C5}"/>
    <dgm:cxn modelId="{5A25F751-81D3-4C3F-81EA-945E8A4DA111}" srcId="{5869D4E4-76CB-4794-9C32-9CF677D6944F}" destId="{DB1B76D6-821C-48B1-862B-71A3310C9975}" srcOrd="3" destOrd="0" parTransId="{14C68047-B681-4BE3-B6B0-3584349B7754}" sibTransId="{0AC5898D-CB52-4062-BCC4-FA896DD8C6CC}"/>
    <dgm:cxn modelId="{6529994E-22E0-4191-A514-393F9AC8914C}" type="presOf" srcId="{045E2052-C0AB-42AC-9157-603DC89959F1}" destId="{FE97A29F-79F8-4E61-89A0-986C9E77DC19}" srcOrd="0" destOrd="0" presId="urn:microsoft.com/office/officeart/2005/8/layout/radial1"/>
    <dgm:cxn modelId="{35856D7B-2CD4-48ED-BFB3-B6BA3BE24347}" type="presOf" srcId="{5869D4E4-76CB-4794-9C32-9CF677D6944F}" destId="{627230E5-0560-4FDA-A75C-C9BDEF3C64B5}" srcOrd="0" destOrd="0" presId="urn:microsoft.com/office/officeart/2005/8/layout/radial1"/>
    <dgm:cxn modelId="{A0FD6A5F-9843-4050-B3BC-A2DA7FB259E9}" type="presOf" srcId="{4C766541-0972-4E8F-AFF4-15B34BC8754D}" destId="{B22B39FD-2AC1-4CFE-A274-828277674EDC}" srcOrd="0" destOrd="0" presId="urn:microsoft.com/office/officeart/2005/8/layout/radial1"/>
    <dgm:cxn modelId="{B5C6E961-8A3F-481A-91D7-0680D566B54D}" type="presOf" srcId="{14C68047-B681-4BE3-B6B0-3584349B7754}" destId="{27658069-4CFD-4B75-A069-1DB8113280D3}" srcOrd="0" destOrd="0" presId="urn:microsoft.com/office/officeart/2005/8/layout/radial1"/>
    <dgm:cxn modelId="{E763C00E-65C9-4171-A571-2547B1BA929F}" type="presOf" srcId="{E60E21B4-9A71-4F87-BE21-6C38CF866233}" destId="{7BEE7F8C-70D7-4020-904F-4FE47F23BBA4}" srcOrd="0" destOrd="0" presId="urn:microsoft.com/office/officeart/2005/8/layout/radial1"/>
    <dgm:cxn modelId="{0F0F5E66-DC6C-47F3-9CD6-15F6117BEC19}" type="presOf" srcId="{42C45DCA-2BFE-460D-9A6F-DC5C9941E8BE}" destId="{EE713704-2FB4-470C-A859-55B6659452AF}" srcOrd="0" destOrd="0" presId="urn:microsoft.com/office/officeart/2005/8/layout/radial1"/>
    <dgm:cxn modelId="{F35133FC-C1D5-4B0C-9B77-8F93BD74E73C}" type="presOf" srcId="{DB1B76D6-821C-48B1-862B-71A3310C9975}" destId="{2337282B-0050-427F-93B8-CFD78950B4C6}" srcOrd="0" destOrd="0" presId="urn:microsoft.com/office/officeart/2005/8/layout/radial1"/>
    <dgm:cxn modelId="{D2111D1E-6749-4949-8813-31289540270B}" type="presParOf" srcId="{FE97A29F-79F8-4E61-89A0-986C9E77DC19}" destId="{627230E5-0560-4FDA-A75C-C9BDEF3C64B5}" srcOrd="0" destOrd="0" presId="urn:microsoft.com/office/officeart/2005/8/layout/radial1"/>
    <dgm:cxn modelId="{407812FB-A4D5-4C9B-9BA0-E94EC14AF381}" type="presParOf" srcId="{FE97A29F-79F8-4E61-89A0-986C9E77DC19}" destId="{B22B39FD-2AC1-4CFE-A274-828277674EDC}" srcOrd="1" destOrd="0" presId="urn:microsoft.com/office/officeart/2005/8/layout/radial1"/>
    <dgm:cxn modelId="{A471B81F-FFCF-4A80-8CC6-9FB65A69CA96}" type="presParOf" srcId="{B22B39FD-2AC1-4CFE-A274-828277674EDC}" destId="{EDBA3D39-4256-4083-AEEE-C78ACB173AC6}" srcOrd="0" destOrd="0" presId="urn:microsoft.com/office/officeart/2005/8/layout/radial1"/>
    <dgm:cxn modelId="{C03E367A-567F-49A0-800D-6D67955F5D30}" type="presParOf" srcId="{FE97A29F-79F8-4E61-89A0-986C9E77DC19}" destId="{2233AAAA-3DA0-48DE-AB0F-EA73E46F8585}" srcOrd="2" destOrd="0" presId="urn:microsoft.com/office/officeart/2005/8/layout/radial1"/>
    <dgm:cxn modelId="{C02D9EBA-6FB9-4E1A-97C3-B873D016667D}" type="presParOf" srcId="{FE97A29F-79F8-4E61-89A0-986C9E77DC19}" destId="{42DEEF5C-ABEE-4563-8AD5-695F2C8D82CF}" srcOrd="3" destOrd="0" presId="urn:microsoft.com/office/officeart/2005/8/layout/radial1"/>
    <dgm:cxn modelId="{4D56D359-FA48-4850-8CA4-671CDEA07954}" type="presParOf" srcId="{42DEEF5C-ABEE-4563-8AD5-695F2C8D82CF}" destId="{81D9B45C-EA6E-4FC0-AA78-6FE8C6B326B7}" srcOrd="0" destOrd="0" presId="urn:microsoft.com/office/officeart/2005/8/layout/radial1"/>
    <dgm:cxn modelId="{7FC4BAF7-B0EC-47D6-896B-CAF8EEAC79C3}" type="presParOf" srcId="{FE97A29F-79F8-4E61-89A0-986C9E77DC19}" destId="{33B8BA7B-0A0B-479A-BE3C-F88B10E38AB1}" srcOrd="4" destOrd="0" presId="urn:microsoft.com/office/officeart/2005/8/layout/radial1"/>
    <dgm:cxn modelId="{2AAE33A2-0047-42A8-9A96-9466B25B0838}" type="presParOf" srcId="{FE97A29F-79F8-4E61-89A0-986C9E77DC19}" destId="{EE713704-2FB4-470C-A859-55B6659452AF}" srcOrd="5" destOrd="0" presId="urn:microsoft.com/office/officeart/2005/8/layout/radial1"/>
    <dgm:cxn modelId="{B48E96C3-22F3-4046-88FC-E6BEC0A8CE0A}" type="presParOf" srcId="{EE713704-2FB4-470C-A859-55B6659452AF}" destId="{ED9E83F7-8738-4165-B6D4-E931F7CEE74C}" srcOrd="0" destOrd="0" presId="urn:microsoft.com/office/officeart/2005/8/layout/radial1"/>
    <dgm:cxn modelId="{FA36E83B-DA82-468B-BB6C-5D9D4237FF49}" type="presParOf" srcId="{FE97A29F-79F8-4E61-89A0-986C9E77DC19}" destId="{EF7AC3CC-97D0-4F77-9A0E-FE8A889EB411}" srcOrd="6" destOrd="0" presId="urn:microsoft.com/office/officeart/2005/8/layout/radial1"/>
    <dgm:cxn modelId="{ED83601C-C503-4611-98B7-6007F2700C3F}" type="presParOf" srcId="{FE97A29F-79F8-4E61-89A0-986C9E77DC19}" destId="{27658069-4CFD-4B75-A069-1DB8113280D3}" srcOrd="7" destOrd="0" presId="urn:microsoft.com/office/officeart/2005/8/layout/radial1"/>
    <dgm:cxn modelId="{2CBE410A-D4D7-4E46-8962-F67ACE521E1F}" type="presParOf" srcId="{27658069-4CFD-4B75-A069-1DB8113280D3}" destId="{1FF50C3F-72BC-4305-B696-602AEF429FC2}" srcOrd="0" destOrd="0" presId="urn:microsoft.com/office/officeart/2005/8/layout/radial1"/>
    <dgm:cxn modelId="{9E1C187C-B54D-4294-AA2F-1029E2963354}" type="presParOf" srcId="{FE97A29F-79F8-4E61-89A0-986C9E77DC19}" destId="{2337282B-0050-427F-93B8-CFD78950B4C6}" srcOrd="8" destOrd="0" presId="urn:microsoft.com/office/officeart/2005/8/layout/radial1"/>
    <dgm:cxn modelId="{3E40C1A1-1FE2-477F-9E5E-FB685B07ADD8}" type="presParOf" srcId="{FE97A29F-79F8-4E61-89A0-986C9E77DC19}" destId="{14CBA1A3-987F-4053-B115-F44BBC6EB977}" srcOrd="9" destOrd="0" presId="urn:microsoft.com/office/officeart/2005/8/layout/radial1"/>
    <dgm:cxn modelId="{96B01DE4-ED20-4016-8E08-C0D9EAA50F7B}" type="presParOf" srcId="{14CBA1A3-987F-4053-B115-F44BBC6EB977}" destId="{1D42424B-8CBA-4374-8E5F-C8FAC02834DB}" srcOrd="0" destOrd="0" presId="urn:microsoft.com/office/officeart/2005/8/layout/radial1"/>
    <dgm:cxn modelId="{822A847B-B259-4287-AF36-2B496E6BAA76}" type="presParOf" srcId="{FE97A29F-79F8-4E61-89A0-986C9E77DC19}" destId="{7BEE7F8C-70D7-4020-904F-4FE47F23BBA4}" srcOrd="10" destOrd="0" presId="urn:microsoft.com/office/officeart/2005/8/layout/radial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58892" y="2130426"/>
            <a:ext cx="7467441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17784" y="3886200"/>
            <a:ext cx="614965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80D3-A7F4-4FA1-B962-0C0956A81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E899D-8A4A-47C9-ADEC-7529F75648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80D3-A7F4-4FA1-B962-0C0956A81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E899D-8A4A-47C9-ADEC-7529F75648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93972" y="4406901"/>
            <a:ext cx="746744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93972" y="2906713"/>
            <a:ext cx="746744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80D3-A7F4-4FA1-B962-0C0956A81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E899D-8A4A-47C9-ADEC-7529F75648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39261" y="1600201"/>
            <a:ext cx="388014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465823" y="1600201"/>
            <a:ext cx="388014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80D3-A7F4-4FA1-B962-0C0956A81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E899D-8A4A-47C9-ADEC-7529F75648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39261" y="1535113"/>
            <a:ext cx="388166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39261" y="2174875"/>
            <a:ext cx="388166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462773" y="1535113"/>
            <a:ext cx="38831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462773" y="2174875"/>
            <a:ext cx="38831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80D3-A7F4-4FA1-B962-0C0956A81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E899D-8A4A-47C9-ADEC-7529F75648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80D3-A7F4-4FA1-B962-0C0956A81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E899D-8A4A-47C9-ADEC-7529F75648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80D3-A7F4-4FA1-B962-0C0956A81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E899D-8A4A-47C9-ADEC-7529F75648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39262" y="273050"/>
            <a:ext cx="289027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34779" y="273051"/>
            <a:ext cx="491118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39262" y="1435101"/>
            <a:ext cx="289027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80D3-A7F4-4FA1-B962-0C0956A81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E899D-8A4A-47C9-ADEC-7529F75648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21966" y="4800600"/>
            <a:ext cx="527113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21966" y="612775"/>
            <a:ext cx="527113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21966" y="5367338"/>
            <a:ext cx="527113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80D3-A7F4-4FA1-B962-0C0956A81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E899D-8A4A-47C9-ADEC-7529F75648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80D3-A7F4-4FA1-B962-0C0956A81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E899D-8A4A-47C9-ADEC-7529F75648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369288" y="274639"/>
            <a:ext cx="1976676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39261" y="274639"/>
            <a:ext cx="5783606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080D3-A7F4-4FA1-B962-0C0956A81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E899D-8A4A-47C9-ADEC-7529F75648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39261" y="274638"/>
            <a:ext cx="790670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39261" y="1600201"/>
            <a:ext cx="790670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39261" y="6356351"/>
            <a:ext cx="20498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080D3-A7F4-4FA1-B962-0C0956A81423}" type="datetimeFigureOut">
              <a:rPr lang="es-ES" smtClean="0"/>
              <a:pPr/>
              <a:t>08/03/2019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01619" y="6356351"/>
            <a:ext cx="2781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96078" y="6356351"/>
            <a:ext cx="20498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E899D-8A4A-47C9-ADEC-7529F756485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928670"/>
            <a:ext cx="8785225" cy="714380"/>
          </a:xfrm>
        </p:spPr>
        <p:txBody>
          <a:bodyPr>
            <a:noAutofit/>
          </a:bodyPr>
          <a:lstStyle/>
          <a:p>
            <a:r>
              <a:rPr lang="es-ES" sz="1600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ES" sz="1600" dirty="0" smtClean="0"/>
              <a:t>María Morón Ortiz</a:t>
            </a:r>
            <a:r>
              <a:rPr lang="es-ES" sz="1600" b="1" dirty="0" smtClean="0"/>
              <a:t>, </a:t>
            </a:r>
            <a:r>
              <a:rPr lang="es-ES" sz="1600" dirty="0" smtClean="0"/>
              <a:t>Victoria Ignacio Barrios</a:t>
            </a:r>
            <a:r>
              <a:rPr lang="es-ES" sz="1600" b="1" dirty="0" smtClean="0"/>
              <a:t>, J</a:t>
            </a:r>
            <a:r>
              <a:rPr lang="es-ES" sz="1600" dirty="0" smtClean="0"/>
              <a:t>essica Hilares Vera</a:t>
            </a:r>
            <a:r>
              <a:rPr lang="es-ES" sz="1600" b="1" dirty="0" smtClean="0"/>
              <a:t>, </a:t>
            </a:r>
            <a:r>
              <a:rPr lang="es-ES" sz="1600" dirty="0" smtClean="0"/>
              <a:t>Carolina </a:t>
            </a:r>
            <a:r>
              <a:rPr lang="es-ES" sz="1600" dirty="0" err="1" smtClean="0"/>
              <a:t>Puchaes</a:t>
            </a:r>
            <a:r>
              <a:rPr lang="es-ES" sz="1600" dirty="0" smtClean="0"/>
              <a:t> Manchón, Byron </a:t>
            </a:r>
            <a:r>
              <a:rPr lang="es-ES" sz="1600" dirty="0" err="1" smtClean="0"/>
              <a:t>Urizar</a:t>
            </a:r>
            <a:r>
              <a:rPr lang="es-ES" sz="1600" dirty="0" smtClean="0"/>
              <a:t> Catalán</a:t>
            </a:r>
            <a:r>
              <a:rPr lang="es-ES" sz="1600" b="1" dirty="0" smtClean="0"/>
              <a:t>, </a:t>
            </a:r>
            <a:r>
              <a:rPr lang="es-ES" sz="1600" dirty="0" err="1" smtClean="0"/>
              <a:t>Veronica</a:t>
            </a:r>
            <a:r>
              <a:rPr lang="es-ES" sz="1600" dirty="0" smtClean="0"/>
              <a:t> Carpio Muñoz</a:t>
            </a:r>
            <a:r>
              <a:rPr lang="es-ES" sz="1600" b="1" dirty="0" smtClean="0"/>
              <a:t>, </a:t>
            </a:r>
            <a:r>
              <a:rPr lang="es-ES" sz="1600" dirty="0" smtClean="0"/>
              <a:t>María José Cadenas De Llano Conde</a:t>
            </a:r>
            <a:r>
              <a:rPr lang="es-ES" sz="1600" b="1" dirty="0" smtClean="0"/>
              <a:t>, </a:t>
            </a:r>
            <a:r>
              <a:rPr lang="es-ES" sz="1600" dirty="0" smtClean="0"/>
              <a:t>María Teresa González García, </a:t>
            </a:r>
            <a:r>
              <a:rPr lang="es-ES" sz="1600" dirty="0" err="1" smtClean="0"/>
              <a:t>Jose</a:t>
            </a:r>
            <a:r>
              <a:rPr lang="es-ES" sz="1600" dirty="0" smtClean="0"/>
              <a:t> Antonio Maldonado Pérez</a:t>
            </a:r>
            <a:r>
              <a:rPr lang="es-ES" sz="1600" b="1" dirty="0" smtClean="0"/>
              <a:t>, </a:t>
            </a:r>
            <a:r>
              <a:rPr lang="es-ES" sz="1600" dirty="0" smtClean="0"/>
              <a:t>Antonio Pereira Vega.</a:t>
            </a:r>
            <a:endParaRPr lang="es-ES" sz="16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0" y="1714488"/>
            <a:ext cx="8785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Unidad de Neumología. Hospital Juan Ramón Jiménez. Huelva. España. </a:t>
            </a:r>
            <a:endParaRPr lang="es-ES" sz="1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0" y="2380300"/>
            <a:ext cx="8785225" cy="14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s-ES" dirty="0" smtClean="0"/>
              <a:t> SAHS: 6/8% de la población en España.</a:t>
            </a:r>
          </a:p>
          <a:p>
            <a:pPr lvl="0">
              <a:buFont typeface="Arial" pitchFamily="34" charset="0"/>
              <a:buChar char="•"/>
            </a:pPr>
            <a:r>
              <a:rPr lang="es-ES" dirty="0" smtClean="0"/>
              <a:t> CPAP el tratamiento fundamental en el SAHS grave. Ayuda a disminuir la incidencia de patologías cardiovasculares y a mejorar la calidad de vida del paciente. </a:t>
            </a:r>
          </a:p>
          <a:p>
            <a:pPr lvl="0">
              <a:buFont typeface="Arial" pitchFamily="34" charset="0"/>
              <a:buChar char="•"/>
            </a:pPr>
            <a:r>
              <a:rPr lang="es-ES" dirty="0" smtClean="0"/>
              <a:t> Todo esto será así cuando se asegure una buena adherencia.</a:t>
            </a:r>
          </a:p>
          <a:p>
            <a:pPr lvl="0">
              <a:buFont typeface="Arial" pitchFamily="34" charset="0"/>
              <a:buChar char="•"/>
            </a:pPr>
            <a:r>
              <a:rPr lang="es-ES" dirty="0" smtClean="0"/>
              <a:t> Coste elevado de este tipo de tratamiento continuado.</a:t>
            </a:r>
            <a:endParaRPr lang="es-ES" sz="2000" dirty="0" smtClean="0"/>
          </a:p>
        </p:txBody>
      </p:sp>
      <p:sp>
        <p:nvSpPr>
          <p:cNvPr id="11" name="10 CuadroTexto"/>
          <p:cNvSpPr txBox="1"/>
          <p:nvPr/>
        </p:nvSpPr>
        <p:spPr>
          <a:xfrm>
            <a:off x="0" y="4220182"/>
            <a:ext cx="878522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s-ES" dirty="0" smtClean="0"/>
              <a:t>Analizar la prevalencia de pacientes no cumplidores con CPAP en nuestro medio</a:t>
            </a:r>
          </a:p>
          <a:p>
            <a:pPr marL="342900" lvl="0" indent="-342900">
              <a:buAutoNum type="arabicPeriod"/>
            </a:pPr>
            <a:r>
              <a:rPr lang="es-ES" dirty="0" smtClean="0"/>
              <a:t>Identificar un </a:t>
            </a:r>
            <a:r>
              <a:rPr lang="es-ES" dirty="0" smtClean="0"/>
              <a:t>perfil  del paciente </a:t>
            </a:r>
            <a:r>
              <a:rPr lang="es-ES" dirty="0" smtClean="0"/>
              <a:t>que justifique la falta de cumplimiento a través del análisis de sus </a:t>
            </a:r>
            <a:r>
              <a:rPr lang="es-ES" dirty="0" err="1" smtClean="0"/>
              <a:t>cormobilidades</a:t>
            </a:r>
            <a:r>
              <a:rPr lang="es-ES" dirty="0" smtClean="0"/>
              <a:t> y la ausencia o no de seguimiento.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0" y="3814708"/>
            <a:ext cx="8785225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OBJETIVOS</a:t>
            </a:r>
            <a:endParaRPr lang="es-E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12 CuadroTexto"/>
          <p:cNvSpPr txBox="1"/>
          <p:nvPr/>
        </p:nvSpPr>
        <p:spPr>
          <a:xfrm>
            <a:off x="0" y="2028758"/>
            <a:ext cx="8785225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INTRODUCCIÓN</a:t>
            </a:r>
            <a:r>
              <a:rPr lang="es-ES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s-E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0" y="5429264"/>
            <a:ext cx="8785225" cy="14773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s-ES" dirty="0" smtClean="0">
                <a:sym typeface="Wingdings" pitchFamily="2" charset="2"/>
              </a:rPr>
              <a:t></a:t>
            </a:r>
            <a:r>
              <a:rPr lang="es-ES" dirty="0" smtClean="0"/>
              <a:t>Estudio descriptivo retrospectivo de todos los pacientes en los que se ha iniciado tratamiento con CPAP durante el año 2017 y de ellos identificamos a los paciente no cumplidores.</a:t>
            </a:r>
            <a:br>
              <a:rPr lang="es-ES" dirty="0" smtClean="0"/>
            </a:br>
            <a:r>
              <a:rPr lang="es-ES" dirty="0" smtClean="0">
                <a:sym typeface="Wingdings" pitchFamily="2" charset="2"/>
              </a:rPr>
              <a:t></a:t>
            </a:r>
            <a:r>
              <a:rPr lang="es-ES" dirty="0" smtClean="0"/>
              <a:t>Consideramos que no son cumplidores cuando el número de horas/día es ≤ 4. Para ello recogemos datos de historias clínicas y aplicación virtual específica de sueño y ventilación.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0" y="5072074"/>
            <a:ext cx="8785225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MATERIAL Y MÉTODOS</a:t>
            </a:r>
            <a:endParaRPr lang="es-E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Resultado de imagen de huelva mapa polític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18460" y="3491866"/>
            <a:ext cx="1029526" cy="865829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-24"/>
            <a:ext cx="8785225" cy="928694"/>
          </a:xfrm>
          <a:solidFill>
            <a:schemeClr val="accent2">
              <a:lumMod val="75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r>
              <a:rPr lang="es-ES" sz="2000" dirty="0" smtClean="0">
                <a:solidFill>
                  <a:schemeClr val="bg1"/>
                </a:solidFill>
              </a:rPr>
              <a:t>	</a:t>
            </a:r>
            <a:r>
              <a:rPr lang="es-ES" sz="2200" dirty="0" smtClean="0">
                <a:solidFill>
                  <a:schemeClr val="bg1"/>
                </a:solidFill>
              </a:rPr>
              <a:t>CARACTERÍSTICAS DEL PACIENTE NO CUMPLIDOR EN TRATAMIENTO  CON CPAP EN LA PROVINCIA DE HUELVA EN 2017</a:t>
            </a:r>
            <a:r>
              <a:rPr lang="es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181" r="18554"/>
          <a:stretch/>
        </p:blipFill>
        <p:spPr bwMode="auto">
          <a:xfrm>
            <a:off x="137240" y="142876"/>
            <a:ext cx="711404" cy="6429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7 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6968" y="0"/>
            <a:ext cx="958257" cy="7143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0" y="-71462"/>
            <a:ext cx="8785225" cy="535531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</p:txBody>
      </p:sp>
      <p:sp>
        <p:nvSpPr>
          <p:cNvPr id="6" name="5 CuadroTexto"/>
          <p:cNvSpPr txBox="1"/>
          <p:nvPr/>
        </p:nvSpPr>
        <p:spPr>
          <a:xfrm>
            <a:off x="0" y="5103674"/>
            <a:ext cx="8785224" cy="175432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/>
              <a:t>1. La prevalencia de no cumplidores en nuestro medio alcanza el 27%.</a:t>
            </a:r>
            <a:br>
              <a:rPr lang="es-ES" dirty="0" smtClean="0"/>
            </a:br>
            <a:r>
              <a:rPr lang="es-ES" dirty="0" smtClean="0"/>
              <a:t>2. No hay correlación entre las </a:t>
            </a:r>
            <a:r>
              <a:rPr lang="es-ES" dirty="0" err="1" smtClean="0"/>
              <a:t>cormobilidades</a:t>
            </a:r>
            <a:r>
              <a:rPr lang="es-ES" dirty="0" smtClean="0"/>
              <a:t> analizadas y la probabilidad de ser no cumplidor.</a:t>
            </a:r>
            <a:br>
              <a:rPr lang="es-ES" dirty="0" smtClean="0"/>
            </a:br>
            <a:r>
              <a:rPr lang="es-ES" dirty="0" smtClean="0"/>
              <a:t>3. Una mejora en el seguimiento de los pacientes </a:t>
            </a:r>
            <a:r>
              <a:rPr lang="es-ES" dirty="0" smtClean="0">
                <a:sym typeface="Wingdings" pitchFamily="2" charset="2"/>
              </a:rPr>
              <a:t></a:t>
            </a:r>
            <a:r>
              <a:rPr lang="es-ES" dirty="0" smtClean="0"/>
              <a:t> mejor adherencia al tratamiento. </a:t>
            </a:r>
            <a:br>
              <a:rPr lang="es-ES" dirty="0" smtClean="0"/>
            </a:br>
            <a:r>
              <a:rPr lang="es-ES" dirty="0" smtClean="0"/>
              <a:t>4. Perfil de paciente no cumplidor que abandona tratamiento: mediana edad, con escasa hipersomnia diurna y fumador activo </a:t>
            </a:r>
            <a:r>
              <a:rPr lang="es-ES" dirty="0" smtClean="0">
                <a:sym typeface="Wingdings" pitchFamily="2" charset="2"/>
              </a:rPr>
              <a:t> </a:t>
            </a:r>
            <a:r>
              <a:rPr lang="es-ES" dirty="0" smtClean="0"/>
              <a:t>puede hacer pensar que no necesita la CPAP.</a:t>
            </a:r>
            <a:endParaRPr lang="es-E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0" y="4786322"/>
            <a:ext cx="8785225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CONCLUSIONES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0" y="-71462"/>
            <a:ext cx="8785225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RESULTADOS</a:t>
            </a:r>
            <a:endParaRPr lang="es-E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137240" y="916528"/>
            <a:ext cx="1509940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dirty="0" smtClean="0">
                <a:cs typeface="Arial" pitchFamily="34" charset="0"/>
              </a:rPr>
              <a:t>226 CPAP/2017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: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14 Diagrama"/>
          <p:cNvGraphicFramePr/>
          <p:nvPr/>
        </p:nvGraphicFramePr>
        <p:xfrm>
          <a:off x="137239" y="1500174"/>
          <a:ext cx="2608132" cy="257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0" name="19 Gráfico"/>
          <p:cNvGraphicFramePr/>
          <p:nvPr/>
        </p:nvGraphicFramePr>
        <p:xfrm>
          <a:off x="2749538" y="142852"/>
          <a:ext cx="5143536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50000" y="2643182"/>
            <a:ext cx="2131900" cy="2214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15 CuadroTexto"/>
          <p:cNvSpPr txBox="1"/>
          <p:nvPr/>
        </p:nvSpPr>
        <p:spPr>
          <a:xfrm>
            <a:off x="2470831" y="142852"/>
            <a:ext cx="6314394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INCIDENCIA DE LAS COMORBILIDADES EN PACIENTES NO CUMPLIDORES</a:t>
            </a:r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6108489" y="2357430"/>
            <a:ext cx="2427527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rial" pitchFamily="34" charset="0"/>
                <a:cs typeface="Arial" pitchFamily="34" charset="0"/>
              </a:rPr>
              <a:t>ESTUDIO MULTIVARIANTE:</a:t>
            </a:r>
            <a:endParaRPr lang="es-E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2871429" y="2643182"/>
            <a:ext cx="1235431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rial" pitchFamily="34" charset="0"/>
                <a:cs typeface="Arial" pitchFamily="34" charset="0"/>
              </a:rPr>
              <a:t>ABANDONO:</a:t>
            </a:r>
            <a:endParaRPr lang="es-ES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676736" y="3000372"/>
            <a:ext cx="2946711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243</Words>
  <Application>Microsoft Office PowerPoint</Application>
  <PresentationFormat>Personalizado</PresentationFormat>
  <Paragraphs>49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 CARACTERÍSTICAS DEL PACIENTE NO CUMPLIDOR EN TRATAMIENTO  CON CPAP EN LA PROVINCIA DE HUELVA EN 2017.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Estudio de INCIDENCIA (2007-2013) y MORTALIDAD (1975-2015) de CÁNCER de PULMÓN en la provincia de Huelva.</dc:title>
  <dc:creator>maria</dc:creator>
  <cp:lastModifiedBy>maria</cp:lastModifiedBy>
  <cp:revision>51</cp:revision>
  <dcterms:created xsi:type="dcterms:W3CDTF">2018-03-07T17:54:28Z</dcterms:created>
  <dcterms:modified xsi:type="dcterms:W3CDTF">2019-03-08T16:17:44Z</dcterms:modified>
</cp:coreProperties>
</file>