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diagrams/drawing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8821738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6B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2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152" y="-102"/>
      </p:cViewPr>
      <p:guideLst>
        <p:guide orient="horz" pos="2160"/>
        <p:guide pos="27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200" dirty="0" smtClean="0"/>
                      <a:t> 42</a:t>
                    </a:r>
                    <a:r>
                      <a:rPr lang="en-US" sz="1200" dirty="0"/>
                      <a:t>%</a:t>
                    </a:r>
                  </a:p>
                  <a:p>
                    <a:r>
                      <a:rPr lang="en-US" sz="1200" dirty="0"/>
                      <a:t>62a</a:t>
                    </a: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0.16722172923901643"/>
                  <c:y val="-0.16151068059016219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58</a:t>
                    </a:r>
                    <a:r>
                      <a:rPr lang="en-US" sz="1200" dirty="0"/>
                      <a:t>%</a:t>
                    </a:r>
                  </a:p>
                  <a:p>
                    <a:r>
                      <a:rPr lang="en-US" sz="1200" dirty="0"/>
                      <a:t>52a</a:t>
                    </a:r>
                  </a:p>
                </c:rich>
              </c:tx>
              <c:showCatName val="1"/>
              <c:showPercent val="1"/>
            </c:dLbl>
            <c:showCatName val="1"/>
            <c:showPercent val="1"/>
            <c:showLeaderLines val="1"/>
          </c:dLbls>
          <c:cat>
            <c:strRef>
              <c:f>Hoja1!$A$2:$A$5</c:f>
              <c:strCache>
                <c:ptCount val="2"/>
                <c:pt idx="0">
                  <c:v>mujeres </c:v>
                </c:pt>
                <c:pt idx="1">
                  <c:v>hombres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</c:v>
                </c:pt>
                <c:pt idx="1">
                  <c:v>11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3333CC"/>
              </a:solidFill>
            </c:spPr>
          </c:dPt>
          <c:dLbls>
            <c:delete val="1"/>
          </c:dLbls>
          <c:cat>
            <c:strRef>
              <c:f>Hoja1!$A$2:$A$3</c:f>
              <c:strCache>
                <c:ptCount val="2"/>
                <c:pt idx="0">
                  <c:v>PR basal</c:v>
                </c:pt>
                <c:pt idx="1">
                  <c:v>Pulxi con CPAP</c:v>
                </c:pt>
              </c:strCache>
            </c:strRef>
          </c:cat>
          <c:val>
            <c:numRef>
              <c:f>Hoja1!$B$2:$B$3</c:f>
              <c:numCache>
                <c:formatCode>0.00%</c:formatCode>
                <c:ptCount val="2"/>
                <c:pt idx="0" formatCode="0%">
                  <c:v>0.55000000000000004</c:v>
                </c:pt>
                <c:pt idx="1">
                  <c:v>0.185</c:v>
                </c:pt>
              </c:numCache>
            </c:numRef>
          </c:val>
        </c:ser>
        <c:dLbls>
          <c:showVal val="1"/>
        </c:dLbls>
        <c:gapWidth val="75"/>
        <c:axId val="69301760"/>
        <c:axId val="69303296"/>
      </c:barChart>
      <c:catAx>
        <c:axId val="69301760"/>
        <c:scaling>
          <c:orientation val="minMax"/>
        </c:scaling>
        <c:axPos val="b"/>
        <c:majorTickMark val="none"/>
        <c:tickLblPos val="nextTo"/>
        <c:crossAx val="69303296"/>
        <c:crosses val="autoZero"/>
        <c:auto val="1"/>
        <c:lblAlgn val="ctr"/>
        <c:lblOffset val="100"/>
      </c:catAx>
      <c:valAx>
        <c:axId val="69303296"/>
        <c:scaling>
          <c:orientation val="minMax"/>
        </c:scaling>
        <c:delete val="1"/>
        <c:axPos val="l"/>
        <c:numFmt formatCode="0%" sourceLinked="1"/>
        <c:majorTickMark val="none"/>
        <c:tickLblPos val="nextTo"/>
        <c:crossAx val="69301760"/>
        <c:crosses val="autoZero"/>
        <c:crossBetween val="between"/>
      </c:valAx>
    </c:plotArea>
    <c:plotVisOnly val="1"/>
  </c:chart>
  <c:externalData r:id="rId1"/>
  <c:userShapes r:id="rId2"/>
</c:chartSpace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4E7D5-516C-47FB-9420-ED9921239293}">
      <dsp:nvSpPr>
        <dsp:cNvPr id="0" name=""/>
        <dsp:cNvSpPr/>
      </dsp:nvSpPr>
      <dsp:spPr>
        <a:xfrm>
          <a:off x="619129" y="0"/>
          <a:ext cx="619129" cy="428627"/>
        </a:xfrm>
        <a:prstGeom prst="trapezoid">
          <a:avLst>
            <a:gd name="adj" fmla="val 7222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ASMA</a:t>
          </a:r>
          <a:endParaRPr lang="es-ES" sz="1600" kern="1200" dirty="0"/>
        </a:p>
      </dsp:txBody>
      <dsp:txXfrm>
        <a:off x="619129" y="0"/>
        <a:ext cx="619129" cy="428627"/>
      </dsp:txXfrm>
    </dsp:sp>
    <dsp:sp modelId="{E79A7A47-6409-443B-AAC7-8B001418C435}">
      <dsp:nvSpPr>
        <dsp:cNvPr id="0" name=""/>
        <dsp:cNvSpPr/>
      </dsp:nvSpPr>
      <dsp:spPr>
        <a:xfrm>
          <a:off x="309564" y="428627"/>
          <a:ext cx="1238258" cy="428627"/>
        </a:xfrm>
        <a:prstGeom prst="trapezoid">
          <a:avLst>
            <a:gd name="adj" fmla="val 7222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AEPOC</a:t>
          </a:r>
          <a:endParaRPr lang="es-ES" sz="1800" kern="1200" dirty="0"/>
        </a:p>
      </dsp:txBody>
      <dsp:txXfrm>
        <a:off x="526259" y="428627"/>
        <a:ext cx="804868" cy="428627"/>
      </dsp:txXfrm>
    </dsp:sp>
    <dsp:sp modelId="{041C1082-EAF5-44CA-A494-1A07B4D4F566}">
      <dsp:nvSpPr>
        <dsp:cNvPr id="0" name=""/>
        <dsp:cNvSpPr/>
      </dsp:nvSpPr>
      <dsp:spPr>
        <a:xfrm>
          <a:off x="0" y="857255"/>
          <a:ext cx="1857388" cy="428627"/>
        </a:xfrm>
        <a:prstGeom prst="trapezoid">
          <a:avLst>
            <a:gd name="adj" fmla="val 7222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kern="1200" dirty="0" smtClean="0"/>
            <a:t>NEUMONIA</a:t>
          </a:r>
          <a:endParaRPr lang="es-ES" sz="1600" kern="1200" dirty="0"/>
        </a:p>
      </dsp:txBody>
      <dsp:txXfrm>
        <a:off x="325042" y="857255"/>
        <a:ext cx="1207302" cy="4286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8B9240-22A5-4108-888A-EA8645291BCE}">
      <dsp:nvSpPr>
        <dsp:cNvPr id="0" name=""/>
        <dsp:cNvSpPr/>
      </dsp:nvSpPr>
      <dsp:spPr>
        <a:xfrm>
          <a:off x="2341" y="0"/>
          <a:ext cx="1399796" cy="494763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24</a:t>
          </a:r>
          <a:endParaRPr lang="es-ES" sz="2400" kern="1200" dirty="0">
            <a:solidFill>
              <a:schemeClr val="tx1"/>
            </a:solidFill>
          </a:endParaRPr>
        </a:p>
      </dsp:txBody>
      <dsp:txXfrm>
        <a:off x="249723" y="0"/>
        <a:ext cx="905033" cy="494763"/>
      </dsp:txXfrm>
    </dsp:sp>
    <dsp:sp modelId="{78B6426E-B5DC-406B-95D3-13F0759E649A}">
      <dsp:nvSpPr>
        <dsp:cNvPr id="0" name=""/>
        <dsp:cNvSpPr/>
      </dsp:nvSpPr>
      <dsp:spPr>
        <a:xfrm>
          <a:off x="1262158" y="0"/>
          <a:ext cx="1399796" cy="494763"/>
        </a:xfrm>
        <a:prstGeom prst="chevron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solidFill>
                <a:schemeClr val="tx1"/>
              </a:solidFill>
            </a:rPr>
            <a:t>18</a:t>
          </a:r>
          <a:endParaRPr lang="es-ES" sz="2400" kern="1200" dirty="0">
            <a:solidFill>
              <a:schemeClr val="tx1"/>
            </a:solidFill>
          </a:endParaRPr>
        </a:p>
      </dsp:txBody>
      <dsp:txXfrm>
        <a:off x="1509540" y="0"/>
        <a:ext cx="905033" cy="4947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792279-2E3B-45A9-9F21-87353ECC9C22}">
      <dsp:nvSpPr>
        <dsp:cNvPr id="0" name=""/>
        <dsp:cNvSpPr/>
      </dsp:nvSpPr>
      <dsp:spPr>
        <a:xfrm>
          <a:off x="2341" y="39430"/>
          <a:ext cx="1399795" cy="55991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1"/>
              </a:solidFill>
            </a:rPr>
            <a:t>43 (88%)</a:t>
          </a:r>
        </a:p>
      </dsp:txBody>
      <dsp:txXfrm>
        <a:off x="282300" y="39430"/>
        <a:ext cx="839877" cy="559918"/>
      </dsp:txXfrm>
    </dsp:sp>
    <dsp:sp modelId="{A8B9B1F9-2426-43E9-9872-6D35E446855A}">
      <dsp:nvSpPr>
        <dsp:cNvPr id="0" name=""/>
        <dsp:cNvSpPr/>
      </dsp:nvSpPr>
      <dsp:spPr>
        <a:xfrm>
          <a:off x="1262157" y="39430"/>
          <a:ext cx="1399795" cy="55991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smtClean="0">
              <a:solidFill>
                <a:schemeClr val="tx1"/>
              </a:solidFill>
            </a:rPr>
            <a:t>9 (21%)</a:t>
          </a:r>
        </a:p>
      </dsp:txBody>
      <dsp:txXfrm>
        <a:off x="1542116" y="39430"/>
        <a:ext cx="839877" cy="5599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B7AE2-25B6-47C2-8629-73771D1FEE08}">
      <dsp:nvSpPr>
        <dsp:cNvPr id="0" name=""/>
        <dsp:cNvSpPr/>
      </dsp:nvSpPr>
      <dsp:spPr>
        <a:xfrm>
          <a:off x="1351052" y="1599873"/>
          <a:ext cx="739359" cy="256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318"/>
              </a:lnTo>
              <a:lnTo>
                <a:pt x="739359" y="128318"/>
              </a:lnTo>
              <a:lnTo>
                <a:pt x="739359" y="25663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98FE70-CDC8-4FA6-A61E-C5839FFEF3A9}">
      <dsp:nvSpPr>
        <dsp:cNvPr id="0" name=""/>
        <dsp:cNvSpPr/>
      </dsp:nvSpPr>
      <dsp:spPr>
        <a:xfrm>
          <a:off x="611692" y="1599873"/>
          <a:ext cx="739359" cy="256637"/>
        </a:xfrm>
        <a:custGeom>
          <a:avLst/>
          <a:gdLst/>
          <a:ahLst/>
          <a:cxnLst/>
          <a:rect l="0" t="0" r="0" b="0"/>
          <a:pathLst>
            <a:path>
              <a:moveTo>
                <a:pt x="739359" y="0"/>
              </a:moveTo>
              <a:lnTo>
                <a:pt x="739359" y="128318"/>
              </a:lnTo>
              <a:lnTo>
                <a:pt x="0" y="128318"/>
              </a:lnTo>
              <a:lnTo>
                <a:pt x="0" y="25663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6006B7-4137-4271-8DF9-15B3DAAC8183}">
      <dsp:nvSpPr>
        <dsp:cNvPr id="0" name=""/>
        <dsp:cNvSpPr/>
      </dsp:nvSpPr>
      <dsp:spPr>
        <a:xfrm>
          <a:off x="740011" y="988832"/>
          <a:ext cx="1222081" cy="6110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kern="1200" dirty="0" smtClean="0">
              <a:solidFill>
                <a:schemeClr val="tx1"/>
              </a:solidFill>
            </a:rPr>
            <a:t>Pacientes contactados (30)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740011" y="988832"/>
        <a:ext cx="1222081" cy="611040"/>
      </dsp:txXfrm>
    </dsp:sp>
    <dsp:sp modelId="{CFAD62CA-3C3C-44CE-B4E0-6928803B6991}">
      <dsp:nvSpPr>
        <dsp:cNvPr id="0" name=""/>
        <dsp:cNvSpPr/>
      </dsp:nvSpPr>
      <dsp:spPr>
        <a:xfrm>
          <a:off x="651" y="1856510"/>
          <a:ext cx="1222081" cy="6110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kern="1200" smtClean="0">
              <a:solidFill>
                <a:schemeClr val="tx1"/>
              </a:solidFill>
            </a:rPr>
            <a:t>50% sin fumar 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651" y="1856510"/>
        <a:ext cx="1222081" cy="611040"/>
      </dsp:txXfrm>
    </dsp:sp>
    <dsp:sp modelId="{DB9EB9F4-B32D-4222-8615-01B5B50BA7C4}">
      <dsp:nvSpPr>
        <dsp:cNvPr id="0" name=""/>
        <dsp:cNvSpPr/>
      </dsp:nvSpPr>
      <dsp:spPr>
        <a:xfrm>
          <a:off x="1479370" y="1856510"/>
          <a:ext cx="1222081" cy="61104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0" kern="1200" smtClean="0">
              <a:solidFill>
                <a:schemeClr val="tx1"/>
              </a:solidFill>
            </a:rPr>
            <a:t>20% importante reducción</a:t>
          </a:r>
          <a:endParaRPr lang="es-ES" sz="1400" b="0" kern="1200" dirty="0">
            <a:solidFill>
              <a:schemeClr val="tx1"/>
            </a:solidFill>
          </a:endParaRPr>
        </a:p>
      </dsp:txBody>
      <dsp:txXfrm>
        <a:off x="1479370" y="1856510"/>
        <a:ext cx="1222081" cy="611040"/>
      </dsp:txXfrm>
    </dsp:sp>
  </dsp:spTree>
</dsp:drawing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0.61737</cdr:x>
      <cdr:y>0.57066</cdr:y>
    </cdr:from>
    <cdr:to>
      <cdr:x>0.87088</cdr:x>
      <cdr:y>0.7337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860811" y="1000139"/>
          <a:ext cx="764108" cy="2857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s-ES" sz="1600" dirty="0" smtClean="0"/>
            <a:t>18,5%</a:t>
          </a:r>
          <a:endParaRPr lang="es-ES" sz="16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0.99372</cdr:x>
      <cdr:y>0.18777</cdr:y>
    </cdr:to>
    <cdr:sp macro="" textlink="">
      <cdr:nvSpPr>
        <cdr:cNvPr id="3" name="28 CuadroTexto"/>
        <cdr:cNvSpPr txBox="1"/>
      </cdr:nvSpPr>
      <cdr:spPr>
        <a:xfrm xmlns:a="http://schemas.openxmlformats.org/drawingml/2006/main">
          <a:off x="0" y="0"/>
          <a:ext cx="2995172" cy="369332"/>
        </a:xfrm>
        <a:prstGeom xmlns:a="http://schemas.openxmlformats.org/drawingml/2006/main" prst="rect">
          <a:avLst/>
        </a:prstGeom>
        <a:solidFill xmlns:a="http://schemas.openxmlformats.org/drawingml/2006/main">
          <a:srgbClr val="4F81BD">
            <a:lumMod val="40000"/>
            <a:lumOff val="60000"/>
          </a:srgbClr>
        </a:solidFill>
        <a:ln xmlns:a="http://schemas.openxmlformats.org/drawingml/2006/main" w="19050">
          <a:solidFill>
            <a:srgbClr val="1F497D"/>
          </a:solidFill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s-ES" dirty="0" smtClean="0"/>
            <a:t>VARIACIÓN MEDIA DEL CT 90:</a:t>
          </a:r>
          <a:endParaRPr lang="es-ES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8F19AB-CD9F-4A4D-819F-C34FC6571358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223963" y="685800"/>
            <a:ext cx="44100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C84D26-8200-413B-B405-B02A6671804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32178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1223963" y="685800"/>
            <a:ext cx="4410075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APRENDETE CUALES SON LOS FORMULARIOS. 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C84D26-8200-413B-B405-B02A66718044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11008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61631" y="2130426"/>
            <a:ext cx="7498477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23261" y="3886200"/>
            <a:ext cx="617521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96857" y="4406901"/>
            <a:ext cx="749847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96857" y="2906713"/>
            <a:ext cx="7498477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41087" y="1600201"/>
            <a:ext cx="389626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484383" y="1600201"/>
            <a:ext cx="389626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41087" y="1535113"/>
            <a:ext cx="3897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41087" y="2174875"/>
            <a:ext cx="3897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481321" y="1535113"/>
            <a:ext cx="38993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481321" y="2174875"/>
            <a:ext cx="38993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41087" y="273050"/>
            <a:ext cx="290229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49054" y="273051"/>
            <a:ext cx="493159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41087" y="1435101"/>
            <a:ext cx="290229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29122" y="4800600"/>
            <a:ext cx="529304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29122" y="612775"/>
            <a:ext cx="529304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29122" y="5367338"/>
            <a:ext cx="529304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395760" y="274639"/>
            <a:ext cx="1984891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41087" y="274639"/>
            <a:ext cx="5807644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41087" y="274638"/>
            <a:ext cx="7939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41087" y="1600201"/>
            <a:ext cx="793956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41087" y="6356351"/>
            <a:ext cx="20584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57DAF-4045-4BCA-9FBC-F42F3DE27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14094" y="6356351"/>
            <a:ext cx="2793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322245" y="6356351"/>
            <a:ext cx="20584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D866B-34DB-4FAC-9CC7-80A00F69A1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6" Type="http://schemas.microsoft.com/office/2007/relationships/diagramDrawing" Target="../diagrams/drawing2.xml"/><Relationship Id="rId3" Type="http://schemas.openxmlformats.org/officeDocument/2006/relationships/image" Target="../media/image2.png"/><Relationship Id="rId21" Type="http://schemas.microsoft.com/office/2007/relationships/diagramDrawing" Target="../diagrams/drawing1.xml"/><Relationship Id="rId7" Type="http://schemas.openxmlformats.org/officeDocument/2006/relationships/image" Target="../media/image5.png"/><Relationship Id="rId25" Type="http://schemas.microsoft.com/office/2007/relationships/diagramDrawing" Target="../diagrams/drawing3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24" Type="http://schemas.microsoft.com/office/2007/relationships/diagramDrawing" Target="../diagrams/drawing4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0" y="857250"/>
            <a:ext cx="8821738" cy="5715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s-ES" sz="1400" dirty="0" smtClean="0"/>
              <a:t>María Morón Ortiz, Victoria Ignacio Barrios</a:t>
            </a:r>
            <a:r>
              <a:rPr lang="es-ES" sz="1400" b="1" dirty="0" smtClean="0"/>
              <a:t>, </a:t>
            </a:r>
            <a:r>
              <a:rPr lang="es-ES" sz="1400" dirty="0" smtClean="0"/>
              <a:t>Jessica Hilares Vera, Isabel </a:t>
            </a:r>
            <a:r>
              <a:rPr lang="es-ES" sz="1400" dirty="0" err="1" smtClean="0"/>
              <a:t>Asschert</a:t>
            </a:r>
            <a:r>
              <a:rPr lang="es-ES" sz="1400" dirty="0" smtClean="0"/>
              <a:t> Agüero</a:t>
            </a:r>
            <a:r>
              <a:rPr lang="es-ES" sz="1400" b="1" dirty="0" smtClean="0"/>
              <a:t>, </a:t>
            </a:r>
            <a:r>
              <a:rPr lang="es-ES" sz="1400" dirty="0" smtClean="0"/>
              <a:t>Byron </a:t>
            </a:r>
            <a:r>
              <a:rPr lang="es-ES" sz="1400" dirty="0" err="1" smtClean="0"/>
              <a:t>Urizar</a:t>
            </a:r>
            <a:r>
              <a:rPr lang="es-ES" sz="1400" dirty="0" smtClean="0"/>
              <a:t> Catalán</a:t>
            </a:r>
            <a:r>
              <a:rPr lang="es-ES" sz="1400" b="1" dirty="0" smtClean="0"/>
              <a:t>, </a:t>
            </a:r>
            <a:r>
              <a:rPr lang="es-ES" sz="1400" dirty="0" smtClean="0"/>
              <a:t>Lucía Marín Barrera, Roberto Del Pozo, Luis Padrón </a:t>
            </a:r>
            <a:r>
              <a:rPr lang="es-ES" sz="1400" dirty="0" err="1" smtClean="0"/>
              <a:t>Fraysse</a:t>
            </a:r>
            <a:r>
              <a:rPr lang="es-ES" sz="1400" b="1" dirty="0" smtClean="0"/>
              <a:t>, </a:t>
            </a:r>
            <a:r>
              <a:rPr lang="es-ES" sz="1400" dirty="0" err="1" smtClean="0"/>
              <a:t>Jose</a:t>
            </a:r>
            <a:r>
              <a:rPr lang="es-ES" sz="1400" dirty="0" smtClean="0"/>
              <a:t> Antonio Maldonado Pérez</a:t>
            </a:r>
            <a:r>
              <a:rPr lang="es-ES" sz="1400" b="1" dirty="0" smtClean="0"/>
              <a:t>, </a:t>
            </a:r>
            <a:r>
              <a:rPr lang="es-ES" sz="1400" dirty="0" smtClean="0"/>
              <a:t>Antonio Pereira Vega</a:t>
            </a:r>
            <a:r>
              <a:rPr lang="es-ES" sz="1400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rial" pitchFamily="34" charset="0"/>
              </a:rPr>
              <a:t>.</a:t>
            </a:r>
            <a:endParaRPr lang="es-ES" sz="1400" dirty="0">
              <a:solidFill>
                <a:schemeClr val="accent1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3 Título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8821738" cy="857250"/>
          </a:xfrm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es-ES" sz="2400" dirty="0" smtClean="0">
                <a:solidFill>
                  <a:schemeClr val="bg1"/>
                </a:solidFill>
              </a:rPr>
              <a:t>             </a:t>
            </a:r>
            <a:r>
              <a:rPr lang="es-ES" sz="2000" dirty="0" smtClean="0">
                <a:solidFill>
                  <a:schemeClr val="bg1"/>
                </a:solidFill>
              </a:rPr>
              <a:t>IMPACTO EN LA CORRECIÓN DE LA HIPOXEMIA NOCTURNA DEL TRATAMIENTO CON CPAP EN PACIENTES DIAGNOSTICADOS DE SAHS DE CARÁCTER GRAVE Y ALTERACIÓN DE LA OXIMETRÍA NOCTURNA.</a:t>
            </a:r>
            <a:endParaRPr lang="es-E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0" y="2014358"/>
            <a:ext cx="8821738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- SAHS </a:t>
            </a:r>
            <a:r>
              <a:rPr lang="es-ES" dirty="0" smtClean="0">
                <a:sym typeface="Wingdings" pitchFamily="2" charset="2"/>
              </a:rPr>
              <a:t> </a:t>
            </a:r>
            <a:r>
              <a:rPr lang="es-ES" dirty="0" smtClean="0"/>
              <a:t>apneas e </a:t>
            </a:r>
            <a:r>
              <a:rPr lang="es-ES" dirty="0" err="1" smtClean="0"/>
              <a:t>hipopneas</a:t>
            </a:r>
            <a:r>
              <a:rPr lang="es-ES" dirty="0" smtClean="0"/>
              <a:t> debido al colapso repetitivo de la vía aérea superior durante el sueño. </a:t>
            </a:r>
          </a:p>
          <a:p>
            <a:r>
              <a:rPr lang="es-ES" dirty="0" smtClean="0"/>
              <a:t>- Diagnostico de SAHS</a:t>
            </a:r>
            <a:r>
              <a:rPr lang="es-ES" dirty="0" smtClean="0">
                <a:sym typeface="Wingdings" pitchFamily="2" charset="2"/>
              </a:rPr>
              <a:t></a:t>
            </a:r>
            <a:r>
              <a:rPr lang="es-ES" dirty="0" smtClean="0"/>
              <a:t> ¿tratamiento? </a:t>
            </a:r>
            <a:r>
              <a:rPr lang="es-ES" dirty="0" smtClean="0">
                <a:sym typeface="Wingdings" pitchFamily="2" charset="2"/>
              </a:rPr>
              <a:t> ¿</a:t>
            </a:r>
            <a:r>
              <a:rPr lang="es-ES" dirty="0" smtClean="0"/>
              <a:t>qué tipo de terapia es la más adecuada?.</a:t>
            </a:r>
          </a:p>
          <a:p>
            <a:r>
              <a:rPr lang="es-ES" dirty="0" smtClean="0"/>
              <a:t>- Para la mayoría, la terapia con presión positiva en la vía aérea es la terapia de primera línea.</a:t>
            </a:r>
            <a:endParaRPr lang="es-ES" dirty="0">
              <a:latin typeface="+mj-lt"/>
              <a:ea typeface="Tahoma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3711364"/>
            <a:ext cx="8821738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Medir la corrección de la </a:t>
            </a:r>
            <a:r>
              <a:rPr lang="es-ES" dirty="0" err="1" smtClean="0"/>
              <a:t>hipoxemia</a:t>
            </a:r>
            <a:r>
              <a:rPr lang="es-ES" dirty="0" smtClean="0"/>
              <a:t> nocturna en pacientes diagnosticado de SAHS de carácter grave y alteración en la oximetría nocturna, tras 3 meses de tratamiento con CPAP.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0" y="4786346"/>
            <a:ext cx="8821738" cy="23083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S" dirty="0" smtClean="0"/>
              <a:t>Estudio prospectivo, observacional.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dirty="0" smtClean="0"/>
              <a:t>Comparación de medias para muestras no </a:t>
            </a:r>
            <a:r>
              <a:rPr lang="es-ES" dirty="0" err="1" smtClean="0"/>
              <a:t>parametrícas</a:t>
            </a:r>
            <a:r>
              <a:rPr lang="es-ES" dirty="0" smtClean="0">
                <a:latin typeface="+mj-lt"/>
                <a:cs typeface="Arial" pitchFamily="34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dirty="0" smtClean="0"/>
              <a:t>Se incluyeron todos los pacientes que fueron diagnosticados de SAHS de carácter grave con alteración de la </a:t>
            </a:r>
            <a:r>
              <a:rPr lang="es-ES" dirty="0" err="1" smtClean="0"/>
              <a:t>hipoxemia</a:t>
            </a:r>
            <a:r>
              <a:rPr lang="es-ES" dirty="0" smtClean="0"/>
              <a:t> nocturna mediante una poligrafía respiratoria (PR), durante los meses de marzo a julio del año 2018, que aceptaron tratamiento con CPAP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S" dirty="0" smtClean="0"/>
              <a:t>A todos estos pacientes, tras tres meses de tratamiento con CPAP, se les realizó una </a:t>
            </a:r>
            <a:r>
              <a:rPr lang="es-ES" dirty="0" err="1" smtClean="0"/>
              <a:t>pulsioximetría</a:t>
            </a:r>
            <a:r>
              <a:rPr lang="es-ES" dirty="0" smtClean="0"/>
              <a:t> nocturna con CPAP para valorar corrección de la </a:t>
            </a:r>
            <a:r>
              <a:rPr lang="es-ES" dirty="0" err="1" smtClean="0"/>
              <a:t>hipoxemia</a:t>
            </a:r>
            <a:r>
              <a:rPr lang="es-ES" dirty="0" smtClean="0"/>
              <a:t> nocturna.</a:t>
            </a:r>
            <a:endParaRPr lang="es-ES" dirty="0">
              <a:latin typeface="+mj-lt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0" y="3357562"/>
            <a:ext cx="8821738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OBJETIVOS</a:t>
            </a:r>
            <a:r>
              <a:rPr lang="es-ES" sz="20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0" y="1702346"/>
            <a:ext cx="8821738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INTRODUCCIÓN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0" y="4488428"/>
            <a:ext cx="8821738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  <a:latin typeface="+mj-lt"/>
              </a:rPr>
              <a:t>METODOLOGÍA</a:t>
            </a:r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9499" y="214290"/>
            <a:ext cx="962240" cy="7143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14 CuadroTexto"/>
          <p:cNvSpPr txBox="1"/>
          <p:nvPr/>
        </p:nvSpPr>
        <p:spPr>
          <a:xfrm>
            <a:off x="0" y="1285860"/>
            <a:ext cx="88217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s-ES" sz="1600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Arial" pitchFamily="34" charset="0"/>
              </a:rPr>
              <a:t>UGC de Neumología y Alergia. Hospital Juan Ramón Jiménez, Huelva. </a:t>
            </a:r>
            <a:endParaRPr lang="es-ES" sz="1600" dirty="0" smtClean="0">
              <a:solidFill>
                <a:schemeClr val="accent1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0" y="-24"/>
            <a:ext cx="8821738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RESULTADOS</a:t>
            </a:r>
            <a:endParaRPr lang="es-ES" sz="20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5423453"/>
            <a:ext cx="8821738" cy="14691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lvl="0"/>
            <a:r>
              <a:rPr lang="es-ES" dirty="0" smtClean="0"/>
              <a:t>1. La mayoría de pacientes presentan una corrección adecuada de la </a:t>
            </a:r>
            <a:r>
              <a:rPr lang="es-ES" dirty="0" err="1" smtClean="0"/>
              <a:t>hipoxemia</a:t>
            </a:r>
            <a:r>
              <a:rPr lang="es-ES" dirty="0" smtClean="0"/>
              <a:t> nocturna tras el inicio de CPAP.</a:t>
            </a:r>
            <a:br>
              <a:rPr lang="es-ES" dirty="0" smtClean="0"/>
            </a:br>
            <a:r>
              <a:rPr lang="es-ES" dirty="0" smtClean="0"/>
              <a:t>2. Probablemente, en base a estos resultados, no sería necesario la prescripción de oxigenoterapia si el paciente presenta un uso adecuado de su CPAP y presenta una adecuado corrección de los eventos respiratorios.</a:t>
            </a:r>
            <a:endParaRPr lang="es-ES" dirty="0">
              <a:latin typeface="+mj-lt"/>
              <a:ea typeface="Tahoma" pitchFamily="34" charset="0"/>
              <a:cs typeface="Arial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68889" y="487900"/>
            <a:ext cx="268789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N: 19 PACIENTES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0" y="5100592"/>
            <a:ext cx="8821738" cy="36933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solidFill>
                  <a:schemeClr val="bg1"/>
                </a:solidFill>
              </a:rPr>
              <a:t>CONCLUSIONES</a:t>
            </a: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25" name="24 Gráfico"/>
          <p:cNvGraphicFramePr/>
          <p:nvPr/>
        </p:nvGraphicFramePr>
        <p:xfrm>
          <a:off x="0" y="785794"/>
          <a:ext cx="3170303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5136" y="1214422"/>
            <a:ext cx="402574" cy="72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3774" y="2143116"/>
            <a:ext cx="466033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7" name="26 Gráfico"/>
          <p:cNvGraphicFramePr/>
          <p:nvPr/>
        </p:nvGraphicFramePr>
        <p:xfrm>
          <a:off x="-13063" y="3064871"/>
          <a:ext cx="3014094" cy="1966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27 CuadroTexto"/>
          <p:cNvSpPr txBox="1"/>
          <p:nvPr/>
        </p:nvSpPr>
        <p:spPr>
          <a:xfrm>
            <a:off x="3032463" y="2500306"/>
            <a:ext cx="268789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ANALISIS LINEAL</a:t>
            </a:r>
            <a:endParaRPr lang="es-ES" dirty="0"/>
          </a:p>
        </p:txBody>
      </p:sp>
      <p:sp>
        <p:nvSpPr>
          <p:cNvPr id="29" name="28 CuadroTexto"/>
          <p:cNvSpPr txBox="1"/>
          <p:nvPr/>
        </p:nvSpPr>
        <p:spPr>
          <a:xfrm>
            <a:off x="2963543" y="487900"/>
            <a:ext cx="268789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ANALISIS MULTIVARIANTE</a:t>
            </a:r>
            <a:endParaRPr lang="es-ES" dirty="0"/>
          </a:p>
        </p:txBody>
      </p:sp>
      <p:sp>
        <p:nvSpPr>
          <p:cNvPr id="31" name="30 Rectángulo redondeado"/>
          <p:cNvSpPr/>
          <p:nvPr/>
        </p:nvSpPr>
        <p:spPr>
          <a:xfrm>
            <a:off x="6696885" y="785794"/>
            <a:ext cx="1987043" cy="171451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</a:rPr>
              <a:t>Ninguna de las variables tubo significación independiente para predecir mejoras en el CT 90.</a:t>
            </a:r>
            <a:endParaRPr lang="es-ES" sz="1600" dirty="0">
              <a:solidFill>
                <a:schemeClr val="tx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63542" y="928671"/>
            <a:ext cx="3579247" cy="1479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34 Rectángulo redondeado"/>
          <p:cNvSpPr/>
          <p:nvPr/>
        </p:nvSpPr>
        <p:spPr>
          <a:xfrm>
            <a:off x="6911199" y="3143248"/>
            <a:ext cx="1791897" cy="1571636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1600" dirty="0" smtClean="0">
                <a:solidFill>
                  <a:schemeClr val="tx1"/>
                </a:solidFill>
                <a:latin typeface="+mj-lt"/>
                <a:ea typeface="Calibri" pitchFamily="34" charset="0"/>
                <a:cs typeface="Calibri"/>
              </a:rPr>
              <a:t>↑</a:t>
            </a:r>
            <a:r>
              <a:rPr lang="es-ES" sz="1600" dirty="0" smtClean="0">
                <a:solidFill>
                  <a:schemeClr val="tx1"/>
                </a:solidFill>
                <a:latin typeface="+mj-lt"/>
                <a:ea typeface="Calibri" pitchFamily="34" charset="0"/>
                <a:cs typeface="Arial" pitchFamily="34" charset="0"/>
              </a:rPr>
              <a:t> IMC:</a:t>
            </a:r>
            <a:r>
              <a:rPr lang="es-ES" sz="1600" dirty="0" smtClean="0">
                <a:solidFill>
                  <a:schemeClr val="tx1"/>
                </a:solidFill>
                <a:latin typeface="+mj-lt"/>
                <a:ea typeface="Calibri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s-ES" sz="1600" dirty="0" smtClean="0">
                <a:solidFill>
                  <a:schemeClr val="tx1"/>
                </a:solidFill>
                <a:latin typeface="+mj-lt"/>
                <a:ea typeface="Calibri" pitchFamily="34" charset="0"/>
                <a:cs typeface="Calibri"/>
              </a:rPr>
              <a:t>↑ </a:t>
            </a:r>
            <a:r>
              <a:rPr lang="es-ES" sz="1600" dirty="0" smtClean="0">
                <a:solidFill>
                  <a:schemeClr val="tx1"/>
                </a:solidFill>
                <a:latin typeface="+mj-lt"/>
                <a:ea typeface="Calibri" pitchFamily="34" charset="0"/>
                <a:cs typeface="Arial" pitchFamily="34" charset="0"/>
              </a:rPr>
              <a:t>IAH.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1600" dirty="0" smtClean="0">
                <a:solidFill>
                  <a:schemeClr val="tx1"/>
                </a:solidFill>
                <a:latin typeface="+mj-lt"/>
                <a:ea typeface="Calibri" pitchFamily="34" charset="0"/>
                <a:cs typeface="Arial" pitchFamily="34" charset="0"/>
              </a:rPr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s-ES" sz="1600" dirty="0" smtClean="0">
                <a:solidFill>
                  <a:schemeClr val="tx1"/>
                </a:solidFill>
                <a:latin typeface="+mj-lt"/>
                <a:ea typeface="Calibri" pitchFamily="34" charset="0"/>
                <a:cs typeface="Calibri"/>
              </a:rPr>
              <a:t>↑</a:t>
            </a:r>
            <a:r>
              <a:rPr lang="es-ES" sz="1600" dirty="0" smtClean="0">
                <a:solidFill>
                  <a:schemeClr val="tx1"/>
                </a:solidFill>
                <a:latin typeface="+mj-lt"/>
                <a:ea typeface="Calibri" pitchFamily="34" charset="0"/>
                <a:cs typeface="Arial" pitchFamily="34" charset="0"/>
              </a:rPr>
              <a:t>IAH:</a:t>
            </a:r>
            <a:r>
              <a:rPr lang="es-ES" sz="1600" dirty="0" smtClean="0">
                <a:solidFill>
                  <a:schemeClr val="tx1"/>
                </a:solidFill>
                <a:latin typeface="+mj-lt"/>
                <a:ea typeface="Calibri" pitchFamily="34" charset="0"/>
                <a:cs typeface="Calibri"/>
              </a:rPr>
              <a:t>↑CT90  PR</a:t>
            </a:r>
            <a:r>
              <a:rPr lang="es-ES" sz="1600" dirty="0" smtClean="0">
                <a:solidFill>
                  <a:schemeClr val="tx1"/>
                </a:solidFill>
                <a:latin typeface="+mj-lt"/>
                <a:ea typeface="Calibri" pitchFamily="34" charset="0"/>
                <a:cs typeface="Arial" pitchFamily="34" charset="0"/>
              </a:rPr>
              <a:t>  </a:t>
            </a:r>
            <a:endParaRPr lang="es-ES" sz="1600" dirty="0" smtClean="0">
              <a:solidFill>
                <a:schemeClr val="tx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63543" y="2953327"/>
            <a:ext cx="3790617" cy="2047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40 CuadroTexto"/>
          <p:cNvSpPr txBox="1"/>
          <p:nvPr/>
        </p:nvSpPr>
        <p:spPr>
          <a:xfrm>
            <a:off x="482411" y="3571876"/>
            <a:ext cx="689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55%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2228</TotalTime>
  <Words>340</Words>
  <Application>Microsoft Office PowerPoint</Application>
  <PresentationFormat>Personalizado</PresentationFormat>
  <Paragraphs>33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             IMPACTO EN LA CORRECIÓN DE LA HIPOXEMIA NOCTURNA DEL TRATAMIENTO CON CPAP EN PACIENTES DIAGNOSTICADOS DE SAHS DE CARÁCTER GRAVE Y ALTERACIÓN DE LA OXIMETRÍA NOCTURNA.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</dc:creator>
  <cp:lastModifiedBy>maria</cp:lastModifiedBy>
  <cp:revision>57</cp:revision>
  <dcterms:created xsi:type="dcterms:W3CDTF">2018-03-06T17:30:46Z</dcterms:created>
  <dcterms:modified xsi:type="dcterms:W3CDTF">2019-03-08T16:43:56Z</dcterms:modified>
</cp:coreProperties>
</file>