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F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77"/>
    <p:restoredTop sz="93713"/>
  </p:normalViewPr>
  <p:slideViewPr>
    <p:cSldViewPr snapToGrid="0" snapToObjects="1">
      <p:cViewPr varScale="1">
        <p:scale>
          <a:sx n="79" d="100"/>
          <a:sy n="79" d="100"/>
        </p:scale>
        <p:origin x="5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all" spc="15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>
                <a:solidFill>
                  <a:schemeClr val="accent1">
                    <a:lumMod val="75000"/>
                  </a:schemeClr>
                </a:solidFill>
              </a:rPr>
              <a:t>Diagnósticos  al ingreso</a:t>
            </a:r>
          </a:p>
        </c:rich>
      </c:tx>
      <c:layout>
        <c:manualLayout>
          <c:xMode val="edge"/>
          <c:yMode val="edge"/>
          <c:x val="0.2642679112460633"/>
          <c:y val="0.158864982637706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spc="150" baseline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Diagnósticos más frecuentes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10%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3E9-FF46-A35C-4173D2CD90D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7%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E9-FF46-A35C-4173D2CD90D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7%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3E9-FF46-A35C-4173D2CD90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EPOC</c:v>
                </c:pt>
                <c:pt idx="1">
                  <c:v>Ca. Pulmón</c:v>
                </c:pt>
                <c:pt idx="2">
                  <c:v>Hemoptisis</c:v>
                </c:pt>
                <c:pt idx="3">
                  <c:v>Neumonía</c:v>
                </c:pt>
                <c:pt idx="4">
                  <c:v>Enf. Digestiva</c:v>
                </c:pt>
                <c:pt idx="5">
                  <c:v>ACVA</c:v>
                </c:pt>
                <c:pt idx="6">
                  <c:v>Patología tumoral</c:v>
                </c:pt>
                <c:pt idx="7">
                  <c:v>Cardiopatía Isquémica</c:v>
                </c:pt>
              </c:strCache>
            </c:strRef>
          </c:cat>
          <c:val>
            <c:numRef>
              <c:f>Hoja1!$B$2:$B$9</c:f>
              <c:numCache>
                <c:formatCode>0.00%</c:formatCode>
                <c:ptCount val="8"/>
                <c:pt idx="0" formatCode="0%">
                  <c:v>0.25</c:v>
                </c:pt>
                <c:pt idx="1">
                  <c:v>0.10199999999999999</c:v>
                </c:pt>
                <c:pt idx="2">
                  <c:v>6.8000000000000005E-2</c:v>
                </c:pt>
                <c:pt idx="3">
                  <c:v>6.8000000000000005E-2</c:v>
                </c:pt>
                <c:pt idx="4">
                  <c:v>4.4999999999999998E-2</c:v>
                </c:pt>
                <c:pt idx="5">
                  <c:v>4.4999999999999998E-2</c:v>
                </c:pt>
                <c:pt idx="6">
                  <c:v>4.4999999999999998E-2</c:v>
                </c:pt>
                <c:pt idx="7" formatCode="0%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25-454B-85BF-B90C1E29771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818652383"/>
        <c:axId val="814673375"/>
      </c:barChart>
      <c:catAx>
        <c:axId val="818652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14673375"/>
        <c:crosses val="autoZero"/>
        <c:auto val="1"/>
        <c:lblAlgn val="ctr"/>
        <c:lblOffset val="100"/>
        <c:noMultiLvlLbl val="0"/>
      </c:catAx>
      <c:valAx>
        <c:axId val="814673375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186523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55754306449042379"/>
          <c:y val="0.122022656480032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Comorbilidades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43%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F6B-394E-B894-243209BE5F2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35%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F6B-394E-B894-243209BE5F2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31%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F6B-394E-B894-243209BE5F2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30%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F6B-394E-B894-243209BE5F2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27%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F6B-394E-B894-243209BE5F26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22%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F6B-394E-B894-243209BE5F26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F6B-394E-B894-243209BE5F26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F6B-394E-B894-243209BE5F26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12,5%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F6B-394E-B894-243209BE5F26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10%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F6B-394E-B894-243209BE5F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Hoja1!$A$2:$A$12</c:f>
              <c:strCache>
                <c:ptCount val="11"/>
                <c:pt idx="0">
                  <c:v>EPOC</c:v>
                </c:pt>
                <c:pt idx="1">
                  <c:v>HTA</c:v>
                </c:pt>
                <c:pt idx="2">
                  <c:v>DLP</c:v>
                </c:pt>
                <c:pt idx="3">
                  <c:v>Depresión</c:v>
                </c:pt>
                <c:pt idx="4">
                  <c:v>DM</c:v>
                </c:pt>
                <c:pt idx="5">
                  <c:v>Enolismo</c:v>
                </c:pt>
                <c:pt idx="6">
                  <c:v>Ansiedad</c:v>
                </c:pt>
                <c:pt idx="7">
                  <c:v>Adicción drogas</c:v>
                </c:pt>
                <c:pt idx="8">
                  <c:v>Ca. Pulmón</c:v>
                </c:pt>
                <c:pt idx="9">
                  <c:v>Cardiopatía isquémica</c:v>
                </c:pt>
                <c:pt idx="10">
                  <c:v>ACVA</c:v>
                </c:pt>
              </c:strCache>
            </c:strRef>
          </c:cat>
          <c:val>
            <c:numRef>
              <c:f>Hoja1!$B$2:$B$12</c:f>
              <c:numCache>
                <c:formatCode>0.00%</c:formatCode>
                <c:ptCount val="11"/>
                <c:pt idx="0">
                  <c:v>0.43</c:v>
                </c:pt>
                <c:pt idx="1">
                  <c:v>0.35</c:v>
                </c:pt>
                <c:pt idx="2">
                  <c:v>0.31</c:v>
                </c:pt>
                <c:pt idx="3">
                  <c:v>0.3</c:v>
                </c:pt>
                <c:pt idx="4">
                  <c:v>0.27</c:v>
                </c:pt>
                <c:pt idx="5" formatCode="0%">
                  <c:v>0.25</c:v>
                </c:pt>
                <c:pt idx="6">
                  <c:v>0.22</c:v>
                </c:pt>
                <c:pt idx="7">
                  <c:v>0.15</c:v>
                </c:pt>
                <c:pt idx="8">
                  <c:v>0.14000000000000001</c:v>
                </c:pt>
                <c:pt idx="9">
                  <c:v>0.125</c:v>
                </c:pt>
                <c:pt idx="1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0C-BB48-ADB8-77AEACD11D1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902078751"/>
        <c:axId val="863557247"/>
      </c:barChart>
      <c:catAx>
        <c:axId val="9020787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63557247"/>
        <c:crosses val="autoZero"/>
        <c:auto val="1"/>
        <c:lblAlgn val="ctr"/>
        <c:lblOffset val="100"/>
        <c:noMultiLvlLbl val="0"/>
      </c:catAx>
      <c:valAx>
        <c:axId val="863557247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02078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728C68-34EE-604C-A011-370FF5407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4AC13B8-7ABA-534C-8682-D9E68F5C10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2DF9D5-5508-4942-966B-AC3E945BF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t>7/3/19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FDF3B8-29E2-EF46-9642-C570554DA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23F3E1-8769-474F-998E-D28A515CE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1183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035D2D-F0EF-FD45-8974-BEE32A80A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6F0F5B-3847-C14B-B6CD-1D6051D5C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69B082-2ABC-2A48-843B-D03CF18FB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t>7/3/19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A6D8A7-A39F-7C42-AF37-B20563D9D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A52617-B397-2D48-830B-A479625AD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3852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A962BD-34CA-FB4F-9EC5-ACAB487A2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7509C4-5C28-8247-99BC-18CE11F15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9B3F00-8551-5E4C-899A-23A7B6696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t>7/3/19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8EFFC1-6050-A742-B4F9-5BE620EAC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3687AE-BF52-DF42-ABA9-FF5163553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21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BD0490-3DB5-5A42-A079-A9C02C0D7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45E7EB-75CD-3847-BA77-AA19D0D9F2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B8438F4-BD66-824C-858E-6C3163798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A683751-741B-D84F-9926-A0E8ACE4E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t>7/3/19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5932548-3A43-1840-81B8-3E2A17D6D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3016681-1FA0-BF4A-9526-2F3218EE3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0001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E25B4E-5422-8E4F-B047-8E8245BBE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01F88DD-D232-C94E-98D7-9754117D2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CE325D-BC40-D74F-BF47-DE5412F80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6459051-5EF9-BC41-A2F1-7A3D95EF74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EF82DA-DA2C-F347-A7DA-A59F1071F6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7BC5EE9-AD86-D143-8542-4B20DC63E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t>7/3/19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5E352B4-094D-F64B-8946-AEDBA1A5D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EAD97BF-D067-6749-9798-BC3A3EF89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4385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E40AFA-3275-AF40-AEE2-B7FD59BE9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D520248-99A8-424B-AB6B-EA3A212E0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t>7/3/19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3F1BE3B-06D0-E248-8D9B-08E037C07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3916FA3-DA22-664A-B174-1775EE625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6791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1CF5C72-A60F-F141-9C6D-D05805C01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t>7/3/19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DBA2059-4725-6645-930D-52AC4A916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FA4F943-BE23-2C43-B6B3-22E84DF30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2395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60E8BC-722F-A940-A64F-89F10941D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AE07E7-B86A-7D4D-A0AB-E7471BB03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CA5EEC-C040-C54F-B48C-353C4C2CDD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0DA8D4-97F0-014A-8946-9E7DE9D2C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t>7/3/19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37FDB8-B597-3842-B419-60ADDA4D9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FDDEA6-05C4-4A47-AE47-8AE13E556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263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30FFB-2009-CD4C-90D2-AA9D10A35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4B0B591-4D5B-6446-AB04-AB3B4F6CDA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4E599EE-BF33-0246-9939-255F638F1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A94923-2AD9-994B-98E6-6BAD3832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t>7/3/19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386C7D-3E7B-814D-AA64-C73925A7A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C0E1D1-DF85-1846-A4BE-9386FCF66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1723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583D75-E58F-FE45-AEC6-935438BAA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402EA7C-3ED9-1B41-A457-47679334F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3D3878-E42C-1A43-8AA1-9E3CFFA25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t>7/3/19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15C8FF-540B-164B-83DA-DD2B648C7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BFCEA1-FC4C-5448-8C7F-CFC517C24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2241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7348980-61D0-AC45-ABB7-772E1AAF08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988F7FC-E961-3547-96DE-DA807B635B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834B1B-D1D4-7147-A27A-A0088890A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t>7/3/19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959188-8368-5348-9554-DCD65E348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61CD9D-AC78-3743-9DFD-7861616A2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4358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08CD402-825C-D440-ABED-71832D721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55C5DB-83EB-4848-914B-DAB328D3F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EC3AB8-6016-BF49-BF04-537CF4FF5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90F3A-52C2-264B-B2F9-0DFF00505652}" type="datetimeFigureOut">
              <a:rPr lang="es-ES" smtClean="0"/>
              <a:t>7/3/19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D1A9CD-0079-524D-8888-90F75DA5FF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FC28AE-E0AB-1141-BCA4-51F08D30E8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D3B1A-82D9-5147-A069-546281FFDF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5778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FEC73837-C95E-B94B-B44E-9DE6F710ADD5}"/>
              </a:ext>
            </a:extLst>
          </p:cNvPr>
          <p:cNvSpPr/>
          <p:nvPr/>
        </p:nvSpPr>
        <p:spPr>
          <a:xfrm>
            <a:off x="211015" y="224287"/>
            <a:ext cx="11727943" cy="134572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48483F9-6AF7-EC41-9F0F-FF6B8C578631}"/>
              </a:ext>
            </a:extLst>
          </p:cNvPr>
          <p:cNvSpPr txBox="1"/>
          <p:nvPr/>
        </p:nvSpPr>
        <p:spPr>
          <a:xfrm>
            <a:off x="211015" y="389315"/>
            <a:ext cx="11793416" cy="1015663"/>
          </a:xfrm>
          <a:prstGeom prst="rect">
            <a:avLst/>
          </a:prstGeom>
          <a:noFill/>
          <a:ln cmpd="sng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127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3000" dirty="0">
                <a:solidFill>
                  <a:schemeClr val="bg1"/>
                </a:solidFill>
              </a:rPr>
              <a:t>CARACTERISTICAS DE LOS PACIENTES SOMETIDOS A TERAPIA SUSTITUTIVA CON NICOTINA (TSN) PRESCRITA DURANTE LA HOSPITALIZACIÓN</a:t>
            </a:r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EF0C347C-1F50-D84F-9E72-D39680D91719}"/>
              </a:ext>
            </a:extLst>
          </p:cNvPr>
          <p:cNvSpPr/>
          <p:nvPr/>
        </p:nvSpPr>
        <p:spPr>
          <a:xfrm>
            <a:off x="276488" y="2554723"/>
            <a:ext cx="11662470" cy="18991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OBJETIVO</a:t>
            </a:r>
          </a:p>
          <a:p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Analizar las características de los pacientes y prescriptores de tratamiento con terapia sustitutiva de nicotina (TSN), tras la implantación de un programa de tratamiento en nuestro hospital para pacientes fumadores ingresados.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E13B72A4-03F4-324D-8C8C-20D520CFA039}"/>
              </a:ext>
            </a:extLst>
          </p:cNvPr>
          <p:cNvSpPr/>
          <p:nvPr/>
        </p:nvSpPr>
        <p:spPr>
          <a:xfrm>
            <a:off x="276488" y="4618891"/>
            <a:ext cx="11727943" cy="20749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MATERIAL Y MÉTODOS</a:t>
            </a:r>
          </a:p>
          <a:p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Análisis descriptivo retrospectivo de los pacientes fumadores tratados durante la hospitalización con TSN, concretamente parches complementados con comprimidos de nicotina, entre los años 2013-2017 en nuestro hospital.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FABA40F-DD9F-6345-9390-C05EA1E9FC67}"/>
              </a:ext>
            </a:extLst>
          </p:cNvPr>
          <p:cNvSpPr/>
          <p:nvPr/>
        </p:nvSpPr>
        <p:spPr>
          <a:xfrm>
            <a:off x="1026764" y="1616897"/>
            <a:ext cx="103211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 Pérez Morales, C. España Domínguez, M. Morales González, I. Muñoz Ramírez, M. Merino Sánchez, I. Muñoz, A. </a:t>
            </a:r>
            <a:r>
              <a:rPr lang="es-ES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Arnedillo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Muñoz.</a:t>
            </a:r>
            <a:endParaRPr lang="es-ES" sz="20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UGC Neumología, Alergología y Cirugía Torácica. Hospital U Puerta del Mar. Cádiz.</a:t>
            </a:r>
            <a:endParaRPr lang="es-ES" sz="20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099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EF0C347C-1F50-D84F-9E72-D39680D91719}"/>
              </a:ext>
            </a:extLst>
          </p:cNvPr>
          <p:cNvSpPr/>
          <p:nvPr/>
        </p:nvSpPr>
        <p:spPr>
          <a:xfrm>
            <a:off x="276488" y="215574"/>
            <a:ext cx="11662470" cy="15394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ES" sz="2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ES" sz="2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ES" sz="2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E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RESULTADOS</a:t>
            </a:r>
          </a:p>
          <a:p>
            <a:r>
              <a:rPr lang="es-ES_tradnl" sz="2400" dirty="0">
                <a:solidFill>
                  <a:schemeClr val="accent1">
                    <a:lumMod val="75000"/>
                  </a:schemeClr>
                </a:solidFill>
              </a:rPr>
              <a:t>Se obtuvieron datos de 88 pacientes, 53 (60,2%) varones con una edad media de 60,4±12,06 años. ICAT fue de 52,25±27,8 y la estancia media de 10,97±9,28 días. La mayoría ingresaron en Neumología (54,5%) y en Medicina interna (24%). </a:t>
            </a:r>
          </a:p>
          <a:p>
            <a:endParaRPr lang="es-ES_tradnl" sz="2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ES_tradnl" sz="2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ES_tradnl" sz="2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ES_tradnl" sz="2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E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E13B72A4-03F4-324D-8C8C-20D520CFA039}"/>
              </a:ext>
            </a:extLst>
          </p:cNvPr>
          <p:cNvSpPr/>
          <p:nvPr/>
        </p:nvSpPr>
        <p:spPr>
          <a:xfrm>
            <a:off x="276488" y="5444306"/>
            <a:ext cx="11727943" cy="13012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CONCLUSIONES</a:t>
            </a:r>
          </a:p>
          <a:p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La afluencia tras el alta a unidades especializadas de deshabituación es muy bajo, aún así la eficacia del tratamiento al año fue elevada.</a:t>
            </a:r>
          </a:p>
          <a:p>
            <a:endParaRPr lang="es-E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045AD0F0-4CDD-A341-82CF-2A7207B81F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5651866"/>
              </p:ext>
            </p:extLst>
          </p:nvPr>
        </p:nvGraphicFramePr>
        <p:xfrm>
          <a:off x="423062" y="1545436"/>
          <a:ext cx="4816192" cy="2819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9ADE2D8C-65AE-AE42-8996-308379280E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8651727"/>
              </p:ext>
            </p:extLst>
          </p:nvPr>
        </p:nvGraphicFramePr>
        <p:xfrm>
          <a:off x="5541103" y="1629421"/>
          <a:ext cx="6544429" cy="2651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ángulo 10">
            <a:extLst>
              <a:ext uri="{FF2B5EF4-FFF2-40B4-BE49-F238E27FC236}">
                <a16:creationId xmlns:a16="http://schemas.microsoft.com/office/drawing/2014/main" id="{75BFA3E4-43DE-C746-989C-69BCAD349DA9}"/>
              </a:ext>
            </a:extLst>
          </p:cNvPr>
          <p:cNvSpPr/>
          <p:nvPr/>
        </p:nvSpPr>
        <p:spPr>
          <a:xfrm>
            <a:off x="440315" y="4192286"/>
            <a:ext cx="11343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es-ES_tradnl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_tradn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mes del alta habían dejado de fumar el 50% de ellos, a los 6 meses se mantenían sin fumar el 40,9% y al año el 43,2%.</a:t>
            </a:r>
            <a:endParaRPr lang="es-ES" sz="20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_tradnl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Solo el 29,5% de los pacientes tratados acudieron a la una unidad de deshabituación del tabaco tras el alta. </a:t>
            </a:r>
            <a:endParaRPr lang="es-ES" sz="20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1675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291</Words>
  <Application>Microsoft Macintosh PowerPoint</Application>
  <PresentationFormat>Panorámica</PresentationFormat>
  <Paragraphs>38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Usuario de Microsoft Office</cp:lastModifiedBy>
  <cp:revision>16</cp:revision>
  <dcterms:created xsi:type="dcterms:W3CDTF">2019-02-19T13:59:16Z</dcterms:created>
  <dcterms:modified xsi:type="dcterms:W3CDTF">2019-03-07T15:20:30Z</dcterms:modified>
</cp:coreProperties>
</file>