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drawings/drawing3.xml" ContentType="application/vnd.openxmlformats-officedocument.drawingml.chartshapes+xml"/>
  <Override PartName="/ppt/drawings/drawing4.xml" ContentType="application/vnd.openxmlformats-officedocument.drawingml.chartshapes+xml"/>
  <Default Extension="png" ContentType="image/png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drawings/drawing1.xml" ContentType="application/vnd.openxmlformats-officedocument.drawingml.chartshapes+xml"/>
  <Override PartName="/ppt/drawings/drawing2.xml" ContentType="application/vnd.openxmlformats-officedocument.drawingml.chartshapes+xml"/>
  <Override PartName="/ppt/slides/slide1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xlsx" ContentType="application/vnd.openxmlformats-officedocument.spreadsheetml.sheet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charts/chart5.xml" ContentType="application/vnd.openxmlformats-officedocument.drawingml.char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drawings/drawing5.xml" ContentType="application/vnd.openxmlformats-officedocument.drawingml.chartshapes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"/>
  </p:notesMasterIdLst>
  <p:sldIdLst>
    <p:sldId id="257" r:id="rId2"/>
  </p:sldIdLst>
  <p:sldSz cx="9144000" cy="5143500" type="screen16x9"/>
  <p:notesSz cx="6858000" cy="9144000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6666FF"/>
    <a:srgbClr val="FF9933"/>
    <a:srgbClr val="CCCC00"/>
  </p:clrMru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97" d="100"/>
          <a:sy n="97" d="100"/>
        </p:scale>
        <p:origin x="-432" y="-90"/>
      </p:cViewPr>
      <p:guideLst>
        <p:guide orient="horz" pos="162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charts/_rels/chart1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1.xml"/><Relationship Id="rId1" Type="http://schemas.openxmlformats.org/officeDocument/2006/relationships/package" Target="../embeddings/Hoja_de_c_lculo_de_Microsoft_Office_Excel1.xlsx"/></Relationships>
</file>

<file path=ppt/charts/_rels/chart2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2.xml"/><Relationship Id="rId1" Type="http://schemas.openxmlformats.org/officeDocument/2006/relationships/package" Target="../embeddings/Hoja_de_c_lculo_de_Microsoft_Office_Excel2.xlsx"/></Relationships>
</file>

<file path=ppt/charts/_rels/chart3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3.xml"/><Relationship Id="rId1" Type="http://schemas.openxmlformats.org/officeDocument/2006/relationships/package" Target="../embeddings/Hoja_de_c_lculo_de_Microsoft_Office_Excel3.xlsx"/></Relationships>
</file>

<file path=ppt/charts/_rels/chart4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4.xml"/><Relationship Id="rId1" Type="http://schemas.openxmlformats.org/officeDocument/2006/relationships/package" Target="../embeddings/Hoja_de_c_lculo_de_Microsoft_Office_Excel4.xlsx"/></Relationships>
</file>

<file path=ppt/charts/_rels/chart5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5.xml"/><Relationship Id="rId1" Type="http://schemas.openxmlformats.org/officeDocument/2006/relationships/package" Target="../embeddings/Hoja_de_c_lculo_de_Microsoft_Office_Excel5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es-ES"/>
  <c:style val="5"/>
  <c:chart>
    <c:autoTitleDeleted val="1"/>
    <c:plotArea>
      <c:layout/>
      <c:barChart>
        <c:barDir val="col"/>
        <c:grouping val="clustered"/>
        <c:ser>
          <c:idx val="0"/>
          <c:order val="0"/>
          <c:tx>
            <c:strRef>
              <c:f>Hoja1!$B$1</c:f>
              <c:strCache>
                <c:ptCount val="1"/>
                <c:pt idx="0">
                  <c:v>TEPCN</c:v>
                </c:pt>
              </c:strCache>
            </c:strRef>
          </c:tx>
          <c:spPr>
            <a:solidFill>
              <a:schemeClr val="accent6">
                <a:lumMod val="75000"/>
              </a:schemeClr>
            </a:solidFill>
          </c:spPr>
          <c:dLbls>
            <c:dLbl>
              <c:idx val="0"/>
              <c:layout/>
              <c:tx>
                <c:rich>
                  <a:bodyPr/>
                  <a:lstStyle/>
                  <a:p>
                    <a:r>
                      <a:rPr lang="en-US" smtClean="0"/>
                      <a:t>84,1%</a:t>
                    </a:r>
                    <a:endParaRPr lang="en-US"/>
                  </a:p>
                </c:rich>
              </c:tx>
              <c:showVal val="1"/>
            </c:dLbl>
            <c:dLbl>
              <c:idx val="1"/>
              <c:layout/>
              <c:tx>
                <c:rich>
                  <a:bodyPr/>
                  <a:lstStyle/>
                  <a:p>
                    <a:r>
                      <a:rPr lang="en-US" smtClean="0"/>
                      <a:t>15,9%</a:t>
                    </a:r>
                    <a:endParaRPr lang="en-US"/>
                  </a:p>
                </c:rich>
              </c:tx>
              <c:showVal val="1"/>
            </c:dLbl>
            <c:showVal val="1"/>
          </c:dLbls>
          <c:cat>
            <c:strRef>
              <c:f>Hoja1!$A$2:$A$3</c:f>
              <c:strCache>
                <c:ptCount val="2"/>
                <c:pt idx="0">
                  <c:v>Sintomático</c:v>
                </c:pt>
                <c:pt idx="1">
                  <c:v>Asintomático</c:v>
                </c:pt>
              </c:strCache>
            </c:strRef>
          </c:cat>
          <c:val>
            <c:numRef>
              <c:f>Hoja1!$B$2:$B$3</c:f>
              <c:numCache>
                <c:formatCode>General</c:formatCode>
                <c:ptCount val="2"/>
                <c:pt idx="0">
                  <c:v>84.1</c:v>
                </c:pt>
                <c:pt idx="1">
                  <c:v>15.9</c:v>
                </c:pt>
              </c:numCache>
            </c:numRef>
          </c:val>
        </c:ser>
        <c:ser>
          <c:idx val="1"/>
          <c:order val="1"/>
          <c:tx>
            <c:strRef>
              <c:f>Hoja1!$C$1</c:f>
              <c:strCache>
                <c:ptCount val="1"/>
                <c:pt idx="0">
                  <c:v>TEPSN</c:v>
                </c:pt>
              </c:strCache>
            </c:strRef>
          </c:tx>
          <c:spPr>
            <a:solidFill>
              <a:schemeClr val="accent6">
                <a:lumMod val="40000"/>
                <a:lumOff val="60000"/>
              </a:schemeClr>
            </a:solidFill>
          </c:spPr>
          <c:dLbls>
            <c:dLbl>
              <c:idx val="0"/>
              <c:layout/>
              <c:tx>
                <c:rich>
                  <a:bodyPr/>
                  <a:lstStyle/>
                  <a:p>
                    <a:r>
                      <a:rPr lang="en-US" smtClean="0"/>
                      <a:t>97%</a:t>
                    </a:r>
                    <a:endParaRPr lang="en-US" dirty="0"/>
                  </a:p>
                </c:rich>
              </c:tx>
              <c:showVal val="1"/>
            </c:dLbl>
            <c:dLbl>
              <c:idx val="1"/>
              <c:layout/>
              <c:tx>
                <c:rich>
                  <a:bodyPr/>
                  <a:lstStyle/>
                  <a:p>
                    <a:r>
                      <a:rPr lang="en-US" smtClean="0"/>
                      <a:t>3%</a:t>
                    </a:r>
                    <a:endParaRPr lang="en-US"/>
                  </a:p>
                </c:rich>
              </c:tx>
              <c:showVal val="1"/>
            </c:dLbl>
            <c:showVal val="1"/>
          </c:dLbls>
          <c:cat>
            <c:strRef>
              <c:f>Hoja1!$A$2:$A$3</c:f>
              <c:strCache>
                <c:ptCount val="2"/>
                <c:pt idx="0">
                  <c:v>Sintomático</c:v>
                </c:pt>
                <c:pt idx="1">
                  <c:v>Asintomático</c:v>
                </c:pt>
              </c:strCache>
            </c:strRef>
          </c:cat>
          <c:val>
            <c:numRef>
              <c:f>Hoja1!$C$2:$C$3</c:f>
              <c:numCache>
                <c:formatCode>General</c:formatCode>
                <c:ptCount val="2"/>
                <c:pt idx="0">
                  <c:v>97</c:v>
                </c:pt>
                <c:pt idx="1">
                  <c:v>3</c:v>
                </c:pt>
              </c:numCache>
            </c:numRef>
          </c:val>
        </c:ser>
        <c:dLbls>
          <c:showVal val="1"/>
        </c:dLbls>
        <c:gapWidth val="75"/>
        <c:axId val="96638464"/>
        <c:axId val="98198272"/>
      </c:barChart>
      <c:catAx>
        <c:axId val="96638464"/>
        <c:scaling>
          <c:orientation val="minMax"/>
        </c:scaling>
        <c:axPos val="b"/>
        <c:majorTickMark val="none"/>
        <c:tickLblPos val="nextTo"/>
        <c:crossAx val="98198272"/>
        <c:crosses val="autoZero"/>
        <c:auto val="1"/>
        <c:lblAlgn val="ctr"/>
        <c:lblOffset val="100"/>
      </c:catAx>
      <c:valAx>
        <c:axId val="98198272"/>
        <c:scaling>
          <c:orientation val="minMax"/>
          <c:max val="100"/>
        </c:scaling>
        <c:axPos val="l"/>
        <c:numFmt formatCode="General" sourceLinked="1"/>
        <c:majorTickMark val="none"/>
        <c:tickLblPos val="nextTo"/>
        <c:crossAx val="96638464"/>
        <c:crosses val="autoZero"/>
        <c:crossBetween val="between"/>
      </c:valAx>
    </c:plotArea>
    <c:legend>
      <c:legendPos val="b"/>
      <c:layout/>
    </c:legend>
    <c:plotVisOnly val="1"/>
  </c:chart>
  <c:txPr>
    <a:bodyPr/>
    <a:lstStyle/>
    <a:p>
      <a:pPr>
        <a:defRPr sz="800">
          <a:latin typeface="Tahoma" pitchFamily="34" charset="0"/>
          <a:ea typeface="Tahoma" pitchFamily="34" charset="0"/>
          <a:cs typeface="Tahoma" pitchFamily="34" charset="0"/>
        </a:defRPr>
      </a:pPr>
      <a:endParaRPr lang="es-ES"/>
    </a:p>
  </c:txPr>
  <c:externalData r:id="rId1"/>
  <c:userShapes r:id="rId2"/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es-ES"/>
  <c:style val="4"/>
  <c:chart>
    <c:autoTitleDeleted val="1"/>
    <c:plotArea>
      <c:layout/>
      <c:barChart>
        <c:barDir val="col"/>
        <c:grouping val="clustered"/>
        <c:ser>
          <c:idx val="0"/>
          <c:order val="0"/>
          <c:tx>
            <c:strRef>
              <c:f>Hoja1!$B$1</c:f>
              <c:strCache>
                <c:ptCount val="1"/>
                <c:pt idx="0">
                  <c:v>TEPCN</c:v>
                </c:pt>
              </c:strCache>
            </c:strRef>
          </c:tx>
          <c:spPr>
            <a:solidFill>
              <a:schemeClr val="accent6">
                <a:lumMod val="75000"/>
              </a:schemeClr>
            </a:solidFill>
          </c:spPr>
          <c:dLbls>
            <c:dLbl>
              <c:idx val="0"/>
              <c:layout>
                <c:manualLayout>
                  <c:x val="-9.1637203261418568E-3"/>
                  <c:y val="8.5089465079124921E-17"/>
                </c:manualLayout>
              </c:layout>
              <c:tx>
                <c:rich>
                  <a:bodyPr/>
                  <a:lstStyle/>
                  <a:p>
                    <a:r>
                      <a:rPr lang="en-US" dirty="0" smtClean="0"/>
                      <a:t>4,5%</a:t>
                    </a:r>
                    <a:endParaRPr lang="en-US" dirty="0"/>
                  </a:p>
                </c:rich>
              </c:tx>
              <c:showVal val="1"/>
            </c:dLbl>
            <c:dLbl>
              <c:idx val="1"/>
              <c:layout/>
              <c:tx>
                <c:rich>
                  <a:bodyPr/>
                  <a:lstStyle/>
                  <a:p>
                    <a:r>
                      <a:rPr lang="en-US" smtClean="0"/>
                      <a:t>29,5%</a:t>
                    </a:r>
                    <a:endParaRPr lang="en-US"/>
                  </a:p>
                </c:rich>
              </c:tx>
              <c:showVal val="1"/>
            </c:dLbl>
            <c:dLbl>
              <c:idx val="2"/>
              <c:layout/>
              <c:tx>
                <c:rich>
                  <a:bodyPr/>
                  <a:lstStyle/>
                  <a:p>
                    <a:r>
                      <a:rPr lang="en-US" smtClean="0"/>
                      <a:t>20,9%</a:t>
                    </a:r>
                    <a:endParaRPr lang="en-US"/>
                  </a:p>
                </c:rich>
              </c:tx>
              <c:showVal val="1"/>
            </c:dLbl>
            <c:dLbl>
              <c:idx val="3"/>
              <c:layout/>
              <c:tx>
                <c:rich>
                  <a:bodyPr/>
                  <a:lstStyle/>
                  <a:p>
                    <a:r>
                      <a:rPr lang="en-US" smtClean="0"/>
                      <a:t>4,8%</a:t>
                    </a:r>
                    <a:endParaRPr lang="en-US"/>
                  </a:p>
                </c:rich>
              </c:tx>
              <c:showVal val="1"/>
            </c:dLbl>
            <c:showVal val="1"/>
          </c:dLbls>
          <c:cat>
            <c:strRef>
              <c:f>Hoja1!$A$2:$A$5</c:f>
              <c:strCache>
                <c:ptCount val="4"/>
                <c:pt idx="0">
                  <c:v>Cirugía</c:v>
                </c:pt>
                <c:pt idx="1">
                  <c:v>Inmovilización</c:v>
                </c:pt>
                <c:pt idx="2">
                  <c:v>Trat. Hormonal</c:v>
                </c:pt>
                <c:pt idx="3">
                  <c:v>Varices</c:v>
                </c:pt>
              </c:strCache>
            </c:strRef>
          </c:cat>
          <c:val>
            <c:numRef>
              <c:f>Hoja1!$B$2:$B$5</c:f>
              <c:numCache>
                <c:formatCode>General</c:formatCode>
                <c:ptCount val="4"/>
                <c:pt idx="0">
                  <c:v>4.5</c:v>
                </c:pt>
                <c:pt idx="1">
                  <c:v>29.5</c:v>
                </c:pt>
                <c:pt idx="2">
                  <c:v>20.9</c:v>
                </c:pt>
                <c:pt idx="3">
                  <c:v>4.8</c:v>
                </c:pt>
              </c:numCache>
            </c:numRef>
          </c:val>
        </c:ser>
        <c:ser>
          <c:idx val="1"/>
          <c:order val="1"/>
          <c:tx>
            <c:strRef>
              <c:f>Hoja1!$C$1</c:f>
              <c:strCache>
                <c:ptCount val="1"/>
                <c:pt idx="0">
                  <c:v>TEPSN</c:v>
                </c:pt>
              </c:strCache>
            </c:strRef>
          </c:tx>
          <c:spPr>
            <a:solidFill>
              <a:schemeClr val="accent6">
                <a:lumMod val="40000"/>
                <a:lumOff val="60000"/>
              </a:schemeClr>
            </a:solidFill>
          </c:spPr>
          <c:dLbls>
            <c:dLbl>
              <c:idx val="0"/>
              <c:layout/>
              <c:tx>
                <c:rich>
                  <a:bodyPr/>
                  <a:lstStyle/>
                  <a:p>
                    <a:r>
                      <a:rPr lang="en-US" smtClean="0"/>
                      <a:t>7,1%</a:t>
                    </a:r>
                    <a:endParaRPr lang="en-US" dirty="0"/>
                  </a:p>
                </c:rich>
              </c:tx>
              <c:showVal val="1"/>
            </c:dLbl>
            <c:dLbl>
              <c:idx val="1"/>
              <c:layout>
                <c:manualLayout>
                  <c:x val="2.2909300815354649E-2"/>
                  <c:y val="2.7847782994871919E-2"/>
                </c:manualLayout>
              </c:layout>
              <c:tx>
                <c:rich>
                  <a:bodyPr/>
                  <a:lstStyle/>
                  <a:p>
                    <a:r>
                      <a:rPr lang="en-US" smtClean="0"/>
                      <a:t>13,1%</a:t>
                    </a:r>
                    <a:endParaRPr lang="en-US" dirty="0"/>
                  </a:p>
                </c:rich>
              </c:tx>
              <c:showVal val="1"/>
            </c:dLbl>
            <c:dLbl>
              <c:idx val="2"/>
              <c:layout/>
              <c:tx>
                <c:rich>
                  <a:bodyPr/>
                  <a:lstStyle/>
                  <a:p>
                    <a:r>
                      <a:rPr lang="en-US" smtClean="0"/>
                      <a:t>4,1%</a:t>
                    </a:r>
                    <a:endParaRPr lang="en-US"/>
                  </a:p>
                </c:rich>
              </c:tx>
              <c:showVal val="1"/>
            </c:dLbl>
            <c:dLbl>
              <c:idx val="3"/>
              <c:layout/>
              <c:tx>
                <c:rich>
                  <a:bodyPr/>
                  <a:lstStyle/>
                  <a:p>
                    <a:r>
                      <a:rPr lang="en-US" smtClean="0"/>
                      <a:t>8,2%</a:t>
                    </a:r>
                    <a:endParaRPr lang="en-US"/>
                  </a:p>
                </c:rich>
              </c:tx>
              <c:showVal val="1"/>
            </c:dLbl>
            <c:showVal val="1"/>
          </c:dLbls>
          <c:cat>
            <c:strRef>
              <c:f>Hoja1!$A$2:$A$5</c:f>
              <c:strCache>
                <c:ptCount val="4"/>
                <c:pt idx="0">
                  <c:v>Cirugía</c:v>
                </c:pt>
                <c:pt idx="1">
                  <c:v>Inmovilización</c:v>
                </c:pt>
                <c:pt idx="2">
                  <c:v>Trat. Hormonal</c:v>
                </c:pt>
                <c:pt idx="3">
                  <c:v>Varices</c:v>
                </c:pt>
              </c:strCache>
            </c:strRef>
          </c:cat>
          <c:val>
            <c:numRef>
              <c:f>Hoja1!$C$2:$C$5</c:f>
              <c:numCache>
                <c:formatCode>General</c:formatCode>
                <c:ptCount val="4"/>
                <c:pt idx="0">
                  <c:v>7.1</c:v>
                </c:pt>
                <c:pt idx="1">
                  <c:v>13.1</c:v>
                </c:pt>
                <c:pt idx="2">
                  <c:v>4.0999999999999996</c:v>
                </c:pt>
                <c:pt idx="3">
                  <c:v>8.2000000000000011</c:v>
                </c:pt>
              </c:numCache>
            </c:numRef>
          </c:val>
        </c:ser>
        <c:dLbls>
          <c:showVal val="1"/>
        </c:dLbls>
        <c:gapWidth val="75"/>
        <c:axId val="99718656"/>
        <c:axId val="99720192"/>
      </c:barChart>
      <c:catAx>
        <c:axId val="99718656"/>
        <c:scaling>
          <c:orientation val="minMax"/>
        </c:scaling>
        <c:axPos val="b"/>
        <c:majorTickMark val="none"/>
        <c:tickLblPos val="nextTo"/>
        <c:txPr>
          <a:bodyPr/>
          <a:lstStyle/>
          <a:p>
            <a:pPr>
              <a:defRPr sz="600"/>
            </a:pPr>
            <a:endParaRPr lang="es-ES"/>
          </a:p>
        </c:txPr>
        <c:crossAx val="99720192"/>
        <c:crosses val="autoZero"/>
        <c:auto val="1"/>
        <c:lblAlgn val="ctr"/>
        <c:lblOffset val="100"/>
      </c:catAx>
      <c:valAx>
        <c:axId val="99720192"/>
        <c:scaling>
          <c:orientation val="minMax"/>
          <c:max val="50"/>
          <c:min val="0"/>
        </c:scaling>
        <c:axPos val="l"/>
        <c:numFmt formatCode="General" sourceLinked="1"/>
        <c:majorTickMark val="none"/>
        <c:tickLblPos val="nextTo"/>
        <c:crossAx val="99718656"/>
        <c:crosses val="autoZero"/>
        <c:crossBetween val="between"/>
      </c:valAx>
    </c:plotArea>
    <c:plotVisOnly val="1"/>
    <c:dispBlanksAs val="gap"/>
  </c:chart>
  <c:txPr>
    <a:bodyPr/>
    <a:lstStyle/>
    <a:p>
      <a:pPr>
        <a:defRPr sz="800">
          <a:latin typeface="Tahoma" pitchFamily="34" charset="0"/>
          <a:ea typeface="Tahoma" pitchFamily="34" charset="0"/>
          <a:cs typeface="Tahoma" pitchFamily="34" charset="0"/>
        </a:defRPr>
      </a:pPr>
      <a:endParaRPr lang="es-ES"/>
    </a:p>
  </c:txPr>
  <c:externalData r:id="rId1"/>
  <c:userShapes r:id="rId2"/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es-ES"/>
  <c:chart>
    <c:autoTitleDeleted val="1"/>
    <c:view3D>
      <c:rAngAx val="1"/>
    </c:view3D>
    <c:plotArea>
      <c:layout/>
      <c:bar3DChart>
        <c:barDir val="col"/>
        <c:grouping val="clustered"/>
        <c:ser>
          <c:idx val="0"/>
          <c:order val="0"/>
          <c:tx>
            <c:strRef>
              <c:f>Hoja1!$B$1</c:f>
              <c:strCache>
                <c:ptCount val="1"/>
                <c:pt idx="0">
                  <c:v>TEPCN</c:v>
                </c:pt>
              </c:strCache>
            </c:strRef>
          </c:tx>
          <c:spPr>
            <a:solidFill>
              <a:schemeClr val="accent6">
                <a:lumMod val="75000"/>
              </a:schemeClr>
            </a:solidFill>
          </c:spPr>
          <c:dLbls>
            <c:dLbl>
              <c:idx val="0"/>
              <c:layout/>
              <c:tx>
                <c:rich>
                  <a:bodyPr/>
                  <a:lstStyle/>
                  <a:p>
                    <a:r>
                      <a:rPr lang="en-US" smtClean="0"/>
                      <a:t>40%</a:t>
                    </a:r>
                    <a:endParaRPr lang="en-US" dirty="0"/>
                  </a:p>
                </c:rich>
              </c:tx>
              <c:showVal val="1"/>
            </c:dLbl>
            <c:dLbl>
              <c:idx val="1"/>
              <c:layout/>
              <c:tx>
                <c:rich>
                  <a:bodyPr/>
                  <a:lstStyle/>
                  <a:p>
                    <a:r>
                      <a:rPr lang="en-US" smtClean="0"/>
                      <a:t>7,5%</a:t>
                    </a:r>
                    <a:endParaRPr lang="en-US"/>
                  </a:p>
                </c:rich>
              </c:tx>
              <c:showVal val="1"/>
            </c:dLbl>
            <c:dLbl>
              <c:idx val="2"/>
              <c:layout>
                <c:manualLayout>
                  <c:x val="1.60335720273505E-2"/>
                  <c:y val="-9.3448866546188766E-3"/>
                </c:manualLayout>
              </c:layout>
              <c:tx>
                <c:rich>
                  <a:bodyPr/>
                  <a:lstStyle/>
                  <a:p>
                    <a:r>
                      <a:rPr lang="en-US" smtClean="0"/>
                      <a:t>2,5%</a:t>
                    </a:r>
                    <a:endParaRPr lang="en-US"/>
                  </a:p>
                </c:rich>
              </c:tx>
              <c:showVal val="1"/>
            </c:dLbl>
            <c:showVal val="1"/>
          </c:dLbls>
          <c:cat>
            <c:strRef>
              <c:f>Hoja1!$A$2:$A$4</c:f>
              <c:strCache>
                <c:ptCount val="3"/>
                <c:pt idx="0">
                  <c:v>Éxitus</c:v>
                </c:pt>
                <c:pt idx="1">
                  <c:v>Hemorragia</c:v>
                </c:pt>
                <c:pt idx="2">
                  <c:v>Recurrencia</c:v>
                </c:pt>
              </c:strCache>
            </c:strRef>
          </c:cat>
          <c:val>
            <c:numRef>
              <c:f>Hoja1!$B$2:$B$4</c:f>
              <c:numCache>
                <c:formatCode>General</c:formatCode>
                <c:ptCount val="3"/>
                <c:pt idx="0">
                  <c:v>40</c:v>
                </c:pt>
                <c:pt idx="1">
                  <c:v>7.5</c:v>
                </c:pt>
                <c:pt idx="2">
                  <c:v>2.5</c:v>
                </c:pt>
              </c:numCache>
            </c:numRef>
          </c:val>
        </c:ser>
        <c:ser>
          <c:idx val="1"/>
          <c:order val="1"/>
          <c:tx>
            <c:strRef>
              <c:f>Hoja1!$C$1</c:f>
              <c:strCache>
                <c:ptCount val="1"/>
                <c:pt idx="0">
                  <c:v>TEPSN</c:v>
                </c:pt>
              </c:strCache>
            </c:strRef>
          </c:tx>
          <c:spPr>
            <a:solidFill>
              <a:schemeClr val="accent6">
                <a:lumMod val="40000"/>
                <a:lumOff val="60000"/>
              </a:schemeClr>
            </a:solidFill>
          </c:spPr>
          <c:dLbls>
            <c:dLbl>
              <c:idx val="0"/>
              <c:layout>
                <c:manualLayout>
                  <c:x val="2.0041965034188119E-2"/>
                  <c:y val="0"/>
                </c:manualLayout>
              </c:layout>
              <c:tx>
                <c:rich>
                  <a:bodyPr/>
                  <a:lstStyle/>
                  <a:p>
                    <a:r>
                      <a:rPr lang="en-US" smtClean="0"/>
                      <a:t>3,3%</a:t>
                    </a:r>
                    <a:endParaRPr lang="en-US"/>
                  </a:p>
                </c:rich>
              </c:tx>
              <c:showVal val="1"/>
            </c:dLbl>
            <c:dLbl>
              <c:idx val="1"/>
              <c:layout>
                <c:manualLayout>
                  <c:x val="2.405035804102575E-2"/>
                  <c:y val="-1.8689773309237757E-2"/>
                </c:manualLayout>
              </c:layout>
              <c:tx>
                <c:rich>
                  <a:bodyPr/>
                  <a:lstStyle/>
                  <a:p>
                    <a:r>
                      <a:rPr lang="en-US" smtClean="0"/>
                      <a:t>5,5%</a:t>
                    </a:r>
                    <a:endParaRPr lang="en-US" dirty="0"/>
                  </a:p>
                </c:rich>
              </c:tx>
              <c:showVal val="1"/>
            </c:dLbl>
            <c:dLbl>
              <c:idx val="2"/>
              <c:layout>
                <c:manualLayout>
                  <c:x val="2.405035804102575E-2"/>
                  <c:y val="-1.8689773309237757E-2"/>
                </c:manualLayout>
              </c:layout>
              <c:tx>
                <c:rich>
                  <a:bodyPr/>
                  <a:lstStyle/>
                  <a:p>
                    <a:r>
                      <a:rPr lang="en-US" smtClean="0"/>
                      <a:t>1,8%</a:t>
                    </a:r>
                    <a:endParaRPr lang="en-US"/>
                  </a:p>
                </c:rich>
              </c:tx>
              <c:showVal val="1"/>
            </c:dLbl>
            <c:showVal val="1"/>
          </c:dLbls>
          <c:cat>
            <c:strRef>
              <c:f>Hoja1!$A$2:$A$4</c:f>
              <c:strCache>
                <c:ptCount val="3"/>
                <c:pt idx="0">
                  <c:v>Éxitus</c:v>
                </c:pt>
                <c:pt idx="1">
                  <c:v>Hemorragia</c:v>
                </c:pt>
                <c:pt idx="2">
                  <c:v>Recurrencia</c:v>
                </c:pt>
              </c:strCache>
            </c:strRef>
          </c:cat>
          <c:val>
            <c:numRef>
              <c:f>Hoja1!$C$2:$C$4</c:f>
              <c:numCache>
                <c:formatCode>General</c:formatCode>
                <c:ptCount val="3"/>
                <c:pt idx="0">
                  <c:v>3.3</c:v>
                </c:pt>
                <c:pt idx="1">
                  <c:v>5.5</c:v>
                </c:pt>
                <c:pt idx="2">
                  <c:v>1.8</c:v>
                </c:pt>
              </c:numCache>
            </c:numRef>
          </c:val>
        </c:ser>
        <c:dLbls>
          <c:showVal val="1"/>
        </c:dLbls>
        <c:gapWidth val="75"/>
        <c:shape val="cylinder"/>
        <c:axId val="68063232"/>
        <c:axId val="68064768"/>
        <c:axId val="0"/>
      </c:bar3DChart>
      <c:catAx>
        <c:axId val="68063232"/>
        <c:scaling>
          <c:orientation val="minMax"/>
        </c:scaling>
        <c:axPos val="b"/>
        <c:majorTickMark val="none"/>
        <c:tickLblPos val="nextTo"/>
        <c:txPr>
          <a:bodyPr/>
          <a:lstStyle/>
          <a:p>
            <a:pPr>
              <a:defRPr sz="600"/>
            </a:pPr>
            <a:endParaRPr lang="es-ES"/>
          </a:p>
        </c:txPr>
        <c:crossAx val="68064768"/>
        <c:crosses val="autoZero"/>
        <c:auto val="1"/>
        <c:lblAlgn val="ctr"/>
        <c:lblOffset val="100"/>
      </c:catAx>
      <c:valAx>
        <c:axId val="68064768"/>
        <c:scaling>
          <c:orientation val="minMax"/>
        </c:scaling>
        <c:axPos val="l"/>
        <c:numFmt formatCode="General" sourceLinked="1"/>
        <c:majorTickMark val="none"/>
        <c:tickLblPos val="nextTo"/>
        <c:crossAx val="68063232"/>
        <c:crosses val="autoZero"/>
        <c:crossBetween val="between"/>
      </c:valAx>
    </c:plotArea>
    <c:plotVisOnly val="1"/>
  </c:chart>
  <c:txPr>
    <a:bodyPr/>
    <a:lstStyle/>
    <a:p>
      <a:pPr>
        <a:defRPr sz="800">
          <a:latin typeface="Tahoma" pitchFamily="34" charset="0"/>
          <a:ea typeface="Tahoma" pitchFamily="34" charset="0"/>
          <a:cs typeface="Tahoma" pitchFamily="34" charset="0"/>
        </a:defRPr>
      </a:pPr>
      <a:endParaRPr lang="es-ES"/>
    </a:p>
  </c:txPr>
  <c:externalData r:id="rId1"/>
  <c:userShapes r:id="rId2"/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es-ES"/>
  <c:chart>
    <c:autoTitleDeleted val="1"/>
    <c:plotArea>
      <c:layout/>
      <c:barChart>
        <c:barDir val="col"/>
        <c:grouping val="clustered"/>
        <c:ser>
          <c:idx val="0"/>
          <c:order val="0"/>
          <c:tx>
            <c:strRef>
              <c:f>Hoja1!$B$1</c:f>
              <c:strCache>
                <c:ptCount val="1"/>
                <c:pt idx="0">
                  <c:v>Serie 1</c:v>
                </c:pt>
              </c:strCache>
            </c:strRef>
          </c:tx>
          <c:dPt>
            <c:idx val="0"/>
            <c:spPr>
              <a:solidFill>
                <a:srgbClr val="002060"/>
              </a:solidFill>
            </c:spPr>
          </c:dPt>
          <c:dPt>
            <c:idx val="1"/>
            <c:spPr>
              <a:solidFill>
                <a:schemeClr val="accent5">
                  <a:lumMod val="75000"/>
                </a:schemeClr>
              </a:solidFill>
            </c:spPr>
          </c:dPt>
          <c:dPt>
            <c:idx val="2"/>
            <c:spPr>
              <a:solidFill>
                <a:schemeClr val="accent6">
                  <a:lumMod val="60000"/>
                  <a:lumOff val="40000"/>
                </a:schemeClr>
              </a:solidFill>
            </c:spPr>
          </c:dPt>
          <c:dPt>
            <c:idx val="3"/>
            <c:spPr>
              <a:solidFill>
                <a:schemeClr val="accent5">
                  <a:lumMod val="40000"/>
                  <a:lumOff val="60000"/>
                </a:schemeClr>
              </a:solidFill>
            </c:spPr>
          </c:dPt>
          <c:dPt>
            <c:idx val="4"/>
            <c:spPr>
              <a:solidFill>
                <a:schemeClr val="accent6">
                  <a:lumMod val="40000"/>
                  <a:lumOff val="60000"/>
                </a:schemeClr>
              </a:solidFill>
            </c:spPr>
          </c:dPt>
          <c:dPt>
            <c:idx val="5"/>
            <c:spPr>
              <a:solidFill>
                <a:schemeClr val="accent5">
                  <a:lumMod val="20000"/>
                  <a:lumOff val="80000"/>
                </a:schemeClr>
              </a:solidFill>
            </c:spPr>
          </c:dPt>
          <c:dPt>
            <c:idx val="6"/>
            <c:spPr>
              <a:solidFill>
                <a:schemeClr val="tx1">
                  <a:lumMod val="50000"/>
                  <a:lumOff val="50000"/>
                </a:schemeClr>
              </a:solidFill>
            </c:spPr>
          </c:dPt>
          <c:dPt>
            <c:idx val="7"/>
            <c:spPr>
              <a:solidFill>
                <a:schemeClr val="accent2">
                  <a:lumMod val="20000"/>
                  <a:lumOff val="80000"/>
                </a:schemeClr>
              </a:solidFill>
            </c:spPr>
          </c:dPt>
          <c:dPt>
            <c:idx val="8"/>
            <c:spPr>
              <a:solidFill>
                <a:schemeClr val="accent3">
                  <a:lumMod val="40000"/>
                  <a:lumOff val="60000"/>
                </a:schemeClr>
              </a:solidFill>
            </c:spPr>
          </c:dPt>
          <c:dPt>
            <c:idx val="9"/>
            <c:spPr>
              <a:solidFill>
                <a:schemeClr val="accent4">
                  <a:lumMod val="60000"/>
                  <a:lumOff val="40000"/>
                </a:schemeClr>
              </a:solidFill>
            </c:spPr>
          </c:dPt>
          <c:dPt>
            <c:idx val="10"/>
            <c:spPr>
              <a:solidFill>
                <a:schemeClr val="accent3">
                  <a:lumMod val="75000"/>
                </a:schemeClr>
              </a:solidFill>
            </c:spPr>
          </c:dPt>
          <c:dPt>
            <c:idx val="11"/>
            <c:spPr>
              <a:solidFill>
                <a:srgbClr val="7030A0"/>
              </a:solidFill>
            </c:spPr>
          </c:dPt>
          <c:cat>
            <c:strRef>
              <c:f>Hoja1!$A$2:$A$13</c:f>
              <c:strCache>
                <c:ptCount val="12"/>
                <c:pt idx="0">
                  <c:v>Pulmón</c:v>
                </c:pt>
                <c:pt idx="1">
                  <c:v>Próstata</c:v>
                </c:pt>
                <c:pt idx="2">
                  <c:v>Estómago</c:v>
                </c:pt>
                <c:pt idx="3">
                  <c:v>Páncreas</c:v>
                </c:pt>
                <c:pt idx="4">
                  <c:v>Colorrectal</c:v>
                </c:pt>
                <c:pt idx="5">
                  <c:v>Útero</c:v>
                </c:pt>
                <c:pt idx="6">
                  <c:v>Cerebral</c:v>
                </c:pt>
                <c:pt idx="7">
                  <c:v>Otros</c:v>
                </c:pt>
                <c:pt idx="8">
                  <c:v>Mama</c:v>
                </c:pt>
                <c:pt idx="9">
                  <c:v>Ovario</c:v>
                </c:pt>
                <c:pt idx="10">
                  <c:v>Vejiga</c:v>
                </c:pt>
                <c:pt idx="11">
                  <c:v>Hematológico</c:v>
                </c:pt>
              </c:strCache>
            </c:strRef>
          </c:cat>
          <c:val>
            <c:numRef>
              <c:f>Hoja1!$B$2:$B$13</c:f>
              <c:numCache>
                <c:formatCode>General</c:formatCode>
                <c:ptCount val="12"/>
                <c:pt idx="0">
                  <c:v>12</c:v>
                </c:pt>
                <c:pt idx="1">
                  <c:v>5</c:v>
                </c:pt>
                <c:pt idx="2">
                  <c:v>4</c:v>
                </c:pt>
                <c:pt idx="3">
                  <c:v>4</c:v>
                </c:pt>
                <c:pt idx="4">
                  <c:v>4</c:v>
                </c:pt>
                <c:pt idx="5">
                  <c:v>4</c:v>
                </c:pt>
                <c:pt idx="6">
                  <c:v>3</c:v>
                </c:pt>
                <c:pt idx="7">
                  <c:v>3</c:v>
                </c:pt>
                <c:pt idx="8">
                  <c:v>2</c:v>
                </c:pt>
                <c:pt idx="9">
                  <c:v>1</c:v>
                </c:pt>
                <c:pt idx="10">
                  <c:v>1</c:v>
                </c:pt>
                <c:pt idx="11">
                  <c:v>1</c:v>
                </c:pt>
              </c:numCache>
            </c:numRef>
          </c:val>
        </c:ser>
        <c:axId val="86787200"/>
        <c:axId val="86788736"/>
      </c:barChart>
      <c:catAx>
        <c:axId val="86787200"/>
        <c:scaling>
          <c:orientation val="minMax"/>
        </c:scaling>
        <c:axPos val="b"/>
        <c:tickLblPos val="nextTo"/>
        <c:txPr>
          <a:bodyPr/>
          <a:lstStyle/>
          <a:p>
            <a:pPr>
              <a:defRPr sz="600"/>
            </a:pPr>
            <a:endParaRPr lang="es-ES"/>
          </a:p>
        </c:txPr>
        <c:crossAx val="86788736"/>
        <c:crosses val="autoZero"/>
        <c:auto val="1"/>
        <c:lblAlgn val="ctr"/>
        <c:lblOffset val="100"/>
      </c:catAx>
      <c:valAx>
        <c:axId val="86788736"/>
        <c:scaling>
          <c:orientation val="minMax"/>
        </c:scaling>
        <c:axPos val="l"/>
        <c:majorGridlines/>
        <c:numFmt formatCode="General" sourceLinked="1"/>
        <c:tickLblPos val="nextTo"/>
        <c:crossAx val="86787200"/>
        <c:crosses val="autoZero"/>
        <c:crossBetween val="between"/>
      </c:valAx>
    </c:plotArea>
    <c:plotVisOnly val="1"/>
  </c:chart>
  <c:txPr>
    <a:bodyPr/>
    <a:lstStyle/>
    <a:p>
      <a:pPr>
        <a:defRPr sz="800">
          <a:latin typeface="Tahoma" pitchFamily="34" charset="0"/>
          <a:ea typeface="Tahoma" pitchFamily="34" charset="0"/>
          <a:cs typeface="Tahoma" pitchFamily="34" charset="0"/>
        </a:defRPr>
      </a:pPr>
      <a:endParaRPr lang="es-ES"/>
    </a:p>
  </c:txPr>
  <c:externalData r:id="rId1"/>
  <c:userShapes r:id="rId2"/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es-ES"/>
  <c:chart>
    <c:autoTitleDeleted val="1"/>
    <c:plotArea>
      <c:layout/>
      <c:pieChart>
        <c:varyColors val="1"/>
        <c:ser>
          <c:idx val="0"/>
          <c:order val="0"/>
          <c:tx>
            <c:strRef>
              <c:f>Hoja1!$B$1</c:f>
              <c:strCache>
                <c:ptCount val="1"/>
                <c:pt idx="0">
                  <c:v>Ventas</c:v>
                </c:pt>
              </c:strCache>
            </c:strRef>
          </c:tx>
          <c:dPt>
            <c:idx val="0"/>
            <c:spPr>
              <a:solidFill>
                <a:srgbClr val="002060"/>
              </a:solidFill>
            </c:spPr>
          </c:dPt>
          <c:dPt>
            <c:idx val="1"/>
            <c:spPr>
              <a:solidFill>
                <a:schemeClr val="accent1">
                  <a:lumMod val="60000"/>
                  <a:lumOff val="40000"/>
                </a:schemeClr>
              </a:solidFill>
            </c:spPr>
          </c:dPt>
          <c:cat>
            <c:strRef>
              <c:f>Hoja1!$A$2:$A$3</c:f>
              <c:strCache>
                <c:ptCount val="2"/>
                <c:pt idx="0">
                  <c:v>Con metástasis</c:v>
                </c:pt>
                <c:pt idx="1">
                  <c:v>Sin metástasis</c:v>
                </c:pt>
              </c:strCache>
            </c:strRef>
          </c:cat>
          <c:val>
            <c:numRef>
              <c:f>Hoja1!$B$2:$B$3</c:f>
              <c:numCache>
                <c:formatCode>General</c:formatCode>
                <c:ptCount val="2"/>
                <c:pt idx="0">
                  <c:v>22</c:v>
                </c:pt>
                <c:pt idx="1">
                  <c:v>22</c:v>
                </c:pt>
              </c:numCache>
            </c:numRef>
          </c:val>
        </c:ser>
        <c:firstSliceAng val="0"/>
      </c:pieChart>
    </c:plotArea>
    <c:legend>
      <c:legendPos val="r"/>
      <c:layout>
        <c:manualLayout>
          <c:xMode val="edge"/>
          <c:yMode val="edge"/>
          <c:x val="0.57788602192349003"/>
          <c:y val="0.31114525286664058"/>
          <c:w val="0.3780216550012962"/>
          <c:h val="0.3777094942667189"/>
        </c:manualLayout>
      </c:layout>
      <c:txPr>
        <a:bodyPr/>
        <a:lstStyle/>
        <a:p>
          <a:pPr>
            <a:defRPr sz="600">
              <a:latin typeface="Tahoma" pitchFamily="34" charset="0"/>
              <a:ea typeface="Tahoma" pitchFamily="34" charset="0"/>
              <a:cs typeface="Tahoma" pitchFamily="34" charset="0"/>
            </a:defRPr>
          </a:pPr>
          <a:endParaRPr lang="es-ES"/>
        </a:p>
      </c:txPr>
    </c:legend>
    <c:plotVisOnly val="1"/>
  </c:chart>
  <c:txPr>
    <a:bodyPr/>
    <a:lstStyle/>
    <a:p>
      <a:pPr>
        <a:defRPr sz="1800"/>
      </a:pPr>
      <a:endParaRPr lang="es-ES"/>
    </a:p>
  </c:txPr>
  <c:externalData r:id="rId1"/>
  <c:userShapes r:id="rId2"/>
</c:chartSpace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0.03733</cdr:x>
      <cdr:y>0.64653</cdr:y>
    </cdr:from>
    <cdr:to>
      <cdr:x>0.224</cdr:x>
      <cdr:y>0.78398</cdr:y>
    </cdr:to>
    <cdr:sp macro="" textlink="">
      <cdr:nvSpPr>
        <cdr:cNvPr id="2" name="1 CuadroTexto"/>
        <cdr:cNvSpPr txBox="1"/>
      </cdr:nvSpPr>
      <cdr:spPr>
        <a:xfrm xmlns:a="http://schemas.openxmlformats.org/drawingml/2006/main">
          <a:off x="72008" y="1016110"/>
          <a:ext cx="360040" cy="216024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r>
            <a:rPr lang="es-ES" sz="1100" dirty="0" smtClean="0"/>
            <a:t>%</a:t>
          </a:r>
          <a:endParaRPr lang="es-ES" sz="1100" dirty="0"/>
        </a:p>
      </cdr:txBody>
    </cdr:sp>
  </cdr:relSizeAnchor>
</c:userShapes>
</file>

<file path=ppt/drawings/drawing2.xml><?xml version="1.0" encoding="utf-8"?>
<c:userShapes xmlns:c="http://schemas.openxmlformats.org/drawingml/2006/chart">
  <cdr:relSizeAnchor xmlns:cdr="http://schemas.openxmlformats.org/drawingml/2006/chartDrawing">
    <cdr:from>
      <cdr:x>0.02598</cdr:x>
      <cdr:y>0.84211</cdr:y>
    </cdr:from>
    <cdr:to>
      <cdr:x>0.07771</cdr:x>
      <cdr:y>0.96134</cdr:y>
    </cdr:to>
    <cdr:sp macro="" textlink="">
      <cdr:nvSpPr>
        <cdr:cNvPr id="2" name="1 CuadroTexto"/>
        <cdr:cNvSpPr txBox="1"/>
      </cdr:nvSpPr>
      <cdr:spPr>
        <a:xfrm xmlns:a="http://schemas.openxmlformats.org/drawingml/2006/main">
          <a:off x="72008" y="1152128"/>
          <a:ext cx="143385" cy="163138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/>
        <a:p xmlns:a="http://schemas.openxmlformats.org/drawingml/2006/main">
          <a:r>
            <a:rPr lang="es-ES" sz="1100" dirty="0" smtClean="0"/>
            <a:t>%</a:t>
          </a:r>
          <a:endParaRPr lang="es-ES" sz="1100" dirty="0"/>
        </a:p>
      </cdr:txBody>
    </cdr:sp>
  </cdr:relSizeAnchor>
</c:userShapes>
</file>

<file path=ppt/drawings/drawing3.xml><?xml version="1.0" encoding="utf-8"?>
<c:userShapes xmlns:c="http://schemas.openxmlformats.org/drawingml/2006/chart">
  <cdr:relSizeAnchor xmlns:cdr="http://schemas.openxmlformats.org/drawingml/2006/chartDrawing">
    <cdr:from>
      <cdr:x>0.09091</cdr:x>
      <cdr:y>0.79477</cdr:y>
    </cdr:from>
    <cdr:to>
      <cdr:x>0.14546</cdr:x>
      <cdr:y>0.92844</cdr:y>
    </cdr:to>
    <cdr:sp macro="" textlink="">
      <cdr:nvSpPr>
        <cdr:cNvPr id="2" name="1 CuadroTexto"/>
        <cdr:cNvSpPr txBox="1"/>
      </cdr:nvSpPr>
      <cdr:spPr>
        <a:xfrm xmlns:a="http://schemas.openxmlformats.org/drawingml/2006/main">
          <a:off x="288032" y="1080120"/>
          <a:ext cx="172834" cy="181662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/>
        <a:p xmlns:a="http://schemas.openxmlformats.org/drawingml/2006/main">
          <a:r>
            <a:rPr lang="es-ES" sz="1100" dirty="0" smtClean="0"/>
            <a:t>%</a:t>
          </a:r>
          <a:endParaRPr lang="es-ES" sz="1100" dirty="0"/>
        </a:p>
      </cdr:txBody>
    </cdr:sp>
  </cdr:relSizeAnchor>
</c:userShapes>
</file>

<file path=ppt/drawings/drawing4.xml><?xml version="1.0" encoding="utf-8"?>
<c:userShapes xmlns:c="http://schemas.openxmlformats.org/drawingml/2006/chart">
  <cdr:relSizeAnchor xmlns:cdr="http://schemas.openxmlformats.org/drawingml/2006/chartDrawing">
    <cdr:from>
      <cdr:x>0.08</cdr:x>
      <cdr:y>0.04713</cdr:y>
    </cdr:from>
    <cdr:to>
      <cdr:x>0.18</cdr:x>
      <cdr:y>0.18813</cdr:y>
    </cdr:to>
    <cdr:sp macro="" textlink="">
      <cdr:nvSpPr>
        <cdr:cNvPr id="2" name="23 CuadroTexto"/>
        <cdr:cNvSpPr txBox="1"/>
      </cdr:nvSpPr>
      <cdr:spPr>
        <a:xfrm xmlns:a="http://schemas.openxmlformats.org/drawingml/2006/main">
          <a:off x="288032" y="72008"/>
          <a:ext cx="360040" cy="215444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wrap="square" rtlCol="0">
          <a:spAutoFit/>
        </a:bodyPr>
        <a:lstStyle xmlns:a="http://schemas.openxmlformats.org/drawingml/2006/main">
          <a:defPPr>
            <a:defRPr lang="es-ES"/>
          </a:defPPr>
          <a:lvl1pPr marL="0" algn="l" defTabSz="914400" rtl="0" eaLnBrk="1" latinLnBrk="0" hangingPunct="1">
            <a:defRPr sz="1800" kern="1200">
              <a:solidFill>
                <a:sysClr val="windowText" lastClr="000000"/>
              </a:solidFill>
              <a:latin typeface="Calibri"/>
            </a:defRPr>
          </a:lvl1pPr>
          <a:lvl2pPr marL="457200" algn="l" defTabSz="914400" rtl="0" eaLnBrk="1" latinLnBrk="0" hangingPunct="1">
            <a:defRPr sz="1800" kern="1200">
              <a:solidFill>
                <a:sysClr val="windowText" lastClr="000000"/>
              </a:solidFill>
              <a:latin typeface="Calibri"/>
            </a:defRPr>
          </a:lvl2pPr>
          <a:lvl3pPr marL="914400" algn="l" defTabSz="914400" rtl="0" eaLnBrk="1" latinLnBrk="0" hangingPunct="1">
            <a:defRPr sz="1800" kern="1200">
              <a:solidFill>
                <a:sysClr val="windowText" lastClr="000000"/>
              </a:solidFill>
              <a:latin typeface="Calibri"/>
            </a:defRPr>
          </a:lvl3pPr>
          <a:lvl4pPr marL="1371600" algn="l" defTabSz="914400" rtl="0" eaLnBrk="1" latinLnBrk="0" hangingPunct="1">
            <a:defRPr sz="1800" kern="1200">
              <a:solidFill>
                <a:sysClr val="windowText" lastClr="000000"/>
              </a:solidFill>
              <a:latin typeface="Calibri"/>
            </a:defRPr>
          </a:lvl4pPr>
          <a:lvl5pPr marL="1828800" algn="l" defTabSz="914400" rtl="0" eaLnBrk="1" latinLnBrk="0" hangingPunct="1">
            <a:defRPr sz="1800" kern="1200">
              <a:solidFill>
                <a:sysClr val="windowText" lastClr="000000"/>
              </a:solidFill>
              <a:latin typeface="Calibri"/>
            </a:defRPr>
          </a:lvl5pPr>
          <a:lvl6pPr marL="2286000" algn="l" defTabSz="914400" rtl="0" eaLnBrk="1" latinLnBrk="0" hangingPunct="1">
            <a:defRPr sz="1800" kern="1200">
              <a:solidFill>
                <a:sysClr val="windowText" lastClr="000000"/>
              </a:solidFill>
              <a:latin typeface="Calibri"/>
            </a:defRPr>
          </a:lvl6pPr>
          <a:lvl7pPr marL="2743200" algn="l" defTabSz="914400" rtl="0" eaLnBrk="1" latinLnBrk="0" hangingPunct="1">
            <a:defRPr sz="1800" kern="1200">
              <a:solidFill>
                <a:sysClr val="windowText" lastClr="000000"/>
              </a:solidFill>
              <a:latin typeface="Calibri"/>
            </a:defRPr>
          </a:lvl7pPr>
          <a:lvl8pPr marL="3200400" algn="l" defTabSz="914400" rtl="0" eaLnBrk="1" latinLnBrk="0" hangingPunct="1">
            <a:defRPr sz="1800" kern="1200">
              <a:solidFill>
                <a:sysClr val="windowText" lastClr="000000"/>
              </a:solidFill>
              <a:latin typeface="Calibri"/>
            </a:defRPr>
          </a:lvl8pPr>
          <a:lvl9pPr marL="3657600" algn="l" defTabSz="914400" rtl="0" eaLnBrk="1" latinLnBrk="0" hangingPunct="1">
            <a:defRPr sz="1800" kern="1200">
              <a:solidFill>
                <a:sysClr val="windowText" lastClr="000000"/>
              </a:solidFill>
              <a:latin typeface="Calibri"/>
            </a:defRPr>
          </a:lvl9pPr>
        </a:lstStyle>
        <a:p xmlns:a="http://schemas.openxmlformats.org/drawingml/2006/main">
          <a:r>
            <a:rPr lang="es-ES" sz="800" dirty="0" smtClean="0">
              <a:latin typeface="Tahoma" pitchFamily="34" charset="0"/>
              <a:ea typeface="Tahoma" pitchFamily="34" charset="0"/>
              <a:cs typeface="Tahoma" pitchFamily="34" charset="0"/>
            </a:rPr>
            <a:t>12</a:t>
          </a:r>
          <a:endParaRPr lang="es-ES" sz="800" dirty="0">
            <a:latin typeface="Tahoma" pitchFamily="34" charset="0"/>
            <a:ea typeface="Tahoma" pitchFamily="34" charset="0"/>
            <a:cs typeface="Tahoma" pitchFamily="34" charset="0"/>
          </a:endParaRPr>
        </a:p>
      </cdr:txBody>
    </cdr:sp>
  </cdr:relSizeAnchor>
  <cdr:relSizeAnchor xmlns:cdr="http://schemas.openxmlformats.org/drawingml/2006/chartDrawing">
    <cdr:from>
      <cdr:x>0.16</cdr:x>
      <cdr:y>0.32989</cdr:y>
    </cdr:from>
    <cdr:to>
      <cdr:x>0.26</cdr:x>
      <cdr:y>0.47089</cdr:y>
    </cdr:to>
    <cdr:sp macro="" textlink="">
      <cdr:nvSpPr>
        <cdr:cNvPr id="3" name="23 CuadroTexto"/>
        <cdr:cNvSpPr txBox="1"/>
      </cdr:nvSpPr>
      <cdr:spPr>
        <a:xfrm xmlns:a="http://schemas.openxmlformats.org/drawingml/2006/main">
          <a:off x="576064" y="504056"/>
          <a:ext cx="360040" cy="215444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wrap="square" rtlCol="0">
          <a:spAutoFit/>
        </a:bodyPr>
        <a:lstStyle xmlns:a="http://schemas.openxmlformats.org/drawingml/2006/main">
          <a:defPPr>
            <a:defRPr lang="es-ES"/>
          </a:defPPr>
          <a:lvl1pPr marL="0" algn="l" defTabSz="914400" rtl="0" eaLnBrk="1" latinLnBrk="0" hangingPunct="1">
            <a:defRPr sz="1800" kern="1200">
              <a:solidFill>
                <a:sysClr val="windowText" lastClr="000000"/>
              </a:solidFill>
              <a:latin typeface="Calibri"/>
            </a:defRPr>
          </a:lvl1pPr>
          <a:lvl2pPr marL="457200" algn="l" defTabSz="914400" rtl="0" eaLnBrk="1" latinLnBrk="0" hangingPunct="1">
            <a:defRPr sz="1800" kern="1200">
              <a:solidFill>
                <a:sysClr val="windowText" lastClr="000000"/>
              </a:solidFill>
              <a:latin typeface="Calibri"/>
            </a:defRPr>
          </a:lvl2pPr>
          <a:lvl3pPr marL="914400" algn="l" defTabSz="914400" rtl="0" eaLnBrk="1" latinLnBrk="0" hangingPunct="1">
            <a:defRPr sz="1800" kern="1200">
              <a:solidFill>
                <a:sysClr val="windowText" lastClr="000000"/>
              </a:solidFill>
              <a:latin typeface="Calibri"/>
            </a:defRPr>
          </a:lvl3pPr>
          <a:lvl4pPr marL="1371600" algn="l" defTabSz="914400" rtl="0" eaLnBrk="1" latinLnBrk="0" hangingPunct="1">
            <a:defRPr sz="1800" kern="1200">
              <a:solidFill>
                <a:sysClr val="windowText" lastClr="000000"/>
              </a:solidFill>
              <a:latin typeface="Calibri"/>
            </a:defRPr>
          </a:lvl4pPr>
          <a:lvl5pPr marL="1828800" algn="l" defTabSz="914400" rtl="0" eaLnBrk="1" latinLnBrk="0" hangingPunct="1">
            <a:defRPr sz="1800" kern="1200">
              <a:solidFill>
                <a:sysClr val="windowText" lastClr="000000"/>
              </a:solidFill>
              <a:latin typeface="Calibri"/>
            </a:defRPr>
          </a:lvl5pPr>
          <a:lvl6pPr marL="2286000" algn="l" defTabSz="914400" rtl="0" eaLnBrk="1" latinLnBrk="0" hangingPunct="1">
            <a:defRPr sz="1800" kern="1200">
              <a:solidFill>
                <a:sysClr val="windowText" lastClr="000000"/>
              </a:solidFill>
              <a:latin typeface="Calibri"/>
            </a:defRPr>
          </a:lvl6pPr>
          <a:lvl7pPr marL="2743200" algn="l" defTabSz="914400" rtl="0" eaLnBrk="1" latinLnBrk="0" hangingPunct="1">
            <a:defRPr sz="1800" kern="1200">
              <a:solidFill>
                <a:sysClr val="windowText" lastClr="000000"/>
              </a:solidFill>
              <a:latin typeface="Calibri"/>
            </a:defRPr>
          </a:lvl7pPr>
          <a:lvl8pPr marL="3200400" algn="l" defTabSz="914400" rtl="0" eaLnBrk="1" latinLnBrk="0" hangingPunct="1">
            <a:defRPr sz="1800" kern="1200">
              <a:solidFill>
                <a:sysClr val="windowText" lastClr="000000"/>
              </a:solidFill>
              <a:latin typeface="Calibri"/>
            </a:defRPr>
          </a:lvl8pPr>
          <a:lvl9pPr marL="3657600" algn="l" defTabSz="914400" rtl="0" eaLnBrk="1" latinLnBrk="0" hangingPunct="1">
            <a:defRPr sz="1800" kern="1200">
              <a:solidFill>
                <a:sysClr val="windowText" lastClr="000000"/>
              </a:solidFill>
              <a:latin typeface="Calibri"/>
            </a:defRPr>
          </a:lvl9pPr>
        </a:lstStyle>
        <a:p xmlns:a="http://schemas.openxmlformats.org/drawingml/2006/main">
          <a:r>
            <a:rPr lang="es-ES" sz="800" dirty="0" smtClean="0">
              <a:latin typeface="Tahoma" pitchFamily="34" charset="0"/>
              <a:ea typeface="Tahoma" pitchFamily="34" charset="0"/>
              <a:cs typeface="Tahoma" pitchFamily="34" charset="0"/>
            </a:rPr>
            <a:t>5</a:t>
          </a:r>
          <a:endParaRPr lang="es-ES" sz="800" dirty="0">
            <a:latin typeface="Tahoma" pitchFamily="34" charset="0"/>
            <a:ea typeface="Tahoma" pitchFamily="34" charset="0"/>
            <a:cs typeface="Tahoma" pitchFamily="34" charset="0"/>
          </a:endParaRPr>
        </a:p>
      </cdr:txBody>
    </cdr:sp>
  </cdr:relSizeAnchor>
  <cdr:relSizeAnchor xmlns:cdr="http://schemas.openxmlformats.org/drawingml/2006/chartDrawing">
    <cdr:from>
      <cdr:x>0.24</cdr:x>
      <cdr:y>0.37702</cdr:y>
    </cdr:from>
    <cdr:to>
      <cdr:x>0.3</cdr:x>
      <cdr:y>0.51802</cdr:y>
    </cdr:to>
    <cdr:sp macro="" textlink="">
      <cdr:nvSpPr>
        <cdr:cNvPr id="4" name="23 CuadroTexto"/>
        <cdr:cNvSpPr txBox="1"/>
      </cdr:nvSpPr>
      <cdr:spPr>
        <a:xfrm xmlns:a="http://schemas.openxmlformats.org/drawingml/2006/main">
          <a:off x="864096" y="576064"/>
          <a:ext cx="216024" cy="215444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wrap="square" rtlCol="0">
          <a:spAutoFit/>
        </a:bodyPr>
        <a:lstStyle xmlns:a="http://schemas.openxmlformats.org/drawingml/2006/main">
          <a:defPPr>
            <a:defRPr lang="es-ES"/>
          </a:defPPr>
          <a:lvl1pPr marL="0" algn="l" defTabSz="914400" rtl="0" eaLnBrk="1" latinLnBrk="0" hangingPunct="1">
            <a:defRPr sz="1800" kern="1200">
              <a:solidFill>
                <a:sysClr val="windowText" lastClr="000000"/>
              </a:solidFill>
              <a:latin typeface="Calibri"/>
            </a:defRPr>
          </a:lvl1pPr>
          <a:lvl2pPr marL="457200" algn="l" defTabSz="914400" rtl="0" eaLnBrk="1" latinLnBrk="0" hangingPunct="1">
            <a:defRPr sz="1800" kern="1200">
              <a:solidFill>
                <a:sysClr val="windowText" lastClr="000000"/>
              </a:solidFill>
              <a:latin typeface="Calibri"/>
            </a:defRPr>
          </a:lvl2pPr>
          <a:lvl3pPr marL="914400" algn="l" defTabSz="914400" rtl="0" eaLnBrk="1" latinLnBrk="0" hangingPunct="1">
            <a:defRPr sz="1800" kern="1200">
              <a:solidFill>
                <a:sysClr val="windowText" lastClr="000000"/>
              </a:solidFill>
              <a:latin typeface="Calibri"/>
            </a:defRPr>
          </a:lvl3pPr>
          <a:lvl4pPr marL="1371600" algn="l" defTabSz="914400" rtl="0" eaLnBrk="1" latinLnBrk="0" hangingPunct="1">
            <a:defRPr sz="1800" kern="1200">
              <a:solidFill>
                <a:sysClr val="windowText" lastClr="000000"/>
              </a:solidFill>
              <a:latin typeface="Calibri"/>
            </a:defRPr>
          </a:lvl4pPr>
          <a:lvl5pPr marL="1828800" algn="l" defTabSz="914400" rtl="0" eaLnBrk="1" latinLnBrk="0" hangingPunct="1">
            <a:defRPr sz="1800" kern="1200">
              <a:solidFill>
                <a:sysClr val="windowText" lastClr="000000"/>
              </a:solidFill>
              <a:latin typeface="Calibri"/>
            </a:defRPr>
          </a:lvl5pPr>
          <a:lvl6pPr marL="2286000" algn="l" defTabSz="914400" rtl="0" eaLnBrk="1" latinLnBrk="0" hangingPunct="1">
            <a:defRPr sz="1800" kern="1200">
              <a:solidFill>
                <a:sysClr val="windowText" lastClr="000000"/>
              </a:solidFill>
              <a:latin typeface="Calibri"/>
            </a:defRPr>
          </a:lvl6pPr>
          <a:lvl7pPr marL="2743200" algn="l" defTabSz="914400" rtl="0" eaLnBrk="1" latinLnBrk="0" hangingPunct="1">
            <a:defRPr sz="1800" kern="1200">
              <a:solidFill>
                <a:sysClr val="windowText" lastClr="000000"/>
              </a:solidFill>
              <a:latin typeface="Calibri"/>
            </a:defRPr>
          </a:lvl7pPr>
          <a:lvl8pPr marL="3200400" algn="l" defTabSz="914400" rtl="0" eaLnBrk="1" latinLnBrk="0" hangingPunct="1">
            <a:defRPr sz="1800" kern="1200">
              <a:solidFill>
                <a:sysClr val="windowText" lastClr="000000"/>
              </a:solidFill>
              <a:latin typeface="Calibri"/>
            </a:defRPr>
          </a:lvl8pPr>
          <a:lvl9pPr marL="3657600" algn="l" defTabSz="914400" rtl="0" eaLnBrk="1" latinLnBrk="0" hangingPunct="1">
            <a:defRPr sz="1800" kern="1200">
              <a:solidFill>
                <a:sysClr val="windowText" lastClr="000000"/>
              </a:solidFill>
              <a:latin typeface="Calibri"/>
            </a:defRPr>
          </a:lvl9pPr>
        </a:lstStyle>
        <a:p xmlns:a="http://schemas.openxmlformats.org/drawingml/2006/main">
          <a:r>
            <a:rPr lang="es-ES" sz="800" dirty="0" smtClean="0">
              <a:latin typeface="Tahoma" pitchFamily="34" charset="0"/>
              <a:ea typeface="Tahoma" pitchFamily="34" charset="0"/>
              <a:cs typeface="Tahoma" pitchFamily="34" charset="0"/>
            </a:rPr>
            <a:t>4</a:t>
          </a:r>
          <a:endParaRPr lang="es-ES" sz="800" dirty="0">
            <a:latin typeface="Tahoma" pitchFamily="34" charset="0"/>
            <a:ea typeface="Tahoma" pitchFamily="34" charset="0"/>
            <a:cs typeface="Tahoma" pitchFamily="34" charset="0"/>
          </a:endParaRPr>
        </a:p>
      </cdr:txBody>
    </cdr:sp>
  </cdr:relSizeAnchor>
  <cdr:relSizeAnchor xmlns:cdr="http://schemas.openxmlformats.org/drawingml/2006/chartDrawing">
    <cdr:from>
      <cdr:x>0.3</cdr:x>
      <cdr:y>0.37702</cdr:y>
    </cdr:from>
    <cdr:to>
      <cdr:x>0.4</cdr:x>
      <cdr:y>0.51802</cdr:y>
    </cdr:to>
    <cdr:sp macro="" textlink="">
      <cdr:nvSpPr>
        <cdr:cNvPr id="5" name="23 CuadroTexto"/>
        <cdr:cNvSpPr txBox="1"/>
      </cdr:nvSpPr>
      <cdr:spPr>
        <a:xfrm xmlns:a="http://schemas.openxmlformats.org/drawingml/2006/main">
          <a:off x="1080120" y="576064"/>
          <a:ext cx="360040" cy="215444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wrap="square" rtlCol="0">
          <a:spAutoFit/>
        </a:bodyPr>
        <a:lstStyle xmlns:a="http://schemas.openxmlformats.org/drawingml/2006/main">
          <a:lvl1pPr marL="0" indent="0">
            <a:defRPr sz="1100">
              <a:latin typeface="Calibri"/>
            </a:defRPr>
          </a:lvl1pPr>
          <a:lvl2pPr marL="457200" indent="0">
            <a:defRPr sz="1100">
              <a:latin typeface="Calibri"/>
            </a:defRPr>
          </a:lvl2pPr>
          <a:lvl3pPr marL="914400" indent="0">
            <a:defRPr sz="1100">
              <a:latin typeface="Calibri"/>
            </a:defRPr>
          </a:lvl3pPr>
          <a:lvl4pPr marL="1371600" indent="0">
            <a:defRPr sz="1100">
              <a:latin typeface="Calibri"/>
            </a:defRPr>
          </a:lvl4pPr>
          <a:lvl5pPr marL="1828800" indent="0">
            <a:defRPr sz="1100">
              <a:latin typeface="Calibri"/>
            </a:defRPr>
          </a:lvl5pPr>
          <a:lvl6pPr marL="2286000" indent="0">
            <a:defRPr sz="1100">
              <a:latin typeface="Calibri"/>
            </a:defRPr>
          </a:lvl6pPr>
          <a:lvl7pPr marL="2743200" indent="0">
            <a:defRPr sz="1100">
              <a:latin typeface="Calibri"/>
            </a:defRPr>
          </a:lvl7pPr>
          <a:lvl8pPr marL="3200400" indent="0">
            <a:defRPr sz="1100">
              <a:latin typeface="Calibri"/>
            </a:defRPr>
          </a:lvl8pPr>
          <a:lvl9pPr marL="3657600" indent="0">
            <a:defRPr sz="1100">
              <a:latin typeface="Calibri"/>
            </a:defRPr>
          </a:lvl9pPr>
        </a:lstStyle>
        <a:p xmlns:a="http://schemas.openxmlformats.org/drawingml/2006/main">
          <a:r>
            <a:rPr lang="es-ES" sz="800" dirty="0" smtClean="0">
              <a:latin typeface="Tahoma" pitchFamily="34" charset="0"/>
              <a:ea typeface="Tahoma" pitchFamily="34" charset="0"/>
              <a:cs typeface="Tahoma" pitchFamily="34" charset="0"/>
            </a:rPr>
            <a:t>4</a:t>
          </a:r>
          <a:endParaRPr lang="es-ES" sz="800" dirty="0">
            <a:latin typeface="Tahoma" pitchFamily="34" charset="0"/>
            <a:ea typeface="Tahoma" pitchFamily="34" charset="0"/>
            <a:cs typeface="Tahoma" pitchFamily="34" charset="0"/>
          </a:endParaRPr>
        </a:p>
      </cdr:txBody>
    </cdr:sp>
  </cdr:relSizeAnchor>
  <cdr:relSizeAnchor xmlns:cdr="http://schemas.openxmlformats.org/drawingml/2006/chartDrawing">
    <cdr:from>
      <cdr:x>0.38</cdr:x>
      <cdr:y>0.37702</cdr:y>
    </cdr:from>
    <cdr:to>
      <cdr:x>0.48</cdr:x>
      <cdr:y>0.51802</cdr:y>
    </cdr:to>
    <cdr:sp macro="" textlink="">
      <cdr:nvSpPr>
        <cdr:cNvPr id="6" name="23 CuadroTexto"/>
        <cdr:cNvSpPr txBox="1"/>
      </cdr:nvSpPr>
      <cdr:spPr>
        <a:xfrm xmlns:a="http://schemas.openxmlformats.org/drawingml/2006/main">
          <a:off x="1368152" y="576064"/>
          <a:ext cx="360040" cy="215444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wrap="square" rtlCol="0">
          <a:spAutoFit/>
        </a:bodyPr>
        <a:lstStyle xmlns:a="http://schemas.openxmlformats.org/drawingml/2006/main">
          <a:lvl1pPr marL="0" indent="0">
            <a:defRPr sz="1100">
              <a:latin typeface="Calibri"/>
            </a:defRPr>
          </a:lvl1pPr>
          <a:lvl2pPr marL="457200" indent="0">
            <a:defRPr sz="1100">
              <a:latin typeface="Calibri"/>
            </a:defRPr>
          </a:lvl2pPr>
          <a:lvl3pPr marL="914400" indent="0">
            <a:defRPr sz="1100">
              <a:latin typeface="Calibri"/>
            </a:defRPr>
          </a:lvl3pPr>
          <a:lvl4pPr marL="1371600" indent="0">
            <a:defRPr sz="1100">
              <a:latin typeface="Calibri"/>
            </a:defRPr>
          </a:lvl4pPr>
          <a:lvl5pPr marL="1828800" indent="0">
            <a:defRPr sz="1100">
              <a:latin typeface="Calibri"/>
            </a:defRPr>
          </a:lvl5pPr>
          <a:lvl6pPr marL="2286000" indent="0">
            <a:defRPr sz="1100">
              <a:latin typeface="Calibri"/>
            </a:defRPr>
          </a:lvl6pPr>
          <a:lvl7pPr marL="2743200" indent="0">
            <a:defRPr sz="1100">
              <a:latin typeface="Calibri"/>
            </a:defRPr>
          </a:lvl7pPr>
          <a:lvl8pPr marL="3200400" indent="0">
            <a:defRPr sz="1100">
              <a:latin typeface="Calibri"/>
            </a:defRPr>
          </a:lvl8pPr>
          <a:lvl9pPr marL="3657600" indent="0">
            <a:defRPr sz="1100">
              <a:latin typeface="Calibri"/>
            </a:defRPr>
          </a:lvl9pPr>
        </a:lstStyle>
        <a:p xmlns:a="http://schemas.openxmlformats.org/drawingml/2006/main">
          <a:r>
            <a:rPr lang="es-ES" sz="800" dirty="0" smtClean="0">
              <a:latin typeface="Tahoma" pitchFamily="34" charset="0"/>
              <a:ea typeface="Tahoma" pitchFamily="34" charset="0"/>
              <a:cs typeface="Tahoma" pitchFamily="34" charset="0"/>
            </a:rPr>
            <a:t>4</a:t>
          </a:r>
          <a:endParaRPr lang="es-ES" sz="800" dirty="0">
            <a:latin typeface="Tahoma" pitchFamily="34" charset="0"/>
            <a:ea typeface="Tahoma" pitchFamily="34" charset="0"/>
            <a:cs typeface="Tahoma" pitchFamily="34" charset="0"/>
          </a:endParaRPr>
        </a:p>
      </cdr:txBody>
    </cdr:sp>
  </cdr:relSizeAnchor>
  <cdr:relSizeAnchor xmlns:cdr="http://schemas.openxmlformats.org/drawingml/2006/chartDrawing">
    <cdr:from>
      <cdr:x>0.46</cdr:x>
      <cdr:y>0.37702</cdr:y>
    </cdr:from>
    <cdr:to>
      <cdr:x>0.52</cdr:x>
      <cdr:y>0.51802</cdr:y>
    </cdr:to>
    <cdr:sp macro="" textlink="">
      <cdr:nvSpPr>
        <cdr:cNvPr id="7" name="23 CuadroTexto"/>
        <cdr:cNvSpPr txBox="1"/>
      </cdr:nvSpPr>
      <cdr:spPr>
        <a:xfrm xmlns:a="http://schemas.openxmlformats.org/drawingml/2006/main">
          <a:off x="1656184" y="576064"/>
          <a:ext cx="216024" cy="215444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wrap="square" rtlCol="0">
          <a:spAutoFit/>
        </a:bodyPr>
        <a:lstStyle xmlns:a="http://schemas.openxmlformats.org/drawingml/2006/main">
          <a:lvl1pPr marL="0" indent="0">
            <a:defRPr sz="1100">
              <a:latin typeface="Calibri"/>
            </a:defRPr>
          </a:lvl1pPr>
          <a:lvl2pPr marL="457200" indent="0">
            <a:defRPr sz="1100">
              <a:latin typeface="Calibri"/>
            </a:defRPr>
          </a:lvl2pPr>
          <a:lvl3pPr marL="914400" indent="0">
            <a:defRPr sz="1100">
              <a:latin typeface="Calibri"/>
            </a:defRPr>
          </a:lvl3pPr>
          <a:lvl4pPr marL="1371600" indent="0">
            <a:defRPr sz="1100">
              <a:latin typeface="Calibri"/>
            </a:defRPr>
          </a:lvl4pPr>
          <a:lvl5pPr marL="1828800" indent="0">
            <a:defRPr sz="1100">
              <a:latin typeface="Calibri"/>
            </a:defRPr>
          </a:lvl5pPr>
          <a:lvl6pPr marL="2286000" indent="0">
            <a:defRPr sz="1100">
              <a:latin typeface="Calibri"/>
            </a:defRPr>
          </a:lvl6pPr>
          <a:lvl7pPr marL="2743200" indent="0">
            <a:defRPr sz="1100">
              <a:latin typeface="Calibri"/>
            </a:defRPr>
          </a:lvl7pPr>
          <a:lvl8pPr marL="3200400" indent="0">
            <a:defRPr sz="1100">
              <a:latin typeface="Calibri"/>
            </a:defRPr>
          </a:lvl8pPr>
          <a:lvl9pPr marL="3657600" indent="0">
            <a:defRPr sz="1100">
              <a:latin typeface="Calibri"/>
            </a:defRPr>
          </a:lvl9pPr>
        </a:lstStyle>
        <a:p xmlns:a="http://schemas.openxmlformats.org/drawingml/2006/main">
          <a:r>
            <a:rPr lang="es-ES" sz="800" dirty="0" smtClean="0">
              <a:latin typeface="Tahoma" pitchFamily="34" charset="0"/>
              <a:ea typeface="Tahoma" pitchFamily="34" charset="0"/>
              <a:cs typeface="Tahoma" pitchFamily="34" charset="0"/>
            </a:rPr>
            <a:t>4</a:t>
          </a:r>
          <a:endParaRPr lang="es-ES" sz="800" dirty="0">
            <a:latin typeface="Tahoma" pitchFamily="34" charset="0"/>
            <a:ea typeface="Tahoma" pitchFamily="34" charset="0"/>
            <a:cs typeface="Tahoma" pitchFamily="34" charset="0"/>
          </a:endParaRPr>
        </a:p>
      </cdr:txBody>
    </cdr:sp>
  </cdr:relSizeAnchor>
  <cdr:relSizeAnchor xmlns:cdr="http://schemas.openxmlformats.org/drawingml/2006/chartDrawing">
    <cdr:from>
      <cdr:x>0.52</cdr:x>
      <cdr:y>0.42415</cdr:y>
    </cdr:from>
    <cdr:to>
      <cdr:x>0.62</cdr:x>
      <cdr:y>0.56515</cdr:y>
    </cdr:to>
    <cdr:sp macro="" textlink="">
      <cdr:nvSpPr>
        <cdr:cNvPr id="8" name="23 CuadroTexto"/>
        <cdr:cNvSpPr txBox="1"/>
      </cdr:nvSpPr>
      <cdr:spPr>
        <a:xfrm xmlns:a="http://schemas.openxmlformats.org/drawingml/2006/main">
          <a:off x="1872208" y="648072"/>
          <a:ext cx="360040" cy="215444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wrap="square" rtlCol="0">
          <a:spAutoFit/>
        </a:bodyPr>
        <a:lstStyle xmlns:a="http://schemas.openxmlformats.org/drawingml/2006/main">
          <a:lvl1pPr marL="0" indent="0">
            <a:defRPr sz="1100">
              <a:latin typeface="Calibri"/>
            </a:defRPr>
          </a:lvl1pPr>
          <a:lvl2pPr marL="457200" indent="0">
            <a:defRPr sz="1100">
              <a:latin typeface="Calibri"/>
            </a:defRPr>
          </a:lvl2pPr>
          <a:lvl3pPr marL="914400" indent="0">
            <a:defRPr sz="1100">
              <a:latin typeface="Calibri"/>
            </a:defRPr>
          </a:lvl3pPr>
          <a:lvl4pPr marL="1371600" indent="0">
            <a:defRPr sz="1100">
              <a:latin typeface="Calibri"/>
            </a:defRPr>
          </a:lvl4pPr>
          <a:lvl5pPr marL="1828800" indent="0">
            <a:defRPr sz="1100">
              <a:latin typeface="Calibri"/>
            </a:defRPr>
          </a:lvl5pPr>
          <a:lvl6pPr marL="2286000" indent="0">
            <a:defRPr sz="1100">
              <a:latin typeface="Calibri"/>
            </a:defRPr>
          </a:lvl6pPr>
          <a:lvl7pPr marL="2743200" indent="0">
            <a:defRPr sz="1100">
              <a:latin typeface="Calibri"/>
            </a:defRPr>
          </a:lvl7pPr>
          <a:lvl8pPr marL="3200400" indent="0">
            <a:defRPr sz="1100">
              <a:latin typeface="Calibri"/>
            </a:defRPr>
          </a:lvl8pPr>
          <a:lvl9pPr marL="3657600" indent="0">
            <a:defRPr sz="1100">
              <a:latin typeface="Calibri"/>
            </a:defRPr>
          </a:lvl9pPr>
        </a:lstStyle>
        <a:p xmlns:a="http://schemas.openxmlformats.org/drawingml/2006/main">
          <a:r>
            <a:rPr lang="es-ES" sz="800" dirty="0" smtClean="0">
              <a:latin typeface="Tahoma" pitchFamily="34" charset="0"/>
              <a:ea typeface="Tahoma" pitchFamily="34" charset="0"/>
              <a:cs typeface="Tahoma" pitchFamily="34" charset="0"/>
            </a:rPr>
            <a:t>3</a:t>
          </a:r>
          <a:endParaRPr lang="es-ES" sz="800" dirty="0">
            <a:latin typeface="Tahoma" pitchFamily="34" charset="0"/>
            <a:ea typeface="Tahoma" pitchFamily="34" charset="0"/>
            <a:cs typeface="Tahoma" pitchFamily="34" charset="0"/>
          </a:endParaRPr>
        </a:p>
      </cdr:txBody>
    </cdr:sp>
  </cdr:relSizeAnchor>
  <cdr:relSizeAnchor xmlns:cdr="http://schemas.openxmlformats.org/drawingml/2006/chartDrawing">
    <cdr:from>
      <cdr:x>0.6</cdr:x>
      <cdr:y>0.42415</cdr:y>
    </cdr:from>
    <cdr:to>
      <cdr:x>0.7</cdr:x>
      <cdr:y>0.56515</cdr:y>
    </cdr:to>
    <cdr:sp macro="" textlink="">
      <cdr:nvSpPr>
        <cdr:cNvPr id="9" name="23 CuadroTexto"/>
        <cdr:cNvSpPr txBox="1"/>
      </cdr:nvSpPr>
      <cdr:spPr>
        <a:xfrm xmlns:a="http://schemas.openxmlformats.org/drawingml/2006/main">
          <a:off x="2160240" y="648072"/>
          <a:ext cx="360040" cy="215444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wrap="square" rtlCol="0">
          <a:spAutoFit/>
        </a:bodyPr>
        <a:lstStyle xmlns:a="http://schemas.openxmlformats.org/drawingml/2006/main">
          <a:lvl1pPr marL="0" indent="0">
            <a:defRPr sz="1100">
              <a:latin typeface="Calibri"/>
            </a:defRPr>
          </a:lvl1pPr>
          <a:lvl2pPr marL="457200" indent="0">
            <a:defRPr sz="1100">
              <a:latin typeface="Calibri"/>
            </a:defRPr>
          </a:lvl2pPr>
          <a:lvl3pPr marL="914400" indent="0">
            <a:defRPr sz="1100">
              <a:latin typeface="Calibri"/>
            </a:defRPr>
          </a:lvl3pPr>
          <a:lvl4pPr marL="1371600" indent="0">
            <a:defRPr sz="1100">
              <a:latin typeface="Calibri"/>
            </a:defRPr>
          </a:lvl4pPr>
          <a:lvl5pPr marL="1828800" indent="0">
            <a:defRPr sz="1100">
              <a:latin typeface="Calibri"/>
            </a:defRPr>
          </a:lvl5pPr>
          <a:lvl6pPr marL="2286000" indent="0">
            <a:defRPr sz="1100">
              <a:latin typeface="Calibri"/>
            </a:defRPr>
          </a:lvl6pPr>
          <a:lvl7pPr marL="2743200" indent="0">
            <a:defRPr sz="1100">
              <a:latin typeface="Calibri"/>
            </a:defRPr>
          </a:lvl7pPr>
          <a:lvl8pPr marL="3200400" indent="0">
            <a:defRPr sz="1100">
              <a:latin typeface="Calibri"/>
            </a:defRPr>
          </a:lvl8pPr>
          <a:lvl9pPr marL="3657600" indent="0">
            <a:defRPr sz="1100">
              <a:latin typeface="Calibri"/>
            </a:defRPr>
          </a:lvl9pPr>
        </a:lstStyle>
        <a:p xmlns:a="http://schemas.openxmlformats.org/drawingml/2006/main">
          <a:r>
            <a:rPr lang="es-ES" sz="800" dirty="0" smtClean="0">
              <a:latin typeface="Tahoma" pitchFamily="34" charset="0"/>
              <a:ea typeface="Tahoma" pitchFamily="34" charset="0"/>
              <a:cs typeface="Tahoma" pitchFamily="34" charset="0"/>
            </a:rPr>
            <a:t>3</a:t>
          </a:r>
          <a:endParaRPr lang="es-ES" sz="800" dirty="0">
            <a:latin typeface="Tahoma" pitchFamily="34" charset="0"/>
            <a:ea typeface="Tahoma" pitchFamily="34" charset="0"/>
            <a:cs typeface="Tahoma" pitchFamily="34" charset="0"/>
          </a:endParaRPr>
        </a:p>
      </cdr:txBody>
    </cdr:sp>
  </cdr:relSizeAnchor>
  <cdr:relSizeAnchor xmlns:cdr="http://schemas.openxmlformats.org/drawingml/2006/chartDrawing">
    <cdr:from>
      <cdr:x>0.68</cdr:x>
      <cdr:y>0.47127</cdr:y>
    </cdr:from>
    <cdr:to>
      <cdr:x>0.78</cdr:x>
      <cdr:y>0.61228</cdr:y>
    </cdr:to>
    <cdr:sp macro="" textlink="">
      <cdr:nvSpPr>
        <cdr:cNvPr id="10" name="23 CuadroTexto"/>
        <cdr:cNvSpPr txBox="1"/>
      </cdr:nvSpPr>
      <cdr:spPr>
        <a:xfrm xmlns:a="http://schemas.openxmlformats.org/drawingml/2006/main">
          <a:off x="2448272" y="720080"/>
          <a:ext cx="360040" cy="215444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wrap="square" rtlCol="0">
          <a:spAutoFit/>
        </a:bodyPr>
        <a:lstStyle xmlns:a="http://schemas.openxmlformats.org/drawingml/2006/main">
          <a:lvl1pPr marL="0" indent="0">
            <a:defRPr sz="1100">
              <a:latin typeface="Calibri"/>
            </a:defRPr>
          </a:lvl1pPr>
          <a:lvl2pPr marL="457200" indent="0">
            <a:defRPr sz="1100">
              <a:latin typeface="Calibri"/>
            </a:defRPr>
          </a:lvl2pPr>
          <a:lvl3pPr marL="914400" indent="0">
            <a:defRPr sz="1100">
              <a:latin typeface="Calibri"/>
            </a:defRPr>
          </a:lvl3pPr>
          <a:lvl4pPr marL="1371600" indent="0">
            <a:defRPr sz="1100">
              <a:latin typeface="Calibri"/>
            </a:defRPr>
          </a:lvl4pPr>
          <a:lvl5pPr marL="1828800" indent="0">
            <a:defRPr sz="1100">
              <a:latin typeface="Calibri"/>
            </a:defRPr>
          </a:lvl5pPr>
          <a:lvl6pPr marL="2286000" indent="0">
            <a:defRPr sz="1100">
              <a:latin typeface="Calibri"/>
            </a:defRPr>
          </a:lvl6pPr>
          <a:lvl7pPr marL="2743200" indent="0">
            <a:defRPr sz="1100">
              <a:latin typeface="Calibri"/>
            </a:defRPr>
          </a:lvl7pPr>
          <a:lvl8pPr marL="3200400" indent="0">
            <a:defRPr sz="1100">
              <a:latin typeface="Calibri"/>
            </a:defRPr>
          </a:lvl8pPr>
          <a:lvl9pPr marL="3657600" indent="0">
            <a:defRPr sz="1100">
              <a:latin typeface="Calibri"/>
            </a:defRPr>
          </a:lvl9pPr>
        </a:lstStyle>
        <a:p xmlns:a="http://schemas.openxmlformats.org/drawingml/2006/main">
          <a:r>
            <a:rPr lang="es-ES" sz="800" dirty="0" smtClean="0">
              <a:latin typeface="Tahoma" pitchFamily="34" charset="0"/>
              <a:ea typeface="Tahoma" pitchFamily="34" charset="0"/>
              <a:cs typeface="Tahoma" pitchFamily="34" charset="0"/>
            </a:rPr>
            <a:t>2</a:t>
          </a:r>
          <a:endParaRPr lang="es-ES" sz="800" dirty="0">
            <a:latin typeface="Tahoma" pitchFamily="34" charset="0"/>
            <a:ea typeface="Tahoma" pitchFamily="34" charset="0"/>
            <a:cs typeface="Tahoma" pitchFamily="34" charset="0"/>
          </a:endParaRPr>
        </a:p>
      </cdr:txBody>
    </cdr:sp>
  </cdr:relSizeAnchor>
  <cdr:relSizeAnchor xmlns:cdr="http://schemas.openxmlformats.org/drawingml/2006/chartDrawing">
    <cdr:from>
      <cdr:x>0.74</cdr:x>
      <cdr:y>0.47127</cdr:y>
    </cdr:from>
    <cdr:to>
      <cdr:x>0.84</cdr:x>
      <cdr:y>0.61228</cdr:y>
    </cdr:to>
    <cdr:sp macro="" textlink="">
      <cdr:nvSpPr>
        <cdr:cNvPr id="11" name="23 CuadroTexto"/>
        <cdr:cNvSpPr txBox="1"/>
      </cdr:nvSpPr>
      <cdr:spPr>
        <a:xfrm xmlns:a="http://schemas.openxmlformats.org/drawingml/2006/main">
          <a:off x="2664296" y="720080"/>
          <a:ext cx="360040" cy="215444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wrap="square" rtlCol="0">
          <a:spAutoFit/>
        </a:bodyPr>
        <a:lstStyle xmlns:a="http://schemas.openxmlformats.org/drawingml/2006/main">
          <a:lvl1pPr marL="0" indent="0">
            <a:defRPr sz="1100">
              <a:latin typeface="Calibri"/>
            </a:defRPr>
          </a:lvl1pPr>
          <a:lvl2pPr marL="457200" indent="0">
            <a:defRPr sz="1100">
              <a:latin typeface="Calibri"/>
            </a:defRPr>
          </a:lvl2pPr>
          <a:lvl3pPr marL="914400" indent="0">
            <a:defRPr sz="1100">
              <a:latin typeface="Calibri"/>
            </a:defRPr>
          </a:lvl3pPr>
          <a:lvl4pPr marL="1371600" indent="0">
            <a:defRPr sz="1100">
              <a:latin typeface="Calibri"/>
            </a:defRPr>
          </a:lvl4pPr>
          <a:lvl5pPr marL="1828800" indent="0">
            <a:defRPr sz="1100">
              <a:latin typeface="Calibri"/>
            </a:defRPr>
          </a:lvl5pPr>
          <a:lvl6pPr marL="2286000" indent="0">
            <a:defRPr sz="1100">
              <a:latin typeface="Calibri"/>
            </a:defRPr>
          </a:lvl6pPr>
          <a:lvl7pPr marL="2743200" indent="0">
            <a:defRPr sz="1100">
              <a:latin typeface="Calibri"/>
            </a:defRPr>
          </a:lvl7pPr>
          <a:lvl8pPr marL="3200400" indent="0">
            <a:defRPr sz="1100">
              <a:latin typeface="Calibri"/>
            </a:defRPr>
          </a:lvl8pPr>
          <a:lvl9pPr marL="3657600" indent="0">
            <a:defRPr sz="1100">
              <a:latin typeface="Calibri"/>
            </a:defRPr>
          </a:lvl9pPr>
        </a:lstStyle>
        <a:p xmlns:a="http://schemas.openxmlformats.org/drawingml/2006/main">
          <a:r>
            <a:rPr lang="es-ES" sz="800" dirty="0" smtClean="0">
              <a:latin typeface="Tahoma" pitchFamily="34" charset="0"/>
              <a:ea typeface="Tahoma" pitchFamily="34" charset="0"/>
              <a:cs typeface="Tahoma" pitchFamily="34" charset="0"/>
            </a:rPr>
            <a:t>1</a:t>
          </a:r>
          <a:endParaRPr lang="es-ES" sz="800" dirty="0">
            <a:latin typeface="Tahoma" pitchFamily="34" charset="0"/>
            <a:ea typeface="Tahoma" pitchFamily="34" charset="0"/>
            <a:cs typeface="Tahoma" pitchFamily="34" charset="0"/>
          </a:endParaRPr>
        </a:p>
      </cdr:txBody>
    </cdr:sp>
  </cdr:relSizeAnchor>
  <cdr:relSizeAnchor xmlns:cdr="http://schemas.openxmlformats.org/drawingml/2006/chartDrawing">
    <cdr:from>
      <cdr:x>0.82</cdr:x>
      <cdr:y>0.47127</cdr:y>
    </cdr:from>
    <cdr:to>
      <cdr:x>0.92</cdr:x>
      <cdr:y>0.61228</cdr:y>
    </cdr:to>
    <cdr:sp macro="" textlink="">
      <cdr:nvSpPr>
        <cdr:cNvPr id="12" name="23 CuadroTexto"/>
        <cdr:cNvSpPr txBox="1"/>
      </cdr:nvSpPr>
      <cdr:spPr>
        <a:xfrm xmlns:a="http://schemas.openxmlformats.org/drawingml/2006/main">
          <a:off x="2952328" y="720080"/>
          <a:ext cx="360040" cy="215444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wrap="square" rtlCol="0">
          <a:spAutoFit/>
        </a:bodyPr>
        <a:lstStyle xmlns:a="http://schemas.openxmlformats.org/drawingml/2006/main">
          <a:lvl1pPr marL="0" indent="0">
            <a:defRPr sz="1100">
              <a:latin typeface="Calibri"/>
            </a:defRPr>
          </a:lvl1pPr>
          <a:lvl2pPr marL="457200" indent="0">
            <a:defRPr sz="1100">
              <a:latin typeface="Calibri"/>
            </a:defRPr>
          </a:lvl2pPr>
          <a:lvl3pPr marL="914400" indent="0">
            <a:defRPr sz="1100">
              <a:latin typeface="Calibri"/>
            </a:defRPr>
          </a:lvl3pPr>
          <a:lvl4pPr marL="1371600" indent="0">
            <a:defRPr sz="1100">
              <a:latin typeface="Calibri"/>
            </a:defRPr>
          </a:lvl4pPr>
          <a:lvl5pPr marL="1828800" indent="0">
            <a:defRPr sz="1100">
              <a:latin typeface="Calibri"/>
            </a:defRPr>
          </a:lvl5pPr>
          <a:lvl6pPr marL="2286000" indent="0">
            <a:defRPr sz="1100">
              <a:latin typeface="Calibri"/>
            </a:defRPr>
          </a:lvl6pPr>
          <a:lvl7pPr marL="2743200" indent="0">
            <a:defRPr sz="1100">
              <a:latin typeface="Calibri"/>
            </a:defRPr>
          </a:lvl7pPr>
          <a:lvl8pPr marL="3200400" indent="0">
            <a:defRPr sz="1100">
              <a:latin typeface="Calibri"/>
            </a:defRPr>
          </a:lvl8pPr>
          <a:lvl9pPr marL="3657600" indent="0">
            <a:defRPr sz="1100">
              <a:latin typeface="Calibri"/>
            </a:defRPr>
          </a:lvl9pPr>
        </a:lstStyle>
        <a:p xmlns:a="http://schemas.openxmlformats.org/drawingml/2006/main">
          <a:r>
            <a:rPr lang="es-ES" sz="800" dirty="0" smtClean="0">
              <a:latin typeface="Tahoma" pitchFamily="34" charset="0"/>
              <a:ea typeface="Tahoma" pitchFamily="34" charset="0"/>
              <a:cs typeface="Tahoma" pitchFamily="34" charset="0"/>
            </a:rPr>
            <a:t>1</a:t>
          </a:r>
          <a:endParaRPr lang="es-ES" sz="800" dirty="0">
            <a:latin typeface="Tahoma" pitchFamily="34" charset="0"/>
            <a:ea typeface="Tahoma" pitchFamily="34" charset="0"/>
            <a:cs typeface="Tahoma" pitchFamily="34" charset="0"/>
          </a:endParaRPr>
        </a:p>
      </cdr:txBody>
    </cdr:sp>
  </cdr:relSizeAnchor>
  <cdr:relSizeAnchor xmlns:cdr="http://schemas.openxmlformats.org/drawingml/2006/chartDrawing">
    <cdr:from>
      <cdr:x>0.9</cdr:x>
      <cdr:y>0.47127</cdr:y>
    </cdr:from>
    <cdr:to>
      <cdr:x>1</cdr:x>
      <cdr:y>0.61228</cdr:y>
    </cdr:to>
    <cdr:sp macro="" textlink="">
      <cdr:nvSpPr>
        <cdr:cNvPr id="13" name="23 CuadroTexto"/>
        <cdr:cNvSpPr txBox="1"/>
      </cdr:nvSpPr>
      <cdr:spPr>
        <a:xfrm xmlns:a="http://schemas.openxmlformats.org/drawingml/2006/main">
          <a:off x="3240360" y="720080"/>
          <a:ext cx="360040" cy="215444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wrap="square" rtlCol="0">
          <a:spAutoFit/>
        </a:bodyPr>
        <a:lstStyle xmlns:a="http://schemas.openxmlformats.org/drawingml/2006/main">
          <a:lvl1pPr marL="0" indent="0">
            <a:defRPr sz="1100">
              <a:latin typeface="Calibri"/>
            </a:defRPr>
          </a:lvl1pPr>
          <a:lvl2pPr marL="457200" indent="0">
            <a:defRPr sz="1100">
              <a:latin typeface="Calibri"/>
            </a:defRPr>
          </a:lvl2pPr>
          <a:lvl3pPr marL="914400" indent="0">
            <a:defRPr sz="1100">
              <a:latin typeface="Calibri"/>
            </a:defRPr>
          </a:lvl3pPr>
          <a:lvl4pPr marL="1371600" indent="0">
            <a:defRPr sz="1100">
              <a:latin typeface="Calibri"/>
            </a:defRPr>
          </a:lvl4pPr>
          <a:lvl5pPr marL="1828800" indent="0">
            <a:defRPr sz="1100">
              <a:latin typeface="Calibri"/>
            </a:defRPr>
          </a:lvl5pPr>
          <a:lvl6pPr marL="2286000" indent="0">
            <a:defRPr sz="1100">
              <a:latin typeface="Calibri"/>
            </a:defRPr>
          </a:lvl6pPr>
          <a:lvl7pPr marL="2743200" indent="0">
            <a:defRPr sz="1100">
              <a:latin typeface="Calibri"/>
            </a:defRPr>
          </a:lvl7pPr>
          <a:lvl8pPr marL="3200400" indent="0">
            <a:defRPr sz="1100">
              <a:latin typeface="Calibri"/>
            </a:defRPr>
          </a:lvl8pPr>
          <a:lvl9pPr marL="3657600" indent="0">
            <a:defRPr sz="1100">
              <a:latin typeface="Calibri"/>
            </a:defRPr>
          </a:lvl9pPr>
        </a:lstStyle>
        <a:p xmlns:a="http://schemas.openxmlformats.org/drawingml/2006/main">
          <a:r>
            <a:rPr lang="es-ES" sz="800" dirty="0" smtClean="0">
              <a:latin typeface="Tahoma" pitchFamily="34" charset="0"/>
              <a:ea typeface="Tahoma" pitchFamily="34" charset="0"/>
              <a:cs typeface="Tahoma" pitchFamily="34" charset="0"/>
            </a:rPr>
            <a:t>1</a:t>
          </a:r>
          <a:endParaRPr lang="es-ES" sz="800" dirty="0">
            <a:latin typeface="Tahoma" pitchFamily="34" charset="0"/>
            <a:ea typeface="Tahoma" pitchFamily="34" charset="0"/>
            <a:cs typeface="Tahoma" pitchFamily="34" charset="0"/>
          </a:endParaRPr>
        </a:p>
      </cdr:txBody>
    </cdr:sp>
  </cdr:relSizeAnchor>
</c:userShapes>
</file>

<file path=ppt/drawings/drawing5.xml><?xml version="1.0" encoding="utf-8"?>
<c:userShapes xmlns:c="http://schemas.openxmlformats.org/drawingml/2006/chart">
  <cdr:relSizeAnchor xmlns:cdr="http://schemas.openxmlformats.org/drawingml/2006/chartDrawing">
    <cdr:from>
      <cdr:x>0.08333</cdr:x>
      <cdr:y>0.42105</cdr:y>
    </cdr:from>
    <cdr:to>
      <cdr:x>0.375</cdr:x>
      <cdr:y>0.57852</cdr:y>
    </cdr:to>
    <cdr:sp macro="" textlink="">
      <cdr:nvSpPr>
        <cdr:cNvPr id="2" name="20 CuadroTexto"/>
        <cdr:cNvSpPr txBox="1"/>
      </cdr:nvSpPr>
      <cdr:spPr>
        <a:xfrm xmlns:a="http://schemas.openxmlformats.org/drawingml/2006/main">
          <a:off x="144016" y="576064"/>
          <a:ext cx="504056" cy="215444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wrap="square" rtlCol="0">
          <a:spAutoFit/>
        </a:bodyPr>
        <a:lstStyle xmlns:a="http://schemas.openxmlformats.org/drawingml/2006/main">
          <a:defPPr>
            <a:defRPr lang="es-ES"/>
          </a:defPPr>
          <a:lvl1pPr marL="0" algn="l" defTabSz="914400" rtl="0" eaLnBrk="1" latinLnBrk="0" hangingPunct="1">
            <a:defRPr sz="1800" kern="1200">
              <a:solidFill>
                <a:sysClr val="windowText" lastClr="000000"/>
              </a:solidFill>
              <a:latin typeface="Calibri"/>
            </a:defRPr>
          </a:lvl1pPr>
          <a:lvl2pPr marL="457200" algn="l" defTabSz="914400" rtl="0" eaLnBrk="1" latinLnBrk="0" hangingPunct="1">
            <a:defRPr sz="1800" kern="1200">
              <a:solidFill>
                <a:sysClr val="windowText" lastClr="000000"/>
              </a:solidFill>
              <a:latin typeface="Calibri"/>
            </a:defRPr>
          </a:lvl2pPr>
          <a:lvl3pPr marL="914400" algn="l" defTabSz="914400" rtl="0" eaLnBrk="1" latinLnBrk="0" hangingPunct="1">
            <a:defRPr sz="1800" kern="1200">
              <a:solidFill>
                <a:sysClr val="windowText" lastClr="000000"/>
              </a:solidFill>
              <a:latin typeface="Calibri"/>
            </a:defRPr>
          </a:lvl3pPr>
          <a:lvl4pPr marL="1371600" algn="l" defTabSz="914400" rtl="0" eaLnBrk="1" latinLnBrk="0" hangingPunct="1">
            <a:defRPr sz="1800" kern="1200">
              <a:solidFill>
                <a:sysClr val="windowText" lastClr="000000"/>
              </a:solidFill>
              <a:latin typeface="Calibri"/>
            </a:defRPr>
          </a:lvl4pPr>
          <a:lvl5pPr marL="1828800" algn="l" defTabSz="914400" rtl="0" eaLnBrk="1" latinLnBrk="0" hangingPunct="1">
            <a:defRPr sz="1800" kern="1200">
              <a:solidFill>
                <a:sysClr val="windowText" lastClr="000000"/>
              </a:solidFill>
              <a:latin typeface="Calibri"/>
            </a:defRPr>
          </a:lvl5pPr>
          <a:lvl6pPr marL="2286000" algn="l" defTabSz="914400" rtl="0" eaLnBrk="1" latinLnBrk="0" hangingPunct="1">
            <a:defRPr sz="1800" kern="1200">
              <a:solidFill>
                <a:sysClr val="windowText" lastClr="000000"/>
              </a:solidFill>
              <a:latin typeface="Calibri"/>
            </a:defRPr>
          </a:lvl6pPr>
          <a:lvl7pPr marL="2743200" algn="l" defTabSz="914400" rtl="0" eaLnBrk="1" latinLnBrk="0" hangingPunct="1">
            <a:defRPr sz="1800" kern="1200">
              <a:solidFill>
                <a:sysClr val="windowText" lastClr="000000"/>
              </a:solidFill>
              <a:latin typeface="Calibri"/>
            </a:defRPr>
          </a:lvl7pPr>
          <a:lvl8pPr marL="3200400" algn="l" defTabSz="914400" rtl="0" eaLnBrk="1" latinLnBrk="0" hangingPunct="1">
            <a:defRPr sz="1800" kern="1200">
              <a:solidFill>
                <a:sysClr val="windowText" lastClr="000000"/>
              </a:solidFill>
              <a:latin typeface="Calibri"/>
            </a:defRPr>
          </a:lvl8pPr>
          <a:lvl9pPr marL="3657600" algn="l" defTabSz="914400" rtl="0" eaLnBrk="1" latinLnBrk="0" hangingPunct="1">
            <a:defRPr sz="1800" kern="1200">
              <a:solidFill>
                <a:sysClr val="windowText" lastClr="000000"/>
              </a:solidFill>
              <a:latin typeface="Calibri"/>
            </a:defRPr>
          </a:lvl9pPr>
        </a:lstStyle>
        <a:p xmlns:a="http://schemas.openxmlformats.org/drawingml/2006/main">
          <a:r>
            <a:rPr lang="es-ES" sz="800" dirty="0" smtClean="0">
              <a:latin typeface="Tahoma" pitchFamily="34" charset="0"/>
              <a:ea typeface="Tahoma" pitchFamily="34" charset="0"/>
              <a:cs typeface="Tahoma" pitchFamily="34" charset="0"/>
            </a:rPr>
            <a:t>50 %</a:t>
          </a:r>
          <a:endParaRPr lang="es-ES" sz="800" dirty="0">
            <a:latin typeface="Tahoma" pitchFamily="34" charset="0"/>
            <a:ea typeface="Tahoma" pitchFamily="34" charset="0"/>
            <a:cs typeface="Tahoma" pitchFamily="34" charset="0"/>
          </a:endParaRPr>
        </a:p>
      </cdr:txBody>
    </cdr:sp>
  </cdr:relSizeAnchor>
  <cdr:relSizeAnchor xmlns:cdr="http://schemas.openxmlformats.org/drawingml/2006/chartDrawing">
    <cdr:from>
      <cdr:x>0.33333</cdr:x>
      <cdr:y>0.42105</cdr:y>
    </cdr:from>
    <cdr:to>
      <cdr:x>0.625</cdr:x>
      <cdr:y>0.57852</cdr:y>
    </cdr:to>
    <cdr:sp macro="" textlink="">
      <cdr:nvSpPr>
        <cdr:cNvPr id="3" name="20 CuadroTexto"/>
        <cdr:cNvSpPr txBox="1"/>
      </cdr:nvSpPr>
      <cdr:spPr>
        <a:xfrm xmlns:a="http://schemas.openxmlformats.org/drawingml/2006/main">
          <a:off x="576064" y="576064"/>
          <a:ext cx="504056" cy="215444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wrap="square" rtlCol="0">
          <a:spAutoFit/>
        </a:bodyPr>
        <a:lstStyle xmlns:a="http://schemas.openxmlformats.org/drawingml/2006/main">
          <a:defPPr>
            <a:defRPr lang="es-ES"/>
          </a:defPPr>
          <a:lvl1pPr marL="0" algn="l" defTabSz="914400" rtl="0" eaLnBrk="1" latinLnBrk="0" hangingPunct="1">
            <a:defRPr sz="1800" kern="1200">
              <a:solidFill>
                <a:sysClr val="windowText" lastClr="000000"/>
              </a:solidFill>
              <a:latin typeface="Calibri"/>
            </a:defRPr>
          </a:lvl1pPr>
          <a:lvl2pPr marL="457200" algn="l" defTabSz="914400" rtl="0" eaLnBrk="1" latinLnBrk="0" hangingPunct="1">
            <a:defRPr sz="1800" kern="1200">
              <a:solidFill>
                <a:sysClr val="windowText" lastClr="000000"/>
              </a:solidFill>
              <a:latin typeface="Calibri"/>
            </a:defRPr>
          </a:lvl2pPr>
          <a:lvl3pPr marL="914400" algn="l" defTabSz="914400" rtl="0" eaLnBrk="1" latinLnBrk="0" hangingPunct="1">
            <a:defRPr sz="1800" kern="1200">
              <a:solidFill>
                <a:sysClr val="windowText" lastClr="000000"/>
              </a:solidFill>
              <a:latin typeface="Calibri"/>
            </a:defRPr>
          </a:lvl3pPr>
          <a:lvl4pPr marL="1371600" algn="l" defTabSz="914400" rtl="0" eaLnBrk="1" latinLnBrk="0" hangingPunct="1">
            <a:defRPr sz="1800" kern="1200">
              <a:solidFill>
                <a:sysClr val="windowText" lastClr="000000"/>
              </a:solidFill>
              <a:latin typeface="Calibri"/>
            </a:defRPr>
          </a:lvl4pPr>
          <a:lvl5pPr marL="1828800" algn="l" defTabSz="914400" rtl="0" eaLnBrk="1" latinLnBrk="0" hangingPunct="1">
            <a:defRPr sz="1800" kern="1200">
              <a:solidFill>
                <a:sysClr val="windowText" lastClr="000000"/>
              </a:solidFill>
              <a:latin typeface="Calibri"/>
            </a:defRPr>
          </a:lvl5pPr>
          <a:lvl6pPr marL="2286000" algn="l" defTabSz="914400" rtl="0" eaLnBrk="1" latinLnBrk="0" hangingPunct="1">
            <a:defRPr sz="1800" kern="1200">
              <a:solidFill>
                <a:sysClr val="windowText" lastClr="000000"/>
              </a:solidFill>
              <a:latin typeface="Calibri"/>
            </a:defRPr>
          </a:lvl6pPr>
          <a:lvl7pPr marL="2743200" algn="l" defTabSz="914400" rtl="0" eaLnBrk="1" latinLnBrk="0" hangingPunct="1">
            <a:defRPr sz="1800" kern="1200">
              <a:solidFill>
                <a:sysClr val="windowText" lastClr="000000"/>
              </a:solidFill>
              <a:latin typeface="Calibri"/>
            </a:defRPr>
          </a:lvl7pPr>
          <a:lvl8pPr marL="3200400" algn="l" defTabSz="914400" rtl="0" eaLnBrk="1" latinLnBrk="0" hangingPunct="1">
            <a:defRPr sz="1800" kern="1200">
              <a:solidFill>
                <a:sysClr val="windowText" lastClr="000000"/>
              </a:solidFill>
              <a:latin typeface="Calibri"/>
            </a:defRPr>
          </a:lvl8pPr>
          <a:lvl9pPr marL="3657600" algn="l" defTabSz="914400" rtl="0" eaLnBrk="1" latinLnBrk="0" hangingPunct="1">
            <a:defRPr sz="1800" kern="1200">
              <a:solidFill>
                <a:sysClr val="windowText" lastClr="000000"/>
              </a:solidFill>
              <a:latin typeface="Calibri"/>
            </a:defRPr>
          </a:lvl9pPr>
        </a:lstStyle>
        <a:p xmlns:a="http://schemas.openxmlformats.org/drawingml/2006/main">
          <a:r>
            <a:rPr lang="es-ES" sz="800" dirty="0" smtClean="0">
              <a:solidFill>
                <a:schemeClr val="bg1"/>
              </a:solidFill>
              <a:latin typeface="Tahoma" pitchFamily="34" charset="0"/>
              <a:ea typeface="Tahoma" pitchFamily="34" charset="0"/>
              <a:cs typeface="Tahoma" pitchFamily="34" charset="0"/>
            </a:rPr>
            <a:t>50 %</a:t>
          </a:r>
          <a:endParaRPr lang="es-ES" sz="800" dirty="0">
            <a:solidFill>
              <a:schemeClr val="bg1"/>
            </a:solidFill>
            <a:latin typeface="Tahoma" pitchFamily="34" charset="0"/>
            <a:ea typeface="Tahoma" pitchFamily="34" charset="0"/>
            <a:cs typeface="Tahoma" pitchFamily="34" charset="0"/>
          </a:endParaRPr>
        </a:p>
      </cdr:txBody>
    </cdr:sp>
  </cdr:relSizeAnchor>
</c:userShape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encabezado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3" name="2 Marcador de fecha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A30A128-D79B-44CA-AF89-847918781127}" type="datetimeFigureOut">
              <a:rPr lang="es-ES" smtClean="0"/>
              <a:pPr/>
              <a:t>07/03/2019</a:t>
            </a:fld>
            <a:endParaRPr lang="es-ES"/>
          </a:p>
        </p:txBody>
      </p:sp>
      <p:sp>
        <p:nvSpPr>
          <p:cNvPr id="4" name="3 Marcador de imagen de diapositiva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ES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6696CC9-F2DA-4CE8-92F2-42764D832987}" type="slidenum">
              <a:rPr lang="es-ES" smtClean="0"/>
              <a:pPr/>
              <a:t>‹Nº›</a:t>
            </a:fld>
            <a:endParaRPr lang="es-E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 smtClean="0"/>
              <a:t>Haga clic para modificar el estilo de subtítulo del patrón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EDC6CF-0DFE-418D-86FE-118D5B43094A}" type="datetimeFigureOut">
              <a:rPr lang="es-ES" smtClean="0"/>
              <a:pPr/>
              <a:t>07/03/2019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1692D2-AE68-4F80-A043-A9AEC6294B80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EDC6CF-0DFE-418D-86FE-118D5B43094A}" type="datetimeFigureOut">
              <a:rPr lang="es-ES" smtClean="0"/>
              <a:pPr/>
              <a:t>07/03/2019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1692D2-AE68-4F80-A043-A9AEC6294B80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EDC6CF-0DFE-418D-86FE-118D5B43094A}" type="datetimeFigureOut">
              <a:rPr lang="es-ES" smtClean="0"/>
              <a:pPr/>
              <a:t>07/03/2019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1692D2-AE68-4F80-A043-A9AEC6294B80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900113"/>
            <a:ext cx="4038600" cy="254555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900113"/>
            <a:ext cx="4038600" cy="254555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EDC6CF-0DFE-418D-86FE-118D5B43094A}" type="datetimeFigureOut">
              <a:rPr lang="es-ES" smtClean="0"/>
              <a:pPr/>
              <a:t>07/03/2019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1692D2-AE68-4F80-A043-A9AEC6294B80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</p:spPr>
        <p:txBody>
          <a:bodyPr/>
          <a:lstStyle>
            <a:lvl1pPr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EDC6CF-0DFE-418D-86FE-118D5B43094A}" type="datetimeFigureOut">
              <a:rPr lang="es-ES" smtClean="0"/>
              <a:pPr/>
              <a:t>07/03/2019</a:t>
            </a:fld>
            <a:endParaRPr lang="es-ES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1692D2-AE68-4F80-A043-A9AEC6294B80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EDC6CF-0DFE-418D-86FE-118D5B43094A}" type="datetimeFigureOut">
              <a:rPr lang="es-ES" smtClean="0"/>
              <a:pPr/>
              <a:t>07/03/2019</a:t>
            </a:fld>
            <a:endParaRPr lang="es-ES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1692D2-AE68-4F80-A043-A9AEC6294B80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EDC6CF-0DFE-418D-86FE-118D5B43094A}" type="datetimeFigureOut">
              <a:rPr lang="es-ES" smtClean="0"/>
              <a:pPr/>
              <a:t>07/03/2019</a:t>
            </a:fld>
            <a:endParaRPr lang="es-ES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1692D2-AE68-4F80-A043-A9AEC6294B80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EDC6CF-0DFE-418D-86FE-118D5B43094A}" type="datetimeFigureOut">
              <a:rPr lang="es-ES" smtClean="0"/>
              <a:pPr/>
              <a:t>07/03/2019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1692D2-AE68-4F80-A043-A9AEC6294B80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EDC6CF-0DFE-418D-86FE-118D5B43094A}" type="datetimeFigureOut">
              <a:rPr lang="es-ES" smtClean="0"/>
              <a:pPr/>
              <a:t>07/03/2019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1692D2-AE68-4F80-A043-A9AEC6294B80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EDC6CF-0DFE-418D-86FE-118D5B43094A}" type="datetimeFigureOut">
              <a:rPr lang="es-ES" smtClean="0"/>
              <a:pPr/>
              <a:t>07/03/2019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1692D2-AE68-4F80-A043-A9AEC6294B80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154781"/>
            <a:ext cx="2057400" cy="3290888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154781"/>
            <a:ext cx="6019800" cy="3290888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EDC6CF-0DFE-418D-86FE-118D5B43094A}" type="datetimeFigureOut">
              <a:rPr lang="es-ES" smtClean="0"/>
              <a:pPr/>
              <a:t>07/03/2019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1692D2-AE68-4F80-A043-A9AEC6294B80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título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EDC6CF-0DFE-418D-86FE-118D5B43094A}" type="datetimeFigureOut">
              <a:rPr lang="es-ES" smtClean="0"/>
              <a:pPr/>
              <a:t>07/03/2019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F1692D2-AE68-4F80-A043-A9AEC6294B80}" type="slidenum">
              <a:rPr lang="es-ES" smtClean="0"/>
              <a:pPr/>
              <a:t>‹Nº›</a:t>
            </a:fld>
            <a:endParaRPr lang="es-E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7" Type="http://schemas.openxmlformats.org/officeDocument/2006/relationships/chart" Target="../charts/chart5.xml"/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.png"/><Relationship Id="rId5" Type="http://schemas.openxmlformats.org/officeDocument/2006/relationships/chart" Target="../charts/chart4.xml"/><Relationship Id="rId4" Type="http://schemas.openxmlformats.org/officeDocument/2006/relationships/chart" Target="../charts/char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0" y="0"/>
            <a:ext cx="9144000" cy="785800"/>
          </a:xfrm>
          <a:gradFill>
            <a:gsLst>
              <a:gs pos="0">
                <a:srgbClr val="5E9EFF"/>
              </a:gs>
              <a:gs pos="39999">
                <a:srgbClr val="85C2FF"/>
              </a:gs>
              <a:gs pos="70000">
                <a:srgbClr val="C4D6EB"/>
              </a:gs>
              <a:gs pos="100000">
                <a:srgbClr val="FFEBFA"/>
              </a:gs>
            </a:gsLst>
            <a:lin ang="5400000" scaled="0"/>
          </a:gradFill>
        </p:spPr>
        <p:txBody>
          <a:bodyPr>
            <a:normAutofit fontScale="90000"/>
          </a:bodyPr>
          <a:lstStyle/>
          <a:p>
            <a:pPr lvl="0"/>
            <a:r>
              <a:rPr lang="es-ES" sz="1800" b="1" dirty="0" smtClean="0"/>
              <a:t/>
            </a:r>
            <a:br>
              <a:rPr lang="es-ES" sz="1800" b="1" dirty="0" smtClean="0"/>
            </a:br>
            <a:r>
              <a:rPr lang="es-ES" sz="2000" b="1" dirty="0" smtClean="0">
                <a:solidFill>
                  <a:schemeClr val="accent6">
                    <a:lumMod val="50000"/>
                  </a:schemeClr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CÁNCER Y TROMBOEMBOLISMO PULMONAR</a:t>
            </a:r>
            <a:r>
              <a:rPr lang="es-ES" sz="1100" b="1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/>
            </a:r>
            <a:br>
              <a:rPr lang="es-ES" sz="1100" b="1" dirty="0" smtClean="0">
                <a:latin typeface="Tahoma" pitchFamily="34" charset="0"/>
                <a:ea typeface="Tahoma" pitchFamily="34" charset="0"/>
                <a:cs typeface="Tahoma" pitchFamily="34" charset="0"/>
              </a:rPr>
            </a:br>
            <a:r>
              <a:rPr lang="es-ES" altLang="es-ES" sz="10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 M.C. Fernández Criado¹, J. Lima Álvarez¹, C.M. Carrasco Carrasco¹,  A.J. Cruz Medina¹, </a:t>
            </a:r>
            <a:r>
              <a:rPr lang="es-ES" sz="1000" dirty="0">
                <a:latin typeface="Tahoma" pitchFamily="34" charset="0"/>
                <a:ea typeface="Tahoma" pitchFamily="34" charset="0"/>
                <a:cs typeface="Tahoma" pitchFamily="34" charset="0"/>
              </a:rPr>
              <a:t>C. V. Almeida González</a:t>
            </a:r>
            <a:r>
              <a:rPr lang="es-ES" sz="1000" baseline="30000" dirty="0">
                <a:latin typeface="Tahoma" pitchFamily="34" charset="0"/>
                <a:ea typeface="Tahoma" pitchFamily="34" charset="0"/>
                <a:cs typeface="Tahoma" pitchFamily="34" charset="0"/>
              </a:rPr>
              <a:t>2 </a:t>
            </a:r>
            <a:r>
              <a:rPr lang="es-ES" altLang="es-ES" sz="10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/>
            </a:r>
            <a:br>
              <a:rPr lang="es-ES" altLang="es-ES" sz="1000" dirty="0" smtClean="0">
                <a:latin typeface="Tahoma" pitchFamily="34" charset="0"/>
                <a:ea typeface="Tahoma" pitchFamily="34" charset="0"/>
                <a:cs typeface="Tahoma" pitchFamily="34" charset="0"/>
              </a:rPr>
            </a:br>
            <a:r>
              <a:rPr lang="es-ES" altLang="es-ES" sz="1000" b="1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 1 </a:t>
            </a:r>
            <a:r>
              <a:rPr lang="es-ES" altLang="es-ES" sz="10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Servicio de Neumología. Hospital Virgen de </a:t>
            </a:r>
            <a:r>
              <a:rPr lang="es-ES" altLang="es-ES" sz="1000" dirty="0" err="1" smtClean="0">
                <a:latin typeface="Tahoma" pitchFamily="34" charset="0"/>
                <a:ea typeface="Tahoma" pitchFamily="34" charset="0"/>
                <a:cs typeface="Tahoma" pitchFamily="34" charset="0"/>
              </a:rPr>
              <a:t>Valme</a:t>
            </a:r>
            <a:r>
              <a:rPr lang="es-ES" altLang="es-ES" sz="10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. Sevilla. </a:t>
            </a:r>
            <a:r>
              <a:rPr lang="es-ES" altLang="es-ES" sz="1000" b="1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2</a:t>
            </a:r>
            <a:r>
              <a:rPr lang="es-ES" sz="1000" baseline="300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s-ES" sz="10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Unidad </a:t>
            </a:r>
            <a:r>
              <a:rPr lang="es-ES" sz="1000" dirty="0">
                <a:latin typeface="Tahoma" pitchFamily="34" charset="0"/>
                <a:ea typeface="Tahoma" pitchFamily="34" charset="0"/>
                <a:cs typeface="Tahoma" pitchFamily="34" charset="0"/>
              </a:rPr>
              <a:t>de estadística y </a:t>
            </a:r>
            <a:r>
              <a:rPr lang="es-ES" sz="10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metodología. </a:t>
            </a:r>
            <a:r>
              <a:rPr lang="es-ES" sz="1000" dirty="0">
                <a:latin typeface="Tahoma" pitchFamily="34" charset="0"/>
                <a:ea typeface="Tahoma" pitchFamily="34" charset="0"/>
                <a:cs typeface="Tahoma" pitchFamily="34" charset="0"/>
              </a:rPr>
              <a:t>Hospital Universitario Virgen de </a:t>
            </a:r>
            <a:r>
              <a:rPr lang="es-ES" sz="1000" dirty="0" err="1" smtClean="0">
                <a:latin typeface="Tahoma" pitchFamily="34" charset="0"/>
                <a:ea typeface="Tahoma" pitchFamily="34" charset="0"/>
                <a:cs typeface="Tahoma" pitchFamily="34" charset="0"/>
              </a:rPr>
              <a:t>Valme</a:t>
            </a:r>
            <a:r>
              <a:rPr lang="es-ES" sz="10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. Sevilla.</a:t>
            </a:r>
            <a:r>
              <a:rPr lang="es-ES" sz="1000" dirty="0">
                <a:latin typeface="Tahoma" pitchFamily="34" charset="0"/>
                <a:ea typeface="Tahoma" pitchFamily="34" charset="0"/>
                <a:cs typeface="Tahoma" pitchFamily="34" charset="0"/>
              </a:rPr>
              <a:t/>
            </a:r>
            <a:br>
              <a:rPr lang="es-ES" sz="1000" dirty="0">
                <a:latin typeface="Tahoma" pitchFamily="34" charset="0"/>
                <a:ea typeface="Tahoma" pitchFamily="34" charset="0"/>
                <a:cs typeface="Tahoma" pitchFamily="34" charset="0"/>
              </a:rPr>
            </a:br>
            <a:endParaRPr lang="es-ES" sz="1000" dirty="0"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0" y="843558"/>
            <a:ext cx="4286280" cy="785818"/>
          </a:xfrm>
          <a:ln w="12700">
            <a:solidFill>
              <a:schemeClr val="accent6">
                <a:lumMod val="75000"/>
              </a:schemeClr>
            </a:solidFill>
          </a:ln>
        </p:spPr>
        <p:txBody>
          <a:bodyPr>
            <a:noAutofit/>
          </a:bodyPr>
          <a:lstStyle/>
          <a:p>
            <a:pPr algn="l"/>
            <a:r>
              <a:rPr lang="es-ES" sz="800" b="1" dirty="0" smtClean="0">
                <a:solidFill>
                  <a:schemeClr val="accent6">
                    <a:lumMod val="50000"/>
                  </a:schemeClr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INTRODUCCIÓN</a:t>
            </a:r>
          </a:p>
          <a:p>
            <a:pPr algn="l"/>
            <a:r>
              <a:rPr lang="es-ES" sz="800" dirty="0" smtClean="0">
                <a:solidFill>
                  <a:schemeClr val="tx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El </a:t>
            </a:r>
            <a:r>
              <a:rPr lang="es-ES" sz="800" dirty="0" err="1" smtClean="0">
                <a:solidFill>
                  <a:schemeClr val="tx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tromboembolismo</a:t>
            </a:r>
            <a:r>
              <a:rPr lang="es-ES" sz="800" dirty="0" smtClean="0">
                <a:solidFill>
                  <a:schemeClr val="tx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pulmonar (TEP) constituye una causa frecuente de </a:t>
            </a:r>
            <a:r>
              <a:rPr lang="es-ES" sz="800" dirty="0" err="1" smtClean="0">
                <a:solidFill>
                  <a:schemeClr val="tx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morbimortalidad</a:t>
            </a:r>
            <a:r>
              <a:rPr lang="es-ES" sz="800" dirty="0" smtClean="0">
                <a:solidFill>
                  <a:schemeClr val="tx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. Los pacientes con neoplasia tienen mayor riesgo de enfermedad </a:t>
            </a:r>
            <a:r>
              <a:rPr lang="es-ES" sz="800" dirty="0" err="1" smtClean="0">
                <a:solidFill>
                  <a:schemeClr val="tx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tromboembólica</a:t>
            </a:r>
            <a:r>
              <a:rPr lang="es-ES" sz="800" dirty="0" smtClean="0">
                <a:solidFill>
                  <a:schemeClr val="tx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venosa (ETEV). En </a:t>
            </a:r>
            <a:r>
              <a:rPr lang="es-ES" sz="800" dirty="0" smtClean="0">
                <a:solidFill>
                  <a:schemeClr val="tx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estos </a:t>
            </a:r>
            <a:r>
              <a:rPr lang="es-ES" sz="800" dirty="0" smtClean="0">
                <a:solidFill>
                  <a:schemeClr val="tx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además, pueden concurrir otros factores de riesgo para ETEV. Nos planteamos caracterizar mejor al paciente </a:t>
            </a:r>
            <a:r>
              <a:rPr lang="es-ES" sz="800" dirty="0" err="1" smtClean="0">
                <a:solidFill>
                  <a:schemeClr val="tx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neoplásico</a:t>
            </a:r>
            <a:r>
              <a:rPr lang="es-ES" sz="800" dirty="0" smtClean="0">
                <a:solidFill>
                  <a:schemeClr val="tx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con TEP en base a estos factores.</a:t>
            </a:r>
            <a:endParaRPr lang="es-ES" sz="800" dirty="0">
              <a:solidFill>
                <a:schemeClr val="tx1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sp>
        <p:nvSpPr>
          <p:cNvPr id="4" name="2 Subtítulo"/>
          <p:cNvSpPr txBox="1">
            <a:spLocks/>
          </p:cNvSpPr>
          <p:nvPr/>
        </p:nvSpPr>
        <p:spPr>
          <a:xfrm>
            <a:off x="4499992" y="843558"/>
            <a:ext cx="4500594" cy="785818"/>
          </a:xfrm>
          <a:prstGeom prst="rect">
            <a:avLst/>
          </a:prstGeom>
          <a:ln w="12700">
            <a:solidFill>
              <a:schemeClr val="accent6">
                <a:lumMod val="75000"/>
              </a:schemeClr>
            </a:solidFill>
          </a:ln>
        </p:spPr>
        <p:txBody>
          <a:bodyPr vert="horz" lIns="91440" tIns="45720" rIns="91440" bIns="45720" rtlCol="0">
            <a:noAutofit/>
          </a:bodyPr>
          <a:lstStyle/>
          <a:p>
            <a:pPr lvl="0">
              <a:spcBef>
                <a:spcPct val="20000"/>
              </a:spcBef>
            </a:pPr>
            <a:r>
              <a:rPr lang="es-ES" sz="800" b="1" dirty="0" smtClean="0">
                <a:solidFill>
                  <a:schemeClr val="accent6">
                    <a:lumMod val="50000"/>
                  </a:schemeClr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MATERIAL Y  MÉTODOS</a:t>
            </a:r>
          </a:p>
          <a:p>
            <a:pPr lvl="0">
              <a:spcBef>
                <a:spcPct val="20000"/>
              </a:spcBef>
            </a:pPr>
            <a:r>
              <a:rPr lang="es-ES" sz="8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Estudio </a:t>
            </a:r>
            <a:r>
              <a:rPr lang="es-ES" sz="800" dirty="0">
                <a:latin typeface="Tahoma" pitchFamily="34" charset="0"/>
                <a:ea typeface="Tahoma" pitchFamily="34" charset="0"/>
                <a:cs typeface="Tahoma" pitchFamily="34" charset="0"/>
              </a:rPr>
              <a:t>observacional descriptivo en el que se incluyen los pacientes diagnosticados de TEP en el servicio de Neumología, desde julio de 2016 hasta junio de </a:t>
            </a:r>
            <a:r>
              <a:rPr lang="es-ES" sz="8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2018. Dividimos </a:t>
            </a:r>
            <a:r>
              <a:rPr lang="es-ES" sz="800" dirty="0">
                <a:latin typeface="Tahoma" pitchFamily="34" charset="0"/>
                <a:ea typeface="Tahoma" pitchFamily="34" charset="0"/>
                <a:cs typeface="Tahoma" pitchFamily="34" charset="0"/>
              </a:rPr>
              <a:t>a los pacientes en dos grupos: con neoplasia y sin neoplasia. Analizamos los factores de riesgo para ETEV presentes en los dos grupos y los resultados a los tres meses.</a:t>
            </a:r>
            <a:endParaRPr kumimoji="0" lang="es-ES" sz="8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sp>
        <p:nvSpPr>
          <p:cNvPr id="5" name="4 Rectángulo"/>
          <p:cNvSpPr/>
          <p:nvPr/>
        </p:nvSpPr>
        <p:spPr>
          <a:xfrm>
            <a:off x="6156176" y="4299942"/>
            <a:ext cx="2857488" cy="707886"/>
          </a:xfrm>
          <a:prstGeom prst="rect">
            <a:avLst/>
          </a:prstGeom>
          <a:ln w="12700">
            <a:solidFill>
              <a:schemeClr val="accent6">
                <a:lumMod val="75000"/>
              </a:schemeClr>
            </a:solidFill>
          </a:ln>
        </p:spPr>
        <p:txBody>
          <a:bodyPr wrap="square">
            <a:spAutoFit/>
          </a:bodyPr>
          <a:lstStyle/>
          <a:p>
            <a:r>
              <a:rPr lang="es-ES" sz="800" b="1" dirty="0" smtClean="0">
                <a:solidFill>
                  <a:schemeClr val="accent6">
                    <a:lumMod val="50000"/>
                  </a:schemeClr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CONCLUSIONES</a:t>
            </a:r>
            <a:r>
              <a:rPr lang="es-ES" sz="800" dirty="0">
                <a:latin typeface="Tahoma" pitchFamily="34" charset="0"/>
                <a:ea typeface="Tahoma" pitchFamily="34" charset="0"/>
                <a:cs typeface="Tahoma" pitchFamily="34" charset="0"/>
              </a:rPr>
              <a:t/>
            </a:r>
            <a:br>
              <a:rPr lang="es-ES" sz="800" dirty="0">
                <a:latin typeface="Tahoma" pitchFamily="34" charset="0"/>
                <a:ea typeface="Tahoma" pitchFamily="34" charset="0"/>
                <a:cs typeface="Tahoma" pitchFamily="34" charset="0"/>
              </a:rPr>
            </a:br>
            <a:r>
              <a:rPr lang="es-ES" sz="800" dirty="0">
                <a:latin typeface="Tahoma" pitchFamily="34" charset="0"/>
                <a:ea typeface="Tahoma" pitchFamily="34" charset="0"/>
                <a:cs typeface="Tahoma" pitchFamily="34" charset="0"/>
              </a:rPr>
              <a:t>En los pacientes TEPCN la inmovilización y el tratamiento hormonal fueron los factores de riesgo más frecuentes, con una </a:t>
            </a:r>
            <a:r>
              <a:rPr lang="es-ES" sz="8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mayor </a:t>
            </a:r>
            <a:r>
              <a:rPr lang="es-ES" sz="800" dirty="0">
                <a:latin typeface="Tahoma" pitchFamily="34" charset="0"/>
                <a:ea typeface="Tahoma" pitchFamily="34" charset="0"/>
                <a:cs typeface="Tahoma" pitchFamily="34" charset="0"/>
              </a:rPr>
              <a:t>presencia que en los TEPSN. La mortalidad a los tres meses en los TEPCN </a:t>
            </a:r>
            <a:r>
              <a:rPr lang="es-ES" sz="8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fue </a:t>
            </a:r>
            <a:r>
              <a:rPr lang="es-ES" sz="800" dirty="0">
                <a:latin typeface="Tahoma" pitchFamily="34" charset="0"/>
                <a:ea typeface="Tahoma" pitchFamily="34" charset="0"/>
                <a:cs typeface="Tahoma" pitchFamily="34" charset="0"/>
              </a:rPr>
              <a:t>elevada.</a:t>
            </a:r>
          </a:p>
        </p:txBody>
      </p:sp>
      <p:graphicFrame>
        <p:nvGraphicFramePr>
          <p:cNvPr id="7" name="6 Tabla"/>
          <p:cNvGraphicFramePr>
            <a:graphicFrameLocks noGrp="1"/>
          </p:cNvGraphicFramePr>
          <p:nvPr/>
        </p:nvGraphicFramePr>
        <p:xfrm>
          <a:off x="142844" y="2000246"/>
          <a:ext cx="2357455" cy="256019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16431"/>
                <a:gridCol w="701925"/>
                <a:gridCol w="153280"/>
                <a:gridCol w="785819"/>
              </a:tblGrid>
              <a:tr h="261542">
                <a:tc gridSpan="4">
                  <a:txBody>
                    <a:bodyPr/>
                    <a:lstStyle/>
                    <a:p>
                      <a:r>
                        <a:rPr lang="es-ES" sz="700" dirty="0" smtClean="0">
                          <a:latin typeface="Arial" pitchFamily="34" charset="0"/>
                          <a:cs typeface="Arial" pitchFamily="34" charset="0"/>
                        </a:rPr>
                        <a:t>Características</a:t>
                      </a:r>
                      <a:r>
                        <a:rPr lang="es-ES" sz="700" baseline="0" dirty="0" smtClean="0">
                          <a:latin typeface="Arial" pitchFamily="34" charset="0"/>
                          <a:cs typeface="Arial" pitchFamily="34" charset="0"/>
                        </a:rPr>
                        <a:t> basales de la población</a:t>
                      </a:r>
                      <a:endParaRPr lang="es-ES" sz="7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solidFill>
                      <a:schemeClr val="accent3">
                        <a:lumMod val="5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s-E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</a:tr>
              <a:tr h="196160">
                <a:tc>
                  <a:txBody>
                    <a:bodyPr/>
                    <a:lstStyle/>
                    <a:p>
                      <a:endParaRPr lang="es-ES" sz="7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700" b="1" dirty="0" smtClean="0">
                          <a:latin typeface="Arial" pitchFamily="34" charset="0"/>
                          <a:cs typeface="Arial" pitchFamily="34" charset="0"/>
                        </a:rPr>
                        <a:t>TEPCN (n=44)</a:t>
                      </a:r>
                      <a:endParaRPr lang="es-ES" sz="700" b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s-ES" sz="700" b="1" dirty="0" smtClean="0">
                          <a:latin typeface="Arial" pitchFamily="34" charset="0"/>
                          <a:cs typeface="Arial" pitchFamily="34" charset="0"/>
                        </a:rPr>
                        <a:t>TEPSN </a:t>
                      </a:r>
                    </a:p>
                    <a:p>
                      <a:pPr algn="ctr"/>
                      <a:r>
                        <a:rPr lang="es-ES" sz="700" b="1" dirty="0" smtClean="0">
                          <a:latin typeface="Arial" pitchFamily="34" charset="0"/>
                          <a:cs typeface="Arial" pitchFamily="34" charset="0"/>
                        </a:rPr>
                        <a:t>(n=99)</a:t>
                      </a:r>
                      <a:endParaRPr lang="es-ES" sz="700" b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</a:tr>
              <a:tr h="195285">
                <a:tc gridSpan="4">
                  <a:txBody>
                    <a:bodyPr/>
                    <a:lstStyle/>
                    <a:p>
                      <a:r>
                        <a:rPr lang="es-ES" sz="700" b="1" dirty="0" smtClean="0">
                          <a:solidFill>
                            <a:schemeClr val="bg1"/>
                          </a:solidFill>
                          <a:latin typeface="Arial" pitchFamily="34" charset="0"/>
                          <a:cs typeface="Arial" pitchFamily="34" charset="0"/>
                        </a:rPr>
                        <a:t>Variables cualitativas</a:t>
                      </a:r>
                      <a:endParaRPr lang="es-ES" sz="700" b="1" dirty="0">
                        <a:solidFill>
                          <a:schemeClr val="bg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solidFill>
                      <a:schemeClr val="accent6">
                        <a:lumMod val="7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s-ES" sz="1000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es-ES" sz="1000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</a:tr>
              <a:tr h="195285">
                <a:tc>
                  <a:txBody>
                    <a:bodyPr/>
                    <a:lstStyle/>
                    <a:p>
                      <a:r>
                        <a:rPr lang="es-ES" sz="700" b="1" dirty="0" smtClean="0">
                          <a:latin typeface="Arial" pitchFamily="34" charset="0"/>
                          <a:cs typeface="Arial" pitchFamily="34" charset="0"/>
                        </a:rPr>
                        <a:t>Hombres</a:t>
                      </a:r>
                      <a:endParaRPr lang="es-ES" sz="700" b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700" dirty="0" smtClean="0">
                          <a:latin typeface="Arial" pitchFamily="34" charset="0"/>
                          <a:cs typeface="Arial" pitchFamily="34" charset="0"/>
                        </a:rPr>
                        <a:t>27 (61,4%)</a:t>
                      </a:r>
                      <a:endParaRPr lang="es-ES" sz="7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s-ES" sz="700" dirty="0" smtClean="0">
                          <a:latin typeface="Arial" pitchFamily="34" charset="0"/>
                          <a:cs typeface="Arial" pitchFamily="34" charset="0"/>
                        </a:rPr>
                        <a:t>60 (60.6%)</a:t>
                      </a:r>
                      <a:endParaRPr lang="es-ES" sz="7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</a:tr>
              <a:tr h="210118">
                <a:tc>
                  <a:txBody>
                    <a:bodyPr/>
                    <a:lstStyle/>
                    <a:p>
                      <a:r>
                        <a:rPr lang="es-ES" sz="700" b="1" dirty="0" smtClean="0">
                          <a:latin typeface="Arial" pitchFamily="34" charset="0"/>
                          <a:cs typeface="Arial" pitchFamily="34" charset="0"/>
                        </a:rPr>
                        <a:t>Tabaquismo</a:t>
                      </a:r>
                      <a:r>
                        <a:rPr lang="es-ES" sz="700" b="1" baseline="0" dirty="0" smtClean="0"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endParaRPr lang="es-ES" sz="700" b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700" dirty="0" smtClean="0">
                          <a:latin typeface="Arial" pitchFamily="34" charset="0"/>
                          <a:cs typeface="Arial" pitchFamily="34" charset="0"/>
                        </a:rPr>
                        <a:t>6 (14</a:t>
                      </a:r>
                      <a:r>
                        <a:rPr lang="es-ES" sz="700" baseline="0" dirty="0" smtClean="0">
                          <a:latin typeface="Arial" pitchFamily="34" charset="0"/>
                          <a:cs typeface="Arial" pitchFamily="34" charset="0"/>
                        </a:rPr>
                        <a:t>%)</a:t>
                      </a:r>
                      <a:endParaRPr lang="es-ES" sz="7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s-ES" sz="700" dirty="0" smtClean="0">
                          <a:latin typeface="Arial" pitchFamily="34" charset="0"/>
                          <a:cs typeface="Arial" pitchFamily="34" charset="0"/>
                        </a:rPr>
                        <a:t>7 (7.2%)</a:t>
                      </a:r>
                      <a:endParaRPr lang="es-ES" sz="7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</a:tr>
              <a:tr h="195285">
                <a:tc>
                  <a:txBody>
                    <a:bodyPr/>
                    <a:lstStyle/>
                    <a:p>
                      <a:r>
                        <a:rPr lang="es-ES" sz="700" b="1" dirty="0" smtClean="0">
                          <a:latin typeface="Arial" pitchFamily="34" charset="0"/>
                          <a:cs typeface="Arial" pitchFamily="34" charset="0"/>
                        </a:rPr>
                        <a:t>DM</a:t>
                      </a:r>
                      <a:endParaRPr lang="es-ES" sz="700" b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700" dirty="0" smtClean="0">
                          <a:latin typeface="Arial" pitchFamily="34" charset="0"/>
                          <a:cs typeface="Arial" pitchFamily="34" charset="0"/>
                        </a:rPr>
                        <a:t>1 (25.6%)</a:t>
                      </a:r>
                      <a:endParaRPr lang="es-ES" sz="7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s-ES" sz="700" dirty="0" smtClean="0">
                          <a:latin typeface="Arial" pitchFamily="34" charset="0"/>
                          <a:cs typeface="Arial" pitchFamily="34" charset="0"/>
                        </a:rPr>
                        <a:t>14 (14.3%)</a:t>
                      </a:r>
                      <a:endParaRPr lang="es-ES" sz="7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</a:tr>
              <a:tr h="198777">
                <a:tc>
                  <a:txBody>
                    <a:bodyPr/>
                    <a:lstStyle/>
                    <a:p>
                      <a:r>
                        <a:rPr lang="es-ES" sz="700" b="1" dirty="0" smtClean="0">
                          <a:latin typeface="Arial" pitchFamily="34" charset="0"/>
                          <a:cs typeface="Arial" pitchFamily="34" charset="0"/>
                        </a:rPr>
                        <a:t>HTA</a:t>
                      </a:r>
                      <a:endParaRPr lang="es-ES" sz="700" b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700" dirty="0" smtClean="0">
                          <a:latin typeface="Arial" pitchFamily="34" charset="0"/>
                          <a:cs typeface="Arial" pitchFamily="34" charset="0"/>
                        </a:rPr>
                        <a:t>23 (53.5%)</a:t>
                      </a:r>
                      <a:endParaRPr lang="es-ES" sz="7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s-ES" sz="700" dirty="0" smtClean="0">
                          <a:latin typeface="Arial" pitchFamily="34" charset="0"/>
                          <a:cs typeface="Arial" pitchFamily="34" charset="0"/>
                        </a:rPr>
                        <a:t>50 (51%)</a:t>
                      </a:r>
                      <a:endParaRPr lang="es-ES" sz="7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</a:tr>
              <a:tr h="195285">
                <a:tc gridSpan="4">
                  <a:txBody>
                    <a:bodyPr/>
                    <a:lstStyle/>
                    <a:p>
                      <a:r>
                        <a:rPr lang="es-ES" sz="700" b="1" dirty="0" smtClean="0">
                          <a:solidFill>
                            <a:schemeClr val="bg1"/>
                          </a:solidFill>
                          <a:latin typeface="Arial" pitchFamily="34" charset="0"/>
                          <a:cs typeface="Arial" pitchFamily="34" charset="0"/>
                        </a:rPr>
                        <a:t>Variables</a:t>
                      </a:r>
                      <a:r>
                        <a:rPr lang="es-ES" sz="700" b="1" baseline="0" dirty="0" smtClean="0">
                          <a:solidFill>
                            <a:schemeClr val="bg1"/>
                          </a:solidFill>
                          <a:latin typeface="Arial" pitchFamily="34" charset="0"/>
                          <a:cs typeface="Arial" pitchFamily="34" charset="0"/>
                        </a:rPr>
                        <a:t> cuantitativas</a:t>
                      </a:r>
                      <a:endParaRPr lang="es-ES" sz="700" b="1" dirty="0">
                        <a:solidFill>
                          <a:schemeClr val="bg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solidFill>
                      <a:schemeClr val="accent6">
                        <a:lumMod val="7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s-ES" sz="1000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es-ES" sz="1000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</a:tr>
              <a:tr h="195285">
                <a:tc>
                  <a:txBody>
                    <a:bodyPr/>
                    <a:lstStyle/>
                    <a:p>
                      <a:r>
                        <a:rPr lang="es-ES" sz="700" b="1" dirty="0" smtClean="0">
                          <a:latin typeface="Arial" pitchFamily="34" charset="0"/>
                          <a:cs typeface="Arial" pitchFamily="34" charset="0"/>
                        </a:rPr>
                        <a:t>Edad (años)</a:t>
                      </a:r>
                      <a:endParaRPr lang="es-ES" sz="700" b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s-ES" sz="700" dirty="0" smtClean="0">
                          <a:latin typeface="Arial" pitchFamily="34" charset="0"/>
                          <a:cs typeface="Arial" pitchFamily="34" charset="0"/>
                        </a:rPr>
                        <a:t>72 (64,5-75,7)</a:t>
                      </a:r>
                      <a:endParaRPr lang="es-ES" sz="7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es-ES" sz="7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700" dirty="0" smtClean="0">
                          <a:latin typeface="Arial" pitchFamily="34" charset="0"/>
                          <a:cs typeface="Arial" pitchFamily="34" charset="0"/>
                        </a:rPr>
                        <a:t>71 (53-80)</a:t>
                      </a:r>
                      <a:endParaRPr lang="es-ES" sz="7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</a:tr>
              <a:tr h="195285">
                <a:tc>
                  <a:txBody>
                    <a:bodyPr/>
                    <a:lstStyle/>
                    <a:p>
                      <a:r>
                        <a:rPr lang="es-ES" sz="700" b="1" dirty="0" smtClean="0">
                          <a:latin typeface="Arial" pitchFamily="34" charset="0"/>
                          <a:cs typeface="Arial" pitchFamily="34" charset="0"/>
                        </a:rPr>
                        <a:t>TAS</a:t>
                      </a:r>
                      <a:endParaRPr lang="es-ES" sz="700" b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s-ES" sz="700" dirty="0" smtClean="0">
                          <a:latin typeface="Arial" pitchFamily="34" charset="0"/>
                          <a:cs typeface="Arial" pitchFamily="34" charset="0"/>
                        </a:rPr>
                        <a:t>120 (105</a:t>
                      </a:r>
                      <a:r>
                        <a:rPr lang="es-ES" sz="700" baseline="0" dirty="0" smtClean="0">
                          <a:latin typeface="Arial" pitchFamily="34" charset="0"/>
                          <a:cs typeface="Arial" pitchFamily="34" charset="0"/>
                        </a:rPr>
                        <a:t> -141)</a:t>
                      </a:r>
                      <a:endParaRPr lang="es-ES" sz="7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es-ES" sz="7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700" dirty="0" smtClean="0">
                          <a:latin typeface="Arial" pitchFamily="34" charset="0"/>
                          <a:cs typeface="Arial" pitchFamily="34" charset="0"/>
                        </a:rPr>
                        <a:t>125 (110-148)</a:t>
                      </a:r>
                      <a:endParaRPr lang="es-ES" sz="7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</a:tr>
              <a:tr h="195285">
                <a:tc>
                  <a:txBody>
                    <a:bodyPr/>
                    <a:lstStyle/>
                    <a:p>
                      <a:r>
                        <a:rPr lang="es-ES" sz="700" b="1" dirty="0" smtClean="0">
                          <a:latin typeface="Arial" pitchFamily="34" charset="0"/>
                          <a:cs typeface="Arial" pitchFamily="34" charset="0"/>
                        </a:rPr>
                        <a:t>FR</a:t>
                      </a:r>
                      <a:endParaRPr lang="es-ES" sz="700" b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s-ES" sz="700" dirty="0" smtClean="0">
                          <a:latin typeface="Arial" pitchFamily="34" charset="0"/>
                          <a:cs typeface="Arial" pitchFamily="34" charset="0"/>
                        </a:rPr>
                        <a:t>16 (14-20)</a:t>
                      </a:r>
                      <a:endParaRPr lang="es-ES" sz="7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es-ES" sz="7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700" dirty="0" smtClean="0">
                          <a:latin typeface="Arial" pitchFamily="34" charset="0"/>
                          <a:cs typeface="Arial" pitchFamily="34" charset="0"/>
                        </a:rPr>
                        <a:t>16 (14-23)</a:t>
                      </a:r>
                      <a:endParaRPr lang="es-ES" sz="7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</a:tr>
              <a:tr h="195285">
                <a:tc>
                  <a:txBody>
                    <a:bodyPr/>
                    <a:lstStyle/>
                    <a:p>
                      <a:r>
                        <a:rPr lang="es-ES" sz="700" b="1" dirty="0" smtClean="0">
                          <a:latin typeface="Arial" pitchFamily="34" charset="0"/>
                          <a:cs typeface="Arial" pitchFamily="34" charset="0"/>
                        </a:rPr>
                        <a:t>FC</a:t>
                      </a:r>
                      <a:endParaRPr lang="es-ES" sz="700" b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s-ES" sz="700" dirty="0" smtClean="0">
                          <a:latin typeface="Arial" pitchFamily="34" charset="0"/>
                          <a:cs typeface="Arial" pitchFamily="34" charset="0"/>
                        </a:rPr>
                        <a:t>90 (80-101)</a:t>
                      </a:r>
                      <a:endParaRPr lang="es-ES" sz="7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es-ES" sz="7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700" dirty="0" smtClean="0">
                          <a:latin typeface="Arial" pitchFamily="34" charset="0"/>
                          <a:cs typeface="Arial" pitchFamily="34" charset="0"/>
                        </a:rPr>
                        <a:t>87</a:t>
                      </a:r>
                      <a:r>
                        <a:rPr lang="es-ES" sz="700" baseline="0" dirty="0" smtClean="0">
                          <a:latin typeface="Arial" pitchFamily="34" charset="0"/>
                          <a:cs typeface="Arial" pitchFamily="34" charset="0"/>
                        </a:rPr>
                        <a:t> (75-100)</a:t>
                      </a:r>
                      <a:endParaRPr lang="es-ES" sz="7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8" name="7 Gráfico"/>
          <p:cNvGraphicFramePr/>
          <p:nvPr/>
        </p:nvGraphicFramePr>
        <p:xfrm>
          <a:off x="4211960" y="3571864"/>
          <a:ext cx="1928826" cy="157163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9" name="8 Gráfico"/>
          <p:cNvGraphicFramePr/>
          <p:nvPr/>
        </p:nvGraphicFramePr>
        <p:xfrm>
          <a:off x="6372200" y="1635646"/>
          <a:ext cx="2771800" cy="136815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11" name="10 Gráfico"/>
          <p:cNvGraphicFramePr/>
          <p:nvPr/>
        </p:nvGraphicFramePr>
        <p:xfrm>
          <a:off x="6228184" y="2931790"/>
          <a:ext cx="3168352" cy="135903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13" name="20 Rectángulo"/>
          <p:cNvSpPr>
            <a:spLocks noChangeArrowheads="1"/>
          </p:cNvSpPr>
          <p:nvPr/>
        </p:nvSpPr>
        <p:spPr bwMode="auto">
          <a:xfrm>
            <a:off x="107504" y="4659982"/>
            <a:ext cx="3143240" cy="20005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s-ES" sz="700" dirty="0">
                <a:latin typeface="Tahoma" pitchFamily="34" charset="0"/>
                <a:ea typeface="Tahoma" pitchFamily="34" charset="0"/>
                <a:cs typeface="Tahoma" pitchFamily="34" charset="0"/>
              </a:rPr>
              <a:t>Resultados expresados como Nº </a:t>
            </a:r>
            <a:r>
              <a:rPr lang="es-ES" sz="7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(%) y mediana (RIQ)</a:t>
            </a:r>
            <a:endParaRPr lang="es-ES" sz="700" dirty="0"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sp>
        <p:nvSpPr>
          <p:cNvPr id="14" name="13 CuadroTexto"/>
          <p:cNvSpPr txBox="1"/>
          <p:nvPr/>
        </p:nvSpPr>
        <p:spPr>
          <a:xfrm>
            <a:off x="4716016" y="3291830"/>
            <a:ext cx="1000132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900" b="1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Clínica </a:t>
            </a:r>
            <a:endParaRPr lang="es-ES" sz="900" b="1" dirty="0"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sp>
        <p:nvSpPr>
          <p:cNvPr id="15" name="14 CuadroTexto"/>
          <p:cNvSpPr txBox="1"/>
          <p:nvPr/>
        </p:nvSpPr>
        <p:spPr>
          <a:xfrm>
            <a:off x="6804248" y="1635646"/>
            <a:ext cx="1285884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900" b="1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Factores de riesgo</a:t>
            </a:r>
            <a:endParaRPr lang="es-ES" sz="900" b="1" dirty="0"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sp>
        <p:nvSpPr>
          <p:cNvPr id="16" name="15 CuadroTexto"/>
          <p:cNvSpPr txBox="1"/>
          <p:nvPr/>
        </p:nvSpPr>
        <p:spPr>
          <a:xfrm>
            <a:off x="7164288" y="3003798"/>
            <a:ext cx="1000132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900" b="1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Seguimiento</a:t>
            </a:r>
            <a:endParaRPr lang="es-ES" sz="900" b="1" dirty="0"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graphicFrame>
        <p:nvGraphicFramePr>
          <p:cNvPr id="17" name="16 Gráfico"/>
          <p:cNvGraphicFramePr/>
          <p:nvPr/>
        </p:nvGraphicFramePr>
        <p:xfrm>
          <a:off x="2555776" y="1635646"/>
          <a:ext cx="3600400" cy="152794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8172400" y="1851670"/>
            <a:ext cx="876300" cy="161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8" name="Picture 2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8100392" y="3291830"/>
            <a:ext cx="876300" cy="161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9" name="18 CuadroTexto"/>
          <p:cNvSpPr txBox="1"/>
          <p:nvPr/>
        </p:nvSpPr>
        <p:spPr>
          <a:xfrm>
            <a:off x="3779912" y="1707654"/>
            <a:ext cx="1080120" cy="2308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s-ES" sz="900" b="1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Tipos neoplasia</a:t>
            </a:r>
            <a:endParaRPr lang="es-ES" sz="900" b="1" dirty="0"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graphicFrame>
        <p:nvGraphicFramePr>
          <p:cNvPr id="20" name="19 Gráfico"/>
          <p:cNvGraphicFramePr/>
          <p:nvPr/>
        </p:nvGraphicFramePr>
        <p:xfrm>
          <a:off x="2555776" y="3507854"/>
          <a:ext cx="1728192" cy="136815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7"/>
          </a:graphicData>
        </a:graphic>
      </p:graphicFrame>
      <p:sp>
        <p:nvSpPr>
          <p:cNvPr id="23" name="22 CuadroTexto"/>
          <p:cNvSpPr txBox="1"/>
          <p:nvPr/>
        </p:nvSpPr>
        <p:spPr>
          <a:xfrm>
            <a:off x="2555776" y="3435846"/>
            <a:ext cx="1728192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900" b="1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Diseminación neoplasia</a:t>
            </a:r>
            <a:endParaRPr lang="es-ES" sz="900" b="1" dirty="0"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a de Office">
  <a:themeElements>
    <a:clrScheme name="Brío">
      <a:dk1>
        <a:sysClr val="windowText" lastClr="000000"/>
      </a:dk1>
      <a:lt1>
        <a:sysClr val="window" lastClr="FFFFFF"/>
      </a:lt1>
      <a:dk2>
        <a:srgbClr val="666666"/>
      </a:dk2>
      <a:lt2>
        <a:srgbClr val="D2D2D2"/>
      </a:lt2>
      <a:accent1>
        <a:srgbClr val="FF388C"/>
      </a:accent1>
      <a:accent2>
        <a:srgbClr val="E40059"/>
      </a:accent2>
      <a:accent3>
        <a:srgbClr val="9C007F"/>
      </a:accent3>
      <a:accent4>
        <a:srgbClr val="68007F"/>
      </a:accent4>
      <a:accent5>
        <a:srgbClr val="005BD3"/>
      </a:accent5>
      <a:accent6>
        <a:srgbClr val="00349E"/>
      </a:accent6>
      <a:hlink>
        <a:srgbClr val="17BBFD"/>
      </a:hlink>
      <a:folHlink>
        <a:srgbClr val="FF79C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189</TotalTime>
  <Words>290</Words>
  <Application>Microsoft Office PowerPoint</Application>
  <PresentationFormat>Presentación en pantalla (16:9)</PresentationFormat>
  <Paragraphs>77</Paragraphs>
  <Slides>1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1</vt:i4>
      </vt:variant>
    </vt:vector>
  </HeadingPairs>
  <TitlesOfParts>
    <vt:vector size="2" baseType="lpstr">
      <vt:lpstr>Tema de Office</vt:lpstr>
      <vt:lpstr> CÁNCER Y TROMBOEMBOLISMO PULMONAR  M.C. Fernández Criado¹, J. Lima Álvarez¹, C.M. Carrasco Carrasco¹,  A.J. Cruz Medina¹, C. V. Almeida González2   1 Servicio de Neumología. Hospital Virgen de Valme. Sevilla. 2 Unidad de estadística y metodología. Hospital Universitario Virgen de Valme. Sevilla. 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Diapositiva 1</dc:title>
  <dc:creator>Cristina</dc:creator>
  <cp:lastModifiedBy>carmenxu</cp:lastModifiedBy>
  <cp:revision>28</cp:revision>
  <dcterms:created xsi:type="dcterms:W3CDTF">2019-02-19T16:17:40Z</dcterms:created>
  <dcterms:modified xsi:type="dcterms:W3CDTF">2019-03-07T16:42:03Z</dcterms:modified>
</cp:coreProperties>
</file>