
<file path=[Content_Types].xml><?xml version="1.0" encoding="utf-8"?>
<Types xmlns="http://schemas.openxmlformats.org/package/2006/content-types">
  <Default Extension="xml" ContentType="application/xml"/>
  <Default Extension="jpeg" ContentType="image/jpeg"/>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0" r:id="rId1"/>
  </p:sldMasterIdLst>
  <p:notesMasterIdLst>
    <p:notesMasterId r:id="rId4"/>
  </p:notesMasterIdLst>
  <p:sldIdLst>
    <p:sldId id="257" r:id="rId2"/>
    <p:sldId id="259" r:id="rId3"/>
  </p:sldIdLst>
  <p:sldSz cx="12192000" cy="6858000"/>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5D0"/>
    <a:srgbClr val="F5FF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3"/>
    <p:restoredTop sz="94705"/>
  </p:normalViewPr>
  <p:slideViewPr>
    <p:cSldViewPr snapToGrid="0" snapToObjects="1">
      <p:cViewPr>
        <p:scale>
          <a:sx n="80" d="100"/>
          <a:sy n="80" d="100"/>
        </p:scale>
        <p:origin x="320" y="7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notesMaster" Target="notesMasters/notesMaster1.xml"/><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Hoja_de_c_lculo_de_Microsoft_Excel1.xlsx"/></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package" Target="../embeddings/Hoja_de_c_lculo_de_Microsoft_Excel2.xlsx"/></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Gr&#225;fico%20en%20Microsoft%20Office%20Word" TargetMode="External"/></Relationships>
</file>

<file path=ppt/charts/_rels/chart4.xml.rels><?xml version="1.0" encoding="UTF-8" standalone="yes"?>
<Relationships xmlns="http://schemas.openxmlformats.org/package/2006/relationships"><Relationship Id="rId1" Type="http://schemas.microsoft.com/office/2011/relationships/chartStyle" Target="style4.xml"/><Relationship Id="rId2" Type="http://schemas.microsoft.com/office/2011/relationships/chartColorStyle" Target="colors4.xml"/><Relationship Id="rId3" Type="http://schemas.openxmlformats.org/officeDocument/2006/relationships/package" Target="../embeddings/Hoja_de_c_lculo_de_Microsoft_Excel3.xlsx"/></Relationships>
</file>

<file path=ppt/charts/_rels/chart5.xml.rels><?xml version="1.0" encoding="UTF-8" standalone="yes"?>
<Relationships xmlns="http://schemas.openxmlformats.org/package/2006/relationships"><Relationship Id="rId1" Type="http://schemas.microsoft.com/office/2011/relationships/chartStyle" Target="style5.xml"/><Relationship Id="rId2" Type="http://schemas.microsoft.com/office/2011/relationships/chartColorStyle" Target="colors5.xml"/><Relationship Id="rId3" Type="http://schemas.openxmlformats.org/officeDocument/2006/relationships/oleObject" Target="Gr&#225;fico%20en%20Microsoft%20Office%20Word" TargetMode="External"/></Relationships>
</file>

<file path=ppt/charts/_rels/chart6.xml.rels><?xml version="1.0" encoding="UTF-8" standalone="yes"?>
<Relationships xmlns="http://schemas.openxmlformats.org/package/2006/relationships"><Relationship Id="rId1" Type="http://schemas.microsoft.com/office/2011/relationships/chartStyle" Target="style6.xml"/><Relationship Id="rId2" Type="http://schemas.microsoft.com/office/2011/relationships/chartColorStyle" Target="colors6.xml"/><Relationship Id="rId3" Type="http://schemas.openxmlformats.org/officeDocument/2006/relationships/package" Target="../embeddings/Hoja_de_c_lculo_de_Microsoft_Excel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cap="all" baseline="0">
                <a:solidFill>
                  <a:schemeClr val="tx1"/>
                </a:solidFill>
                <a:latin typeface="+mn-lt"/>
                <a:ea typeface="+mn-ea"/>
                <a:cs typeface="+mn-cs"/>
              </a:defRPr>
            </a:pPr>
            <a:r>
              <a:rPr lang="en-US" sz="2000" b="1">
                <a:solidFill>
                  <a:schemeClr val="tx1"/>
                </a:solidFill>
              </a:rPr>
              <a:t>LOCALIZACI</a:t>
            </a:r>
            <a:r>
              <a:rPr lang="es-ES" sz="2000" b="1">
                <a:solidFill>
                  <a:schemeClr val="tx1"/>
                </a:solidFill>
              </a:rPr>
              <a:t>ÓN DE LA LESIÓN</a:t>
            </a:r>
            <a:endParaRPr lang="en-US" sz="2000" b="1">
              <a:solidFill>
                <a:schemeClr val="tx1"/>
              </a:solidFill>
            </a:endParaRPr>
          </a:p>
        </c:rich>
      </c:tx>
      <c:layout>
        <c:manualLayout>
          <c:xMode val="edge"/>
          <c:yMode val="edge"/>
          <c:x val="0.0789577844169803"/>
          <c:y val="0.0399862283855963"/>
        </c:manualLayout>
      </c:layout>
      <c:overlay val="0"/>
      <c:spPr>
        <a:noFill/>
        <a:ln>
          <a:noFill/>
        </a:ln>
        <a:effectLst/>
      </c:spPr>
      <c:txPr>
        <a:bodyPr rot="0" spcFirstLastPara="1" vertOverflow="ellipsis" vert="horz" wrap="square" anchor="ctr" anchorCtr="1"/>
        <a:lstStyle/>
        <a:p>
          <a:pPr>
            <a:defRPr sz="2000" b="1" i="0" u="none" strike="noStrike" kern="1200" cap="all" baseline="0">
              <a:solidFill>
                <a:schemeClr val="tx1"/>
              </a:solidFill>
              <a:latin typeface="+mn-lt"/>
              <a:ea typeface="+mn-ea"/>
              <a:cs typeface="+mn-cs"/>
            </a:defRPr>
          </a:pPr>
          <a:endParaRPr lang="es-ES_tradnl"/>
        </a:p>
      </c:txPr>
    </c:title>
    <c:autoTitleDeleted val="0"/>
    <c:plotArea>
      <c:layout/>
      <c:pieChart>
        <c:varyColors val="1"/>
        <c:ser>
          <c:idx val="0"/>
          <c:order val="0"/>
          <c:tx>
            <c:strRef>
              <c:f>Hoja1!$B$1</c:f>
              <c:strCache>
                <c:ptCount val="1"/>
                <c:pt idx="0">
                  <c:v>Columna1</c:v>
                </c:pt>
              </c:strCache>
            </c:strRef>
          </c:tx>
          <c:dPt>
            <c:idx val="0"/>
            <c:bubble3D val="0"/>
            <c:explosion val="13"/>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Lbls>
            <c:dLbl>
              <c:idx val="0"/>
              <c:layout>
                <c:manualLayout>
                  <c:x val="-0.0823059712267209"/>
                  <c:y val="0.113271979214404"/>
                </c:manualLayout>
              </c:layout>
              <c:spPr>
                <a:noFill/>
                <a:ln>
                  <a:noFill/>
                </a:ln>
                <a:effectLst/>
              </c:spPr>
              <c:txPr>
                <a:bodyPr rot="0" spcFirstLastPara="1" vertOverflow="ellipsis" vert="horz" wrap="square" anchor="ctr" anchorCtr="1"/>
                <a:lstStyle/>
                <a:p>
                  <a:pPr>
                    <a:defRPr sz="1800" b="1" i="0" u="none" strike="noStrike" kern="1200" spc="0" baseline="0">
                      <a:solidFill>
                        <a:schemeClr val="accent1"/>
                      </a:solidFill>
                      <a:latin typeface="+mn-lt"/>
                      <a:ea typeface="+mn-ea"/>
                      <a:cs typeface="+mn-cs"/>
                    </a:defRPr>
                  </a:pPr>
                  <a:endParaRPr lang="es-ES_tradnl"/>
                </a:p>
              </c:txPr>
              <c:dLblPos val="bestFit"/>
              <c:showLegendKey val="0"/>
              <c:showVal val="0"/>
              <c:showCatName val="1"/>
              <c:showSerName val="0"/>
              <c:showPercent val="1"/>
              <c:showBubbleSize val="0"/>
              <c:extLst>
                <c:ext xmlns:c15="http://schemas.microsoft.com/office/drawing/2012/chart" uri="{CE6537A1-D6FC-4f65-9D91-7224C49458BB}">
                  <c15:layout>
                    <c:manualLayout>
                      <c:w val="0.288269085967112"/>
                      <c:h val="0.2183199858043"/>
                    </c:manualLayout>
                  </c15:layout>
                </c:ext>
              </c:extLst>
            </c:dLbl>
            <c:dLbl>
              <c:idx val="1"/>
              <c:layout>
                <c:manualLayout>
                  <c:x val="0.00284878436105356"/>
                  <c:y val="0.377521494432205"/>
                </c:manualLayout>
              </c:layout>
              <c:spPr>
                <a:noFill/>
                <a:ln>
                  <a:noFill/>
                </a:ln>
                <a:effectLst/>
              </c:spPr>
              <c:txPr>
                <a:bodyPr rot="0" spcFirstLastPara="1" vertOverflow="ellipsis" vert="horz" wrap="square" anchor="ctr" anchorCtr="1"/>
                <a:lstStyle/>
                <a:p>
                  <a:pPr>
                    <a:defRPr sz="1800" b="1" i="0" u="none" strike="noStrike" kern="1200" spc="0" baseline="0">
                      <a:solidFill>
                        <a:schemeClr val="accent2"/>
                      </a:solidFill>
                      <a:latin typeface="+mn-lt"/>
                      <a:ea typeface="+mn-ea"/>
                      <a:cs typeface="+mn-cs"/>
                    </a:defRPr>
                  </a:pPr>
                  <a:endParaRPr lang="es-ES_tradnl"/>
                </a:p>
              </c:txPr>
              <c:dLblPos val="bestFit"/>
              <c:showLegendKey val="0"/>
              <c:showVal val="0"/>
              <c:showCatName val="1"/>
              <c:showSerName val="0"/>
              <c:showPercent val="1"/>
              <c:showBubbleSize val="0"/>
              <c:extLst>
                <c:ext xmlns:c15="http://schemas.microsoft.com/office/drawing/2012/chart" uri="{CE6537A1-D6FC-4f65-9D91-7224C49458BB}">
                  <c15:layout>
                    <c:manualLayout>
                      <c:w val="0.362637275593874"/>
                      <c:h val="0.239916533302978"/>
                    </c:manualLayout>
                  </c15:layout>
                </c:ext>
              </c:extLst>
            </c:dLbl>
            <c:dLbl>
              <c:idx val="2"/>
              <c:layout>
                <c:manualLayout>
                  <c:x val="-0.121182134945176"/>
                  <c:y val="0.14953685958329"/>
                </c:manualLayout>
              </c:layout>
              <c:tx>
                <c:rich>
                  <a:bodyPr rot="0" spcFirstLastPara="1" vertOverflow="ellipsis" vert="horz" wrap="square" anchor="ctr" anchorCtr="1"/>
                  <a:lstStyle/>
                  <a:p>
                    <a:pPr>
                      <a:defRPr sz="1800" b="1" i="0" u="none" strike="noStrike" kern="1200" spc="0" baseline="0">
                        <a:solidFill>
                          <a:schemeClr val="bg2">
                            <a:lumMod val="50000"/>
                          </a:schemeClr>
                        </a:solidFill>
                        <a:latin typeface="+mn-lt"/>
                        <a:ea typeface="+mn-ea"/>
                        <a:cs typeface="+mn-cs"/>
                      </a:defRPr>
                    </a:pPr>
                    <a:r>
                      <a:rPr lang="en-US" sz="1800" dirty="0" err="1" smtClean="0">
                        <a:solidFill>
                          <a:schemeClr val="bg2">
                            <a:lumMod val="50000"/>
                          </a:schemeClr>
                        </a:solidFill>
                      </a:rPr>
                      <a:t>Mediastínica</a:t>
                    </a:r>
                    <a:r>
                      <a:rPr lang="en-US" sz="1800" dirty="0">
                        <a:solidFill>
                          <a:schemeClr val="bg2">
                            <a:lumMod val="50000"/>
                          </a:schemeClr>
                        </a:solidFill>
                      </a:rPr>
                      <a:t>
</a:t>
                    </a:r>
                    <a:fld id="{61C37CAF-B62C-384B-A7B5-5FE3D7C23B5E}" type="PERCENTAGE">
                      <a:rPr lang="en-US" sz="1800">
                        <a:solidFill>
                          <a:schemeClr val="bg2">
                            <a:lumMod val="50000"/>
                          </a:schemeClr>
                        </a:solidFill>
                      </a:rPr>
                      <a:pPr>
                        <a:defRPr sz="1800">
                          <a:solidFill>
                            <a:schemeClr val="bg2">
                              <a:lumMod val="50000"/>
                            </a:schemeClr>
                          </a:solidFill>
                        </a:defRPr>
                      </a:pPr>
                      <a:t>[PORCENTAJE]</a:t>
                    </a:fld>
                    <a:endParaRPr lang="en-US" sz="1800" dirty="0">
                      <a:solidFill>
                        <a:schemeClr val="bg2">
                          <a:lumMod val="50000"/>
                        </a:schemeClr>
                      </a:solidFill>
                    </a:endParaRPr>
                  </a:p>
                </c:rich>
              </c:tx>
              <c:spPr>
                <a:noFill/>
                <a:ln>
                  <a:noFill/>
                </a:ln>
                <a:effectLst/>
              </c:spPr>
              <c:txPr>
                <a:bodyPr rot="0" spcFirstLastPara="1" vertOverflow="ellipsis" vert="horz" wrap="square" anchor="ctr" anchorCtr="1"/>
                <a:lstStyle/>
                <a:p>
                  <a:pPr>
                    <a:defRPr sz="1800" b="1" i="0" u="none" strike="noStrike" kern="1200" spc="0" baseline="0">
                      <a:solidFill>
                        <a:schemeClr val="bg2">
                          <a:lumMod val="50000"/>
                        </a:schemeClr>
                      </a:solidFill>
                      <a:latin typeface="+mn-lt"/>
                      <a:ea typeface="+mn-ea"/>
                      <a:cs typeface="+mn-cs"/>
                    </a:defRPr>
                  </a:pPr>
                  <a:endParaRPr lang="es-ES_tradnl"/>
                </a:p>
              </c:txPr>
              <c:dLblPos val="bestFit"/>
              <c:showLegendKey val="0"/>
              <c:showVal val="0"/>
              <c:showCatName val="1"/>
              <c:showSerName val="0"/>
              <c:showPercent val="1"/>
              <c:showBubbleSize val="0"/>
              <c:extLst>
                <c:ext xmlns:c15="http://schemas.microsoft.com/office/drawing/2012/chart" uri="{CE6537A1-D6FC-4f65-9D91-7224C49458BB}">
                  <c15:layout>
                    <c:manualLayout>
                      <c:w val="0.297868169074795"/>
                      <c:h val="0.300121587823118"/>
                    </c:manualLayout>
                  </c15:layout>
                  <c15:dlblFieldTable/>
                  <c15:showDataLabelsRange val="0"/>
                </c:ext>
              </c:extLst>
            </c:dLbl>
            <c:dLbl>
              <c:idx val="3"/>
              <c:spPr>
                <a:noFill/>
                <a:ln>
                  <a:noFill/>
                </a:ln>
                <a:effectLst/>
              </c:spPr>
              <c:txPr>
                <a:bodyPr rot="0" spcFirstLastPara="1" vertOverflow="ellipsis" vert="horz" wrap="square" anchor="ctr" anchorCtr="1"/>
                <a:lstStyle/>
                <a:p>
                  <a:pPr>
                    <a:defRPr sz="1800" b="1" i="0" u="none" strike="noStrike" kern="1200" spc="0" baseline="0">
                      <a:solidFill>
                        <a:schemeClr val="accent4"/>
                      </a:solidFill>
                      <a:latin typeface="+mn-lt"/>
                      <a:ea typeface="+mn-ea"/>
                      <a:cs typeface="+mn-cs"/>
                    </a:defRPr>
                  </a:pPr>
                  <a:endParaRPr lang="es-ES_tradnl"/>
                </a:p>
              </c:txPr>
              <c:dLblPos val="outEnd"/>
              <c:showLegendKey val="0"/>
              <c:showVal val="0"/>
              <c:showCatName val="1"/>
              <c:showSerName val="0"/>
              <c:showPercent val="1"/>
              <c:showBubbleSize val="0"/>
            </c:dLbl>
            <c:spPr>
              <a:noFill/>
              <a:ln>
                <a:noFill/>
              </a:ln>
              <a:effectLst/>
            </c:spPr>
            <c:txPr>
              <a:bodyPr rot="0" spcFirstLastPara="1" vertOverflow="ellipsis" vert="horz" wrap="square" anchor="ctr" anchorCtr="1"/>
              <a:lstStyle/>
              <a:p>
                <a:pPr>
                  <a:defRPr sz="1800" b="1" i="0" u="none" strike="noStrike" kern="1200" spc="0" baseline="0">
                    <a:solidFill>
                      <a:schemeClr val="accent6"/>
                    </a:solidFill>
                    <a:latin typeface="+mn-lt"/>
                    <a:ea typeface="+mn-ea"/>
                    <a:cs typeface="+mn-cs"/>
                  </a:defRPr>
                </a:pPr>
                <a:endParaRPr lang="es-ES_tradnl"/>
              </a:p>
            </c:txPr>
            <c:dLblPos val="outEnd"/>
            <c:showLegendKey val="0"/>
            <c:showVal val="0"/>
            <c:showCatName val="1"/>
            <c:showSerName val="0"/>
            <c:showPercent val="1"/>
            <c:showBubbleSize val="0"/>
            <c:showLeaderLines val="0"/>
            <c:extLst>
              <c:ext xmlns:c15="http://schemas.microsoft.com/office/drawing/2012/chart" uri="{CE6537A1-D6FC-4f65-9D91-7224C49458BB}"/>
            </c:extLst>
          </c:dLbls>
          <c:cat>
            <c:strRef>
              <c:f>Hoja1!$A$2:$A$5</c:f>
              <c:strCache>
                <c:ptCount val="3"/>
                <c:pt idx="0">
                  <c:v>Pulmonar</c:v>
                </c:pt>
                <c:pt idx="1">
                  <c:v>Extrapulmonar</c:v>
                </c:pt>
                <c:pt idx="2">
                  <c:v>Mediastinica</c:v>
                </c:pt>
              </c:strCache>
            </c:strRef>
          </c:cat>
          <c:val>
            <c:numRef>
              <c:f>Hoja1!$B$2:$B$5</c:f>
              <c:numCache>
                <c:formatCode>General</c:formatCode>
                <c:ptCount val="4"/>
                <c:pt idx="0">
                  <c:v>64.0</c:v>
                </c:pt>
                <c:pt idx="1">
                  <c:v>23.0</c:v>
                </c:pt>
                <c:pt idx="2">
                  <c:v>11.0</c:v>
                </c:pt>
              </c:numCache>
            </c:numRef>
          </c:val>
        </c:ser>
        <c:dLbls>
          <c:dLblPos val="outEnd"/>
          <c:showLegendKey val="0"/>
          <c:showVal val="0"/>
          <c:showCatName val="0"/>
          <c:showSerName val="0"/>
          <c:showPercent val="1"/>
          <c:showBubbleSize val="0"/>
          <c:showLeaderLines val="0"/>
        </c:dLbls>
        <c:firstSliceAng val="360"/>
      </c:pieChart>
      <c:spPr>
        <a:noFill/>
        <a:ln>
          <a:noFill/>
        </a:ln>
        <a:effectLst/>
      </c:spPr>
    </c:plotArea>
    <c:plotVisOnly val="1"/>
    <c:dispBlanksAs val="gap"/>
    <c:showDLblsOverMax val="0"/>
  </c:chart>
  <c:spPr>
    <a:noFill/>
    <a:ln>
      <a:noFill/>
    </a:ln>
    <a:effectLst/>
  </c:spPr>
  <c:txPr>
    <a:bodyPr/>
    <a:lstStyle/>
    <a:p>
      <a:pPr>
        <a:defRPr sz="1400"/>
      </a:pPr>
      <a:endParaRPr lang="es-ES_tradn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2128" b="1" i="0" u="none" strike="noStrike" kern="1200" cap="none" baseline="0">
                <a:solidFill>
                  <a:schemeClr val="tx1">
                    <a:lumMod val="65000"/>
                    <a:lumOff val="35000"/>
                  </a:schemeClr>
                </a:solidFill>
                <a:latin typeface="+mn-lt"/>
                <a:ea typeface="+mn-ea"/>
                <a:cs typeface="+mn-cs"/>
              </a:defRPr>
            </a:pPr>
            <a:r>
              <a:rPr lang="es-ES" cap="none" dirty="0" smtClean="0"/>
              <a:t>Localización Pulmonar</a:t>
            </a:r>
            <a:endParaRPr lang="en-US" cap="none" dirty="0"/>
          </a:p>
        </c:rich>
      </c:tx>
      <c:layout/>
      <c:overlay val="0"/>
      <c:spPr>
        <a:noFill/>
        <a:ln>
          <a:noFill/>
        </a:ln>
        <a:effectLst/>
      </c:spPr>
      <c:txPr>
        <a:bodyPr rot="0" spcFirstLastPara="1" vertOverflow="ellipsis" vert="horz" wrap="square" anchor="ctr" anchorCtr="1"/>
        <a:lstStyle/>
        <a:p>
          <a:pPr>
            <a:defRPr sz="2128" b="1" i="0" u="none" strike="noStrike" kern="1200" cap="none" baseline="0">
              <a:solidFill>
                <a:schemeClr val="tx1">
                  <a:lumMod val="65000"/>
                  <a:lumOff val="35000"/>
                </a:schemeClr>
              </a:solidFill>
              <a:latin typeface="+mn-lt"/>
              <a:ea typeface="+mn-ea"/>
              <a:cs typeface="+mn-cs"/>
            </a:defRPr>
          </a:pPr>
          <a:endParaRPr lang="es-ES_tradnl"/>
        </a:p>
      </c:txPr>
    </c:title>
    <c:autoTitleDeleted val="0"/>
    <c:plotArea>
      <c:layout/>
      <c:pieChart>
        <c:varyColors val="1"/>
        <c:ser>
          <c:idx val="0"/>
          <c:order val="0"/>
          <c:tx>
            <c:strRef>
              <c:f>Hoja1!$B$1</c:f>
              <c:strCache>
                <c:ptCount val="1"/>
                <c:pt idx="0">
                  <c:v>Localización Pulmonar</c:v>
                </c:pt>
              </c:strCache>
            </c:strRef>
          </c:tx>
          <c:dPt>
            <c:idx val="0"/>
            <c:bubble3D val="0"/>
            <c:spPr>
              <a:solidFill>
                <a:schemeClr val="accent1">
                  <a:shade val="53000"/>
                </a:schemeClr>
              </a:solidFill>
              <a:ln>
                <a:noFill/>
              </a:ln>
              <a:effectLst>
                <a:outerShdw blurRad="63500" sx="102000" sy="102000" algn="ctr" rotWithShape="0">
                  <a:prstClr val="black">
                    <a:alpha val="20000"/>
                  </a:prstClr>
                </a:outerShdw>
              </a:effectLst>
            </c:spPr>
          </c:dPt>
          <c:dPt>
            <c:idx val="1"/>
            <c:bubble3D val="0"/>
            <c:spPr>
              <a:solidFill>
                <a:schemeClr val="accent1">
                  <a:shade val="76000"/>
                </a:schemeClr>
              </a:solidFill>
              <a:ln>
                <a:noFill/>
              </a:ln>
              <a:effectLst>
                <a:outerShdw blurRad="63500" sx="102000" sy="102000" algn="ctr" rotWithShape="0">
                  <a:prstClr val="black">
                    <a:alpha val="20000"/>
                  </a:prstClr>
                </a:outerShdw>
              </a:effectLst>
            </c:spPr>
          </c:dPt>
          <c:dPt>
            <c:idx val="2"/>
            <c:bubble3D val="0"/>
            <c:spPr>
              <a:solidFill>
                <a:schemeClr val="accent1"/>
              </a:solidFill>
              <a:ln>
                <a:noFill/>
              </a:ln>
              <a:effectLst>
                <a:outerShdw blurRad="63500" sx="102000" sy="102000" algn="ctr" rotWithShape="0">
                  <a:prstClr val="black">
                    <a:alpha val="20000"/>
                  </a:prstClr>
                </a:outerShdw>
              </a:effectLst>
            </c:spPr>
          </c:dPt>
          <c:dPt>
            <c:idx val="3"/>
            <c:bubble3D val="0"/>
            <c:spPr>
              <a:solidFill>
                <a:schemeClr val="accent1">
                  <a:tint val="77000"/>
                </a:schemeClr>
              </a:solidFill>
              <a:ln>
                <a:noFill/>
              </a:ln>
              <a:effectLst>
                <a:outerShdw blurRad="63500" sx="102000" sy="102000" algn="ctr" rotWithShape="0">
                  <a:prstClr val="black">
                    <a:alpha val="20000"/>
                  </a:prstClr>
                </a:outerShdw>
              </a:effectLst>
            </c:spPr>
          </c:dPt>
          <c:dPt>
            <c:idx val="4"/>
            <c:bubble3D val="0"/>
            <c:spPr>
              <a:solidFill>
                <a:schemeClr val="accent1">
                  <a:tint val="54000"/>
                </a:schemeClr>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tx1"/>
                      </a:solidFill>
                      <a:latin typeface="+mn-lt"/>
                      <a:ea typeface="+mn-ea"/>
                      <a:cs typeface="+mn-cs"/>
                    </a:defRPr>
                  </a:pPr>
                  <a:endParaRPr lang="es-ES_tradnl"/>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tx1"/>
                      </a:solidFill>
                      <a:latin typeface="+mn-lt"/>
                      <a:ea typeface="+mn-ea"/>
                      <a:cs typeface="+mn-cs"/>
                    </a:defRPr>
                  </a:pPr>
                  <a:endParaRPr lang="es-ES_tradnl"/>
                </a:p>
              </c:txPr>
              <c:dLblPos val="outEnd"/>
              <c:showLegendKey val="0"/>
              <c:showVal val="0"/>
              <c:showCatName val="1"/>
              <c:showSerName val="0"/>
              <c:showPercent val="1"/>
              <c:showBubbleSize val="0"/>
            </c:dLbl>
            <c:dLbl>
              <c:idx val="2"/>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tx1"/>
                      </a:solidFill>
                      <a:latin typeface="+mn-lt"/>
                      <a:ea typeface="+mn-ea"/>
                      <a:cs typeface="+mn-cs"/>
                    </a:defRPr>
                  </a:pPr>
                  <a:endParaRPr lang="es-ES_tradnl"/>
                </a:p>
              </c:txPr>
              <c:dLblPos val="outEnd"/>
              <c:showLegendKey val="0"/>
              <c:showVal val="0"/>
              <c:showCatName val="1"/>
              <c:showSerName val="0"/>
              <c:showPercent val="1"/>
              <c:showBubbleSize val="0"/>
            </c:dLbl>
            <c:dLbl>
              <c:idx val="3"/>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tx1"/>
                      </a:solidFill>
                      <a:latin typeface="+mn-lt"/>
                      <a:ea typeface="+mn-ea"/>
                      <a:cs typeface="+mn-cs"/>
                    </a:defRPr>
                  </a:pPr>
                  <a:endParaRPr lang="es-ES_tradnl"/>
                </a:p>
              </c:txPr>
              <c:dLblPos val="outEnd"/>
              <c:showLegendKey val="0"/>
              <c:showVal val="0"/>
              <c:showCatName val="1"/>
              <c:showSerName val="0"/>
              <c:showPercent val="1"/>
              <c:showBubbleSize val="0"/>
            </c:dLbl>
            <c:dLbl>
              <c:idx val="4"/>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tx1"/>
                      </a:solidFill>
                      <a:latin typeface="+mn-lt"/>
                      <a:ea typeface="+mn-ea"/>
                      <a:cs typeface="+mn-cs"/>
                    </a:defRPr>
                  </a:pPr>
                  <a:endParaRPr lang="es-ES_tradnl"/>
                </a:p>
              </c:txPr>
              <c:dLblPos val="outEnd"/>
              <c:showLegendKey val="0"/>
              <c:showVal val="0"/>
              <c:showCatName val="1"/>
              <c:showSerName val="0"/>
              <c:showPercent val="1"/>
              <c:showBubbleSize val="0"/>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tx1"/>
                    </a:solidFill>
                    <a:latin typeface="+mn-lt"/>
                    <a:ea typeface="+mn-ea"/>
                    <a:cs typeface="+mn-cs"/>
                  </a:defRPr>
                </a:pPr>
                <a:endParaRPr lang="es-ES_tradnl"/>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Hoja1!$A$2:$A$6</c:f>
              <c:strCache>
                <c:ptCount val="5"/>
                <c:pt idx="0">
                  <c:v>LSD</c:v>
                </c:pt>
                <c:pt idx="1">
                  <c:v>LM</c:v>
                </c:pt>
                <c:pt idx="2">
                  <c:v>LID</c:v>
                </c:pt>
                <c:pt idx="3">
                  <c:v>LSI</c:v>
                </c:pt>
                <c:pt idx="4">
                  <c:v>LII</c:v>
                </c:pt>
              </c:strCache>
            </c:strRef>
          </c:cat>
          <c:val>
            <c:numRef>
              <c:f>Hoja1!$B$2:$B$6</c:f>
              <c:numCache>
                <c:formatCode>General</c:formatCode>
                <c:ptCount val="5"/>
                <c:pt idx="0">
                  <c:v>17.0</c:v>
                </c:pt>
                <c:pt idx="1">
                  <c:v>2.0</c:v>
                </c:pt>
                <c:pt idx="2">
                  <c:v>11.0</c:v>
                </c:pt>
                <c:pt idx="3">
                  <c:v>17.0</c:v>
                </c:pt>
                <c:pt idx="4">
                  <c:v>18.0</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ES_tradn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r>
              <a:rPr lang="en-US" sz="2000" b="1" dirty="0">
                <a:solidFill>
                  <a:schemeClr val="tx1"/>
                </a:solidFill>
              </a:rPr>
              <a:t>BORDES DE LA LESIÓN</a:t>
            </a:r>
          </a:p>
        </c:rich>
      </c:tx>
      <c:layout>
        <c:manualLayout>
          <c:xMode val="edge"/>
          <c:yMode val="edge"/>
          <c:x val="0.0287208318011617"/>
          <c:y val="0.0120619132684337"/>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endParaRPr lang="es-ES_tradnl"/>
        </a:p>
      </c:txPr>
    </c:title>
    <c:autoTitleDeleted val="0"/>
    <c:plotArea>
      <c:layout/>
      <c:pieChart>
        <c:varyColors val="1"/>
        <c:ser>
          <c:idx val="0"/>
          <c:order val="0"/>
          <c:tx>
            <c:strRef>
              <c:f>'[Gráfico en Microsoft Office Word]Hoja1'!$B$1</c:f>
              <c:strCache>
                <c:ptCount val="1"/>
                <c:pt idx="0">
                  <c:v>Recuento</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Lbl>
              <c:idx val="0"/>
              <c:layout>
                <c:manualLayout>
                  <c:x val="0.0139013158247375"/>
                  <c:y val="-0.0178165861592401"/>
                </c:manualLayout>
              </c:layout>
              <c:tx>
                <c:rich>
                  <a:bodyPr/>
                  <a:lstStyle/>
                  <a:p>
                    <a:r>
                      <a:rPr lang="mr-IN"/>
                      <a:t>
</a:t>
                    </a:r>
                    <a:fld id="{A0C4B3B6-EEA0-0843-916B-FA9D6F2713B3}" type="PERCENTAGE">
                      <a:rPr lang="mr-IN"/>
                      <a:pPr/>
                      <a:t>[PORCENTAJE]</a:t>
                    </a:fld>
                    <a:endParaRPr lang="mr-IN"/>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1"/>
              <c:layout>
                <c:manualLayout>
                  <c:x val="-0.0154025404086896"/>
                  <c:y val="-0.0436261138438458"/>
                </c:manualLayout>
              </c:layout>
              <c:tx>
                <c:rich>
                  <a:bodyPr/>
                  <a:lstStyle/>
                  <a:p>
                    <a:r>
                      <a:rPr lang="mr-IN"/>
                      <a:t>
</a:t>
                    </a:r>
                    <a:fld id="{3523836E-00D1-6D46-8CC8-E740E257B4BC}" type="PERCENTAGE">
                      <a:rPr lang="mr-IN"/>
                      <a:pPr/>
                      <a:t>[PORCENTAJE]</a:t>
                    </a:fld>
                    <a:endParaRPr lang="mr-IN"/>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0283991421084735"/>
                  <c:y val="-0.135947966970649"/>
                </c:manualLayout>
              </c:layout>
              <c:tx>
                <c:rich>
                  <a:bodyPr/>
                  <a:lstStyle/>
                  <a:p>
                    <a:r>
                      <a:rPr lang="mr-IN" baseline="0"/>
                      <a:t>
</a:t>
                    </a:r>
                    <a:fld id="{52F22114-BF7A-254E-B18C-26288E505525}" type="PERCENTAGE">
                      <a:rPr lang="mr-IN" baseline="0"/>
                      <a:pPr/>
                      <a:t>[PORCENTAJE]</a:t>
                    </a:fld>
                    <a:endParaRPr lang="mr-IN" baseline="0"/>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3"/>
              <c:layout>
                <c:manualLayout>
                  <c:x val="-0.0286654620039869"/>
                  <c:y val="0.00202138601499727"/>
                </c:manualLayout>
              </c:layout>
              <c:tx>
                <c:rich>
                  <a:bodyPr/>
                  <a:lstStyle/>
                  <a:p>
                    <a:r>
                      <a:rPr lang="mr-IN" baseline="0" dirty="0"/>
                      <a:t>
</a:t>
                    </a:r>
                    <a:fld id="{9AB3886A-1EAA-FC40-A0E6-9E4B2192F326}" type="PERCENTAGE">
                      <a:rPr lang="mr-IN" baseline="0"/>
                      <a:pPr/>
                      <a:t>[PORCENTAJE]</a:t>
                    </a:fld>
                    <a:endParaRPr lang="mr-IN" baseline="0" dirty="0"/>
                  </a:p>
                </c:rich>
              </c:tx>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s-ES_tradnl"/>
              </a:p>
            </c:txPr>
            <c:dLblPos val="inEnd"/>
            <c:showLegendKey val="0"/>
            <c:showVal val="0"/>
            <c:showCatName val="1"/>
            <c:showSerName val="0"/>
            <c:showPercent val="1"/>
            <c:showBubbleSize val="0"/>
            <c:showLeaderLines val="0"/>
            <c:extLst>
              <c:ext xmlns:c15="http://schemas.microsoft.com/office/drawing/2012/chart" uri="{CE6537A1-D6FC-4f65-9D91-7224C49458BB}"/>
            </c:extLst>
          </c:dLbls>
          <c:cat>
            <c:strRef>
              <c:f>'[Gráfico en Microsoft Office Word]Hoja1'!$A$2:$A$5</c:f>
              <c:strCache>
                <c:ptCount val="4"/>
                <c:pt idx="0">
                  <c:v>Lisos</c:v>
                </c:pt>
                <c:pt idx="1">
                  <c:v>Espiculados</c:v>
                </c:pt>
                <c:pt idx="2">
                  <c:v>Lobulados</c:v>
                </c:pt>
                <c:pt idx="3">
                  <c:v>Otras</c:v>
                </c:pt>
              </c:strCache>
            </c:strRef>
          </c:cat>
          <c:val>
            <c:numRef>
              <c:f>'[Gráfico en Microsoft Office Word]Hoja1'!$B$2:$B$5</c:f>
              <c:numCache>
                <c:formatCode>General</c:formatCode>
                <c:ptCount val="4"/>
                <c:pt idx="0">
                  <c:v>26.0</c:v>
                </c:pt>
                <c:pt idx="1">
                  <c:v>5.0</c:v>
                </c:pt>
                <c:pt idx="2">
                  <c:v>60.0</c:v>
                </c:pt>
                <c:pt idx="3">
                  <c:v>6.0</c:v>
                </c:pt>
              </c:numCache>
            </c:numRef>
          </c:val>
        </c:ser>
        <c:ser>
          <c:idx val="1"/>
          <c:order val="1"/>
          <c:tx>
            <c:strRef>
              <c:f>'[Gráfico en Microsoft Office Word]Hoja1'!$C$1</c:f>
              <c:strCache>
                <c:ptCount val="1"/>
                <c:pt idx="0">
                  <c:v>Porcentaje</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_tradnl"/>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'[Gráfico en Microsoft Office Word]Hoja1'!$A$2:$A$5</c:f>
              <c:strCache>
                <c:ptCount val="4"/>
                <c:pt idx="0">
                  <c:v>Lisos</c:v>
                </c:pt>
                <c:pt idx="1">
                  <c:v>Espiculados</c:v>
                </c:pt>
                <c:pt idx="2">
                  <c:v>Lobulados</c:v>
                </c:pt>
                <c:pt idx="3">
                  <c:v>Otras</c:v>
                </c:pt>
              </c:strCache>
            </c:strRef>
          </c:cat>
          <c:val>
            <c:numRef>
              <c:f>'[Gráfico en Microsoft Office Word]Hoja1'!$C$2:$C$5</c:f>
              <c:numCache>
                <c:formatCode>0%</c:formatCode>
                <c:ptCount val="4"/>
                <c:pt idx="0" formatCode="General">
                  <c:v>0.0</c:v>
                </c:pt>
                <c:pt idx="1">
                  <c:v>0.0</c:v>
                </c:pt>
                <c:pt idx="2" formatCode="General">
                  <c:v>0.0</c:v>
                </c:pt>
                <c:pt idx="3" formatCode="General">
                  <c:v>0.0</c:v>
                </c:pt>
              </c:numCache>
            </c:numRef>
          </c:val>
        </c:ser>
        <c:dLbls>
          <c:dLblPos val="inEnd"/>
          <c:showLegendKey val="0"/>
          <c:showVal val="0"/>
          <c:showCatName val="0"/>
          <c:showSerName val="0"/>
          <c:showPercent val="1"/>
          <c:showBubbleSize val="0"/>
          <c:showLeaderLines val="0"/>
        </c:dLbls>
        <c:firstSliceAng val="31"/>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s-ES_tradnl"/>
        </a:p>
      </c:txPr>
    </c:legend>
    <c:plotVisOnly val="1"/>
    <c:dispBlanksAs val="gap"/>
    <c:showDLblsOverMax val="0"/>
  </c:chart>
  <c:spPr>
    <a:noFill/>
    <a:ln>
      <a:noFill/>
    </a:ln>
    <a:effectLst/>
  </c:spPr>
  <c:txPr>
    <a:bodyPr/>
    <a:lstStyle/>
    <a:p>
      <a:pPr>
        <a:defRPr/>
      </a:pPr>
      <a:endParaRPr lang="es-ES_tradn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solidFill>
                <a:latin typeface="+mn-lt"/>
                <a:ea typeface="+mn-ea"/>
                <a:cs typeface="+mn-cs"/>
              </a:defRPr>
            </a:pPr>
            <a:r>
              <a:rPr lang="en-US" sz="2000" dirty="0">
                <a:solidFill>
                  <a:schemeClr val="tx1"/>
                </a:solidFill>
              </a:rPr>
              <a:t>NATURALEZA DE LA LESI</a:t>
            </a:r>
            <a:r>
              <a:rPr lang="es-ES" sz="2000" dirty="0">
                <a:solidFill>
                  <a:schemeClr val="tx1"/>
                </a:solidFill>
              </a:rPr>
              <a:t>ÓN</a:t>
            </a:r>
            <a:endParaRPr lang="en-US" sz="2000" dirty="0">
              <a:solidFill>
                <a:schemeClr val="tx1"/>
              </a:solidFill>
            </a:endParaRPr>
          </a:p>
        </c:rich>
      </c:tx>
      <c:layout>
        <c:manualLayout>
          <c:xMode val="edge"/>
          <c:yMode val="edge"/>
          <c:x val="0.133030679766195"/>
          <c:y val="0.011010143853598"/>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1"/>
              </a:solidFill>
              <a:latin typeface="+mn-lt"/>
              <a:ea typeface="+mn-ea"/>
              <a:cs typeface="+mn-cs"/>
            </a:defRPr>
          </a:pPr>
          <a:endParaRPr lang="es-ES_tradnl"/>
        </a:p>
      </c:txPr>
    </c:title>
    <c:autoTitleDeleted val="0"/>
    <c:plotArea>
      <c:layout/>
      <c:pieChart>
        <c:varyColors val="1"/>
        <c:ser>
          <c:idx val="0"/>
          <c:order val="0"/>
          <c:tx>
            <c:strRef>
              <c:f>Hoja1!$B$1</c:f>
              <c:strCache>
                <c:ptCount val="1"/>
                <c:pt idx="0">
                  <c:v>Columna1</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dPt>
          <c:dLbls>
            <c:dLbl>
              <c:idx val="4"/>
              <c:layout>
                <c:manualLayout>
                  <c:x val="0.0459542648156451"/>
                  <c:y val="-0.0159610259395577"/>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s-ES_tradnl"/>
              </a:p>
            </c:txPr>
            <c:dLblPos val="outEnd"/>
            <c:showLegendKey val="0"/>
            <c:showVal val="0"/>
            <c:showCatName val="0"/>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layout/>
              </c:ext>
            </c:extLst>
          </c:dLbls>
          <c:cat>
            <c:strRef>
              <c:f>Hoja1!$A$2:$A$6</c:f>
              <c:strCache>
                <c:ptCount val="5"/>
                <c:pt idx="0">
                  <c:v>Sólida</c:v>
                </c:pt>
                <c:pt idx="1">
                  <c:v>Subsólida</c:v>
                </c:pt>
                <c:pt idx="2">
                  <c:v>Cavitada</c:v>
                </c:pt>
                <c:pt idx="3">
                  <c:v>Infiltrada</c:v>
                </c:pt>
                <c:pt idx="4">
                  <c:v>Otros</c:v>
                </c:pt>
              </c:strCache>
            </c:strRef>
          </c:cat>
          <c:val>
            <c:numRef>
              <c:f>Hoja1!$B$2:$B$6</c:f>
              <c:numCache>
                <c:formatCode>General</c:formatCode>
                <c:ptCount val="5"/>
                <c:pt idx="0">
                  <c:v>83.0</c:v>
                </c:pt>
                <c:pt idx="1">
                  <c:v>7.0</c:v>
                </c:pt>
                <c:pt idx="2">
                  <c:v>5.0</c:v>
                </c:pt>
                <c:pt idx="3">
                  <c:v>2.0</c:v>
                </c:pt>
                <c:pt idx="4">
                  <c:v>1.0</c:v>
                </c:pt>
              </c:numCache>
            </c:numRef>
          </c:val>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0.0333732568547348"/>
          <c:y val="0.774994526750554"/>
          <c:w val="0.950657865632614"/>
          <c:h val="0.219947210164076"/>
        </c:manualLayout>
      </c:layout>
      <c:overlay val="0"/>
      <c:spPr>
        <a:noFill/>
        <a:ln>
          <a:noFill/>
        </a:ln>
        <a:effectLst/>
      </c:spPr>
      <c:txPr>
        <a:bodyPr rot="0" spcFirstLastPara="1" vertOverflow="ellipsis" vert="horz" wrap="square" anchor="ctr" anchorCtr="1"/>
        <a:lstStyle/>
        <a:p>
          <a:pPr>
            <a:defRPr sz="2200" b="0" i="0" u="none" strike="noStrike" kern="1200" baseline="0">
              <a:solidFill>
                <a:schemeClr val="tx2"/>
              </a:solidFill>
              <a:latin typeface="+mn-lt"/>
              <a:ea typeface="+mn-ea"/>
              <a:cs typeface="+mn-cs"/>
            </a:defRPr>
          </a:pPr>
          <a:endParaRPr lang="es-ES_tradnl"/>
        </a:p>
      </c:txPr>
    </c:legend>
    <c:plotVisOnly val="1"/>
    <c:dispBlanksAs val="gap"/>
    <c:showDLblsOverMax val="0"/>
  </c:chart>
  <c:spPr>
    <a:noFill/>
    <a:ln>
      <a:noFill/>
    </a:ln>
    <a:effectLst/>
  </c:spPr>
  <c:txPr>
    <a:bodyPr/>
    <a:lstStyle/>
    <a:p>
      <a:pPr>
        <a:defRPr/>
      </a:pPr>
      <a:endParaRPr lang="es-ES_tradnl"/>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cap="all" baseline="0">
                <a:solidFill>
                  <a:schemeClr val="tx1"/>
                </a:solidFill>
                <a:latin typeface="+mn-lt"/>
                <a:ea typeface="+mn-ea"/>
                <a:cs typeface="+mn-cs"/>
              </a:defRPr>
            </a:pPr>
            <a:r>
              <a:rPr lang="en-US" sz="2000" dirty="0" err="1">
                <a:solidFill>
                  <a:schemeClr val="tx1"/>
                </a:solidFill>
              </a:rPr>
              <a:t>Tamaño</a:t>
            </a:r>
            <a:r>
              <a:rPr lang="en-US" sz="2000" dirty="0">
                <a:solidFill>
                  <a:schemeClr val="tx1"/>
                </a:solidFill>
              </a:rPr>
              <a:t> de la </a:t>
            </a:r>
            <a:r>
              <a:rPr lang="en-US" sz="2000" dirty="0" err="1">
                <a:solidFill>
                  <a:schemeClr val="tx1"/>
                </a:solidFill>
              </a:rPr>
              <a:t>lesi</a:t>
            </a:r>
            <a:r>
              <a:rPr lang="es-ES" sz="2000" dirty="0" err="1">
                <a:solidFill>
                  <a:schemeClr val="tx1"/>
                </a:solidFill>
              </a:rPr>
              <a:t>ón</a:t>
            </a:r>
            <a:endParaRPr lang="en-US" sz="2000" dirty="0">
              <a:solidFill>
                <a:schemeClr val="tx1"/>
              </a:solidFill>
            </a:endParaRPr>
          </a:p>
        </c:rich>
      </c:tx>
      <c:layout>
        <c:manualLayout>
          <c:xMode val="edge"/>
          <c:yMode val="edge"/>
          <c:x val="0.0"/>
          <c:y val="0.0224056558697085"/>
        </c:manualLayout>
      </c:layout>
      <c:overlay val="0"/>
      <c:spPr>
        <a:noFill/>
        <a:ln>
          <a:noFill/>
        </a:ln>
        <a:effectLst/>
      </c:spPr>
      <c:txPr>
        <a:bodyPr rot="0" spcFirstLastPara="1" vertOverflow="ellipsis" vert="horz" wrap="square" anchor="ctr" anchorCtr="1"/>
        <a:lstStyle/>
        <a:p>
          <a:pPr>
            <a:defRPr sz="2000" b="1" i="0" u="none" strike="noStrike" kern="1200" cap="all" baseline="0">
              <a:solidFill>
                <a:schemeClr val="tx1"/>
              </a:solidFill>
              <a:latin typeface="+mn-lt"/>
              <a:ea typeface="+mn-ea"/>
              <a:cs typeface="+mn-cs"/>
            </a:defRPr>
          </a:pPr>
          <a:endParaRPr lang="es-ES_tradnl"/>
        </a:p>
      </c:txPr>
    </c:title>
    <c:autoTitleDeleted val="0"/>
    <c:plotArea>
      <c:layout/>
      <c:pieChart>
        <c:varyColors val="1"/>
        <c:ser>
          <c:idx val="0"/>
          <c:order val="0"/>
          <c:tx>
            <c:strRef>
              <c:f>'[Gráfico en Microsoft Office Word]Hoja1'!$K$3</c:f>
              <c:strCache>
                <c:ptCount val="1"/>
                <c:pt idx="0">
                  <c:v>Recuento</c:v>
                </c:pt>
              </c:strCache>
            </c:strRef>
          </c:tx>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Lbls>
            <c:dLbl>
              <c:idx val="0"/>
              <c:layout>
                <c:manualLayout>
                  <c:x val="0.00978575059808989"/>
                  <c:y val="0.0783649348110428"/>
                </c:manualLayout>
              </c:layout>
              <c:spPr>
                <a:noFill/>
                <a:ln>
                  <a:noFill/>
                </a:ln>
                <a:effectLst/>
              </c:spPr>
              <c:txPr>
                <a:bodyPr rot="0" spcFirstLastPara="1" vertOverflow="ellipsis" vert="horz" wrap="square" lIns="38100" tIns="19050" rIns="38100" bIns="19050" anchor="ctr" anchorCtr="1">
                  <a:noAutofit/>
                </a:bodyPr>
                <a:lstStyle/>
                <a:p>
                  <a:pPr>
                    <a:defRPr sz="1900" b="1" i="0" u="none" strike="noStrike" kern="1200" spc="0" baseline="0">
                      <a:solidFill>
                        <a:schemeClr val="accent1"/>
                      </a:solidFill>
                      <a:latin typeface="+mn-lt"/>
                      <a:ea typeface="+mn-ea"/>
                      <a:cs typeface="+mn-cs"/>
                    </a:defRPr>
                  </a:pPr>
                  <a:endParaRPr lang="es-ES_tradnl"/>
                </a:p>
              </c:txPr>
              <c:dLblPos val="bestFit"/>
              <c:showLegendKey val="0"/>
              <c:showVal val="0"/>
              <c:showCatName val="1"/>
              <c:showSerName val="0"/>
              <c:showPercent val="1"/>
              <c:showBubbleSize val="0"/>
              <c:extLst>
                <c:ext xmlns:c15="http://schemas.microsoft.com/office/drawing/2012/chart" uri="{CE6537A1-D6FC-4f65-9D91-7224C49458BB}">
                  <c15:layout>
                    <c:manualLayout>
                      <c:w val="0.457681340177332"/>
                      <c:h val="0.227464097594016"/>
                    </c:manualLayout>
                  </c15:layout>
                </c:ext>
              </c:extLst>
            </c:dLbl>
            <c:dLbl>
              <c:idx val="1"/>
              <c:layout>
                <c:manualLayout>
                  <c:x val="0.0153551777961637"/>
                  <c:y val="0.0962745747380918"/>
                </c:manualLayout>
              </c:layout>
              <c:spPr>
                <a:noFill/>
                <a:ln>
                  <a:noFill/>
                </a:ln>
                <a:effectLst/>
              </c:spPr>
              <c:txPr>
                <a:bodyPr rot="0" spcFirstLastPara="1" vertOverflow="ellipsis" vert="horz" wrap="square" lIns="38100" tIns="19050" rIns="38100" bIns="19050" anchor="ctr" anchorCtr="1">
                  <a:noAutofit/>
                </a:bodyPr>
                <a:lstStyle/>
                <a:p>
                  <a:pPr>
                    <a:defRPr sz="1900" b="1" i="0" u="none" strike="noStrike" kern="1200" spc="0" baseline="0">
                      <a:solidFill>
                        <a:schemeClr val="accent2"/>
                      </a:solidFill>
                      <a:latin typeface="+mn-lt"/>
                      <a:ea typeface="+mn-ea"/>
                      <a:cs typeface="+mn-cs"/>
                    </a:defRPr>
                  </a:pPr>
                  <a:endParaRPr lang="es-ES_tradnl"/>
                </a:p>
              </c:txPr>
              <c:dLblPos val="bestFit"/>
              <c:showLegendKey val="0"/>
              <c:showVal val="0"/>
              <c:showCatName val="1"/>
              <c:showSerName val="0"/>
              <c:showPercent val="1"/>
              <c:showBubbleSize val="0"/>
              <c:extLst>
                <c:ext xmlns:c15="http://schemas.microsoft.com/office/drawing/2012/chart" uri="{CE6537A1-D6FC-4f65-9D91-7224C49458BB}">
                  <c15:layout>
                    <c:manualLayout>
                      <c:w val="0.262844172548761"/>
                      <c:h val="0.220111871252412"/>
                    </c:manualLayout>
                  </c15:layout>
                </c:ext>
              </c:extLst>
            </c:dLbl>
            <c:dLbl>
              <c:idx val="2"/>
              <c:layout>
                <c:manualLayout>
                  <c:x val="0.0"/>
                  <c:y val="-0.64152676562609"/>
                </c:manualLayout>
              </c:layout>
              <c:spPr>
                <a:noFill/>
                <a:ln>
                  <a:noFill/>
                </a:ln>
                <a:effectLst/>
              </c:spPr>
              <c:txPr>
                <a:bodyPr rot="0" spcFirstLastPara="1" vertOverflow="ellipsis" vert="horz" wrap="square" lIns="38100" tIns="19050" rIns="38100" bIns="19050" anchor="ctr" anchorCtr="1">
                  <a:spAutoFit/>
                </a:bodyPr>
                <a:lstStyle/>
                <a:p>
                  <a:pPr>
                    <a:defRPr sz="1900" b="1" i="0" u="none" strike="noStrike" kern="1200" spc="0" baseline="0">
                      <a:solidFill>
                        <a:schemeClr val="accent3"/>
                      </a:solidFill>
                      <a:latin typeface="+mn-lt"/>
                      <a:ea typeface="+mn-ea"/>
                      <a:cs typeface="+mn-cs"/>
                    </a:defRPr>
                  </a:pPr>
                  <a:endParaRPr lang="es-ES_tradnl"/>
                </a:p>
              </c:txPr>
              <c:dLblPos val="bestFit"/>
              <c:showLegendKey val="0"/>
              <c:showVal val="0"/>
              <c:showCatName val="1"/>
              <c:showSerName val="0"/>
              <c:showPercent val="1"/>
              <c:showBubbleSize val="0"/>
              <c:extLst>
                <c:ext xmlns:c15="http://schemas.microsoft.com/office/drawing/2012/chart" uri="{CE6537A1-D6FC-4f65-9D91-7224C49458BB}">
                  <c15:layout>
                    <c:manualLayout>
                      <c:w val="0.379498301001523"/>
                      <c:h val="0.212859790648689"/>
                    </c:manualLayout>
                  </c15:layout>
                </c:ext>
              </c:extLst>
            </c:dLbl>
            <c:spPr>
              <a:noFill/>
              <a:ln>
                <a:noFill/>
              </a:ln>
              <a:effectLst/>
            </c:spPr>
            <c:txPr>
              <a:bodyPr rot="0" spcFirstLastPara="1" vertOverflow="ellipsis" vert="horz" wrap="square" lIns="38100" tIns="19050" rIns="38100" bIns="19050" anchor="ctr" anchorCtr="1">
                <a:spAutoFit/>
              </a:bodyPr>
              <a:lstStyle/>
              <a:p>
                <a:pPr>
                  <a:defRPr sz="1900" b="1" i="0" u="none" strike="noStrike" kern="1200" spc="0" baseline="0">
                    <a:solidFill>
                      <a:schemeClr val="accent1"/>
                    </a:solidFill>
                    <a:latin typeface="+mn-lt"/>
                    <a:ea typeface="+mn-ea"/>
                    <a:cs typeface="+mn-cs"/>
                  </a:defRPr>
                </a:pPr>
                <a:endParaRPr lang="es-ES_tradnl"/>
              </a:p>
            </c:txPr>
            <c:dLblPos val="outEnd"/>
            <c:showLegendKey val="0"/>
            <c:showVal val="0"/>
            <c:showCatName val="1"/>
            <c:showSerName val="0"/>
            <c:showPercent val="1"/>
            <c:showBubbleSize val="0"/>
            <c:showLeaderLines val="0"/>
            <c:extLst>
              <c:ext xmlns:c15="http://schemas.microsoft.com/office/drawing/2012/chart" uri="{CE6537A1-D6FC-4f65-9D91-7224C49458BB}"/>
            </c:extLst>
          </c:dLbls>
          <c:cat>
            <c:strRef>
              <c:f>'[Gráfico en Microsoft Office Word]Hoja1'!$J$4:$J$6</c:f>
              <c:strCache>
                <c:ptCount val="3"/>
                <c:pt idx="0">
                  <c:v>Pequeño</c:v>
                </c:pt>
                <c:pt idx="1">
                  <c:v>Mediano</c:v>
                </c:pt>
                <c:pt idx="2">
                  <c:v>Grande</c:v>
                </c:pt>
              </c:strCache>
            </c:strRef>
          </c:cat>
          <c:val>
            <c:numRef>
              <c:f>'[Gráfico en Microsoft Office Word]Hoja1'!$K$4:$K$6</c:f>
              <c:numCache>
                <c:formatCode>General</c:formatCode>
                <c:ptCount val="3"/>
                <c:pt idx="0">
                  <c:v>6.0</c:v>
                </c:pt>
                <c:pt idx="1">
                  <c:v>17.0</c:v>
                </c:pt>
                <c:pt idx="2">
                  <c:v>74.0</c:v>
                </c:pt>
              </c:numCache>
            </c:numRef>
          </c:val>
        </c:ser>
        <c:ser>
          <c:idx val="1"/>
          <c:order val="1"/>
          <c:tx>
            <c:strRef>
              <c:f>'[Gráfico en Microsoft Office Word]Hoja1'!$L$3</c:f>
              <c:strCache>
                <c:ptCount val="1"/>
                <c:pt idx="0">
                  <c:v>Porcentaje</c:v>
                </c:pt>
              </c:strCache>
            </c:strRef>
          </c:tx>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s-ES_tradnl"/>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s-ES_tradnl"/>
                </a:p>
              </c:txPr>
              <c:dLblPos val="outEnd"/>
              <c:showLegendKey val="0"/>
              <c:showVal val="0"/>
              <c:showCatName val="1"/>
              <c:showSerName val="0"/>
              <c:showPercent val="1"/>
              <c:showBubbleSize val="0"/>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es-ES_tradnl"/>
                </a:p>
              </c:txPr>
              <c:dLblPos val="outEnd"/>
              <c:showLegendKey val="0"/>
              <c:showVal val="0"/>
              <c:showCatName val="1"/>
              <c:showSerName val="0"/>
              <c:showPercent val="1"/>
              <c:showBubbleSize val="0"/>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'[Gráfico en Microsoft Office Word]Hoja1'!$J$4:$J$6</c:f>
              <c:strCache>
                <c:ptCount val="3"/>
                <c:pt idx="0">
                  <c:v>Pequeño</c:v>
                </c:pt>
                <c:pt idx="1">
                  <c:v>Mediano</c:v>
                </c:pt>
                <c:pt idx="2">
                  <c:v>Grande</c:v>
                </c:pt>
              </c:strCache>
            </c:strRef>
          </c:cat>
          <c:val>
            <c:numRef>
              <c:f>'[Gráfico en Microsoft Office Word]Hoja1'!$L$4:$L$6</c:f>
              <c:numCache>
                <c:formatCode>General</c:formatCode>
                <c:ptCount val="3"/>
                <c:pt idx="0">
                  <c:v>0.0</c:v>
                </c:pt>
                <c:pt idx="1">
                  <c:v>0.0</c:v>
                </c:pt>
                <c:pt idx="2">
                  <c:v>0.0</c:v>
                </c:pt>
              </c:numCache>
            </c:numRef>
          </c:val>
        </c:ser>
        <c:dLbls>
          <c:dLblPos val="outEnd"/>
          <c:showLegendKey val="0"/>
          <c:showVal val="0"/>
          <c:showCatName val="0"/>
          <c:showSerName val="0"/>
          <c:showPercent val="1"/>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s-ES_tradnl"/>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none" spc="0" normalizeH="0" baseline="0">
                <a:solidFill>
                  <a:schemeClr val="tx1">
                    <a:lumMod val="65000"/>
                    <a:lumOff val="35000"/>
                  </a:schemeClr>
                </a:solidFill>
                <a:latin typeface="+mj-lt"/>
                <a:ea typeface="+mj-ea"/>
                <a:cs typeface="+mj-cs"/>
              </a:defRPr>
            </a:pPr>
            <a:r>
              <a:rPr lang="es-ES_tradnl" sz="2000" b="1" dirty="0" smtClean="0">
                <a:solidFill>
                  <a:schemeClr val="tx1"/>
                </a:solidFill>
                <a:latin typeface="+mn-lt"/>
              </a:rPr>
              <a:t>COMPLICACIONES </a:t>
            </a:r>
          </a:p>
          <a:p>
            <a:pPr>
              <a:defRPr b="1"/>
            </a:pPr>
            <a:r>
              <a:rPr lang="es-ES_tradnl" sz="2000" b="0" dirty="0" smtClean="0">
                <a:solidFill>
                  <a:schemeClr val="tx1"/>
                </a:solidFill>
                <a:latin typeface="+mn-lt"/>
              </a:rPr>
              <a:t>6.1%</a:t>
            </a:r>
            <a:endParaRPr lang="es-ES_tradnl" sz="2400" b="0" dirty="0">
              <a:solidFill>
                <a:schemeClr val="tx1"/>
              </a:solidFill>
              <a:latin typeface="+mn-lt"/>
            </a:endParaRPr>
          </a:p>
        </c:rich>
      </c:tx>
      <c:layout>
        <c:manualLayout>
          <c:xMode val="edge"/>
          <c:yMode val="edge"/>
          <c:x val="0.276310178195752"/>
          <c:y val="0.0750056401879039"/>
        </c:manualLayout>
      </c:layout>
      <c:overlay val="0"/>
      <c:spPr>
        <a:noFill/>
        <a:ln>
          <a:noFill/>
        </a:ln>
        <a:effectLst/>
      </c:spPr>
      <c:txPr>
        <a:bodyPr rot="0" spcFirstLastPara="1" vertOverflow="ellipsis" vert="horz" wrap="square" anchor="ctr" anchorCtr="1"/>
        <a:lstStyle/>
        <a:p>
          <a:pPr>
            <a:defRPr sz="2200" b="1" i="0" u="none" strike="noStrike" kern="1200" cap="none" spc="0" normalizeH="0" baseline="0">
              <a:solidFill>
                <a:schemeClr val="tx1">
                  <a:lumMod val="65000"/>
                  <a:lumOff val="35000"/>
                </a:schemeClr>
              </a:solidFill>
              <a:latin typeface="+mj-lt"/>
              <a:ea typeface="+mj-ea"/>
              <a:cs typeface="+mj-cs"/>
            </a:defRPr>
          </a:pPr>
          <a:endParaRPr lang="es-ES_tradnl"/>
        </a:p>
      </c:txPr>
    </c:title>
    <c:autoTitleDeleted val="0"/>
    <c:plotArea>
      <c:layout/>
      <c:barChart>
        <c:barDir val="bar"/>
        <c:grouping val="clustered"/>
        <c:varyColors val="0"/>
        <c:ser>
          <c:idx val="0"/>
          <c:order val="0"/>
          <c:tx>
            <c:strRef>
              <c:f>Hoja1!$B$1</c:f>
              <c:strCache>
                <c:ptCount val="1"/>
                <c:pt idx="0">
                  <c:v>Serie 1</c:v>
                </c:pt>
              </c:strCache>
            </c:strRef>
          </c:tx>
          <c:spPr>
            <a:solidFill>
              <a:schemeClr val="accent1"/>
            </a:solidFill>
            <a:ln>
              <a:noFill/>
            </a:ln>
            <a:effectLst/>
          </c:spPr>
          <c:invertIfNegative val="0"/>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Hoja1!$A$2:$A$5</c:f>
              <c:strCache>
                <c:ptCount val="3"/>
                <c:pt idx="0">
                  <c:v>Neumotórax</c:v>
                </c:pt>
                <c:pt idx="1">
                  <c:v>Hemoptisis</c:v>
                </c:pt>
                <c:pt idx="2">
                  <c:v>Cuadro vagal</c:v>
                </c:pt>
              </c:strCache>
            </c:strRef>
          </c:cat>
          <c:val>
            <c:numRef>
              <c:f>Hoja1!$B$2:$B$5</c:f>
              <c:numCache>
                <c:formatCode>General</c:formatCode>
                <c:ptCount val="4"/>
                <c:pt idx="0">
                  <c:v>4.0</c:v>
                </c:pt>
                <c:pt idx="1">
                  <c:v>1.0</c:v>
                </c:pt>
                <c:pt idx="2">
                  <c:v>1.0</c:v>
                </c:pt>
              </c:numCache>
            </c:numRef>
          </c:val>
        </c:ser>
        <c:ser>
          <c:idx val="1"/>
          <c:order val="1"/>
          <c:tx>
            <c:strRef>
              <c:f>Hoja1!$C$1</c:f>
              <c:strCache>
                <c:ptCount val="1"/>
                <c:pt idx="0">
                  <c:v>Columna2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Hoja1!$A$2:$A$5</c:f>
              <c:strCache>
                <c:ptCount val="3"/>
                <c:pt idx="0">
                  <c:v>Neumotórax</c:v>
                </c:pt>
                <c:pt idx="1">
                  <c:v>Hemoptisis</c:v>
                </c:pt>
                <c:pt idx="2">
                  <c:v>Cuadro vagal</c:v>
                </c:pt>
              </c:strCache>
            </c:strRef>
          </c:cat>
          <c:val>
            <c:numRef>
              <c:f>Hoja1!$C$2:$C$5</c:f>
              <c:numCache>
                <c:formatCode>General</c:formatCode>
                <c:ptCount val="4"/>
              </c:numCache>
            </c:numRef>
          </c:val>
        </c:ser>
        <c:ser>
          <c:idx val="2"/>
          <c:order val="2"/>
          <c:tx>
            <c:strRef>
              <c:f>Hoja1!$D$1</c:f>
              <c:strCache>
                <c:ptCount val="1"/>
                <c:pt idx="0">
                  <c:v>Columna1</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Hoja1!$A$2:$A$5</c:f>
              <c:strCache>
                <c:ptCount val="3"/>
                <c:pt idx="0">
                  <c:v>Neumotórax</c:v>
                </c:pt>
                <c:pt idx="1">
                  <c:v>Hemoptisis</c:v>
                </c:pt>
                <c:pt idx="2">
                  <c:v>Cuadro vagal</c:v>
                </c:pt>
              </c:strCache>
            </c:strRef>
          </c:cat>
          <c:val>
            <c:numRef>
              <c:f>Hoja1!$D$2:$D$5</c:f>
              <c:numCache>
                <c:formatCode>General</c:formatCode>
                <c:ptCount val="4"/>
              </c:numCache>
            </c:numRef>
          </c:val>
        </c:ser>
        <c:dLbls>
          <c:dLblPos val="outEnd"/>
          <c:showLegendKey val="0"/>
          <c:showVal val="1"/>
          <c:showCatName val="0"/>
          <c:showSerName val="0"/>
          <c:showPercent val="0"/>
          <c:showBubbleSize val="0"/>
        </c:dLbls>
        <c:gapWidth val="0"/>
        <c:axId val="-2125816752"/>
        <c:axId val="-2126302368"/>
      </c:barChart>
      <c:catAx>
        <c:axId val="-21258167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cap="none" spc="0" normalizeH="0" baseline="0">
                <a:solidFill>
                  <a:schemeClr val="tx1"/>
                </a:solidFill>
                <a:latin typeface="+mn-lt"/>
                <a:ea typeface="+mn-ea"/>
                <a:cs typeface="+mn-cs"/>
              </a:defRPr>
            </a:pPr>
            <a:endParaRPr lang="es-ES_tradnl"/>
          </a:p>
        </c:txPr>
        <c:crossAx val="-2126302368"/>
        <c:crosses val="autoZero"/>
        <c:auto val="1"/>
        <c:lblAlgn val="ctr"/>
        <c:lblOffset val="100"/>
        <c:noMultiLvlLbl val="0"/>
      </c:catAx>
      <c:valAx>
        <c:axId val="-2126302368"/>
        <c:scaling>
          <c:orientation val="minMax"/>
          <c:max val="6.0"/>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_tradnl"/>
          </a:p>
        </c:txPr>
        <c:crossAx val="-2125816752"/>
        <c:crosses val="autoZero"/>
        <c:crossBetween val="between"/>
      </c:valAx>
      <c:spPr>
        <a:noFill/>
        <a:ln>
          <a:noFill/>
        </a:ln>
        <a:effectLst/>
      </c:spPr>
    </c:plotArea>
    <c:plotVisOnly val="1"/>
    <c:dispBlanksAs val="gap"/>
    <c:showDLblsOverMax val="0"/>
  </c:chart>
  <c:spPr>
    <a:solidFill>
      <a:srgbClr val="FFF5D0"/>
    </a:solidFill>
    <a:ln>
      <a:noFill/>
    </a:ln>
    <a:effectLst/>
  </c:spPr>
  <c:txPr>
    <a:bodyPr/>
    <a:lstStyle/>
    <a:p>
      <a:pPr>
        <a:defRPr/>
      </a:pPr>
      <a:endParaRPr lang="es-ES_tradn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AB06F9-373F-3F4F-B5AA-B27F25C493F0}" type="datetimeFigureOut">
              <a:rPr lang="es-ES_tradnl" smtClean="0"/>
              <a:t>6/3/19</a:t>
            </a:fld>
            <a:endParaRPr lang="es-ES_tradn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ACAB03-3346-0A4A-9C34-878E19D7E997}" type="slidenum">
              <a:rPr lang="es-ES_tradnl" smtClean="0"/>
              <a:t>‹Nr.›</a:t>
            </a:fld>
            <a:endParaRPr lang="es-ES_tradnl"/>
          </a:p>
        </p:txBody>
      </p:sp>
    </p:spTree>
    <p:extLst>
      <p:ext uri="{BB962C8B-B14F-4D97-AF65-F5344CB8AC3E}">
        <p14:creationId xmlns:p14="http://schemas.microsoft.com/office/powerpoint/2010/main" val="1887207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19ACAB03-3346-0A4A-9C34-878E19D7E997}" type="slidenum">
              <a:rPr lang="es-ES_tradnl" smtClean="0"/>
              <a:t>2</a:t>
            </a:fld>
            <a:endParaRPr lang="es-ES_tradnl"/>
          </a:p>
        </p:txBody>
      </p:sp>
    </p:spTree>
    <p:extLst>
      <p:ext uri="{BB962C8B-B14F-4D97-AF65-F5344CB8AC3E}">
        <p14:creationId xmlns:p14="http://schemas.microsoft.com/office/powerpoint/2010/main" val="2118302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Clic para editar título</a:t>
            </a:r>
            <a:endParaRPr lang="es-ES_tradnl"/>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ES_tradnl"/>
          </a:p>
        </p:txBody>
      </p:sp>
      <p:sp>
        <p:nvSpPr>
          <p:cNvPr id="4" name="Marcador de fecha 3"/>
          <p:cNvSpPr>
            <a:spLocks noGrp="1"/>
          </p:cNvSpPr>
          <p:nvPr>
            <p:ph type="dt" sz="half" idx="10"/>
          </p:nvPr>
        </p:nvSpPr>
        <p:spPr/>
        <p:txBody>
          <a:bodyPr/>
          <a:lstStyle/>
          <a:p>
            <a:fld id="{41DE34D1-40E0-4B40-836E-49DC6E495B00}" type="datetimeFigureOut">
              <a:rPr lang="es-ES_tradnl" smtClean="0"/>
              <a:t>6/3/19</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5E33AACA-869F-4E4E-862E-57886931682F}" type="slidenum">
              <a:rPr lang="es-ES_tradnl" smtClean="0"/>
              <a:t>‹Nr.›</a:t>
            </a:fld>
            <a:endParaRPr lang="es-ES_tradnl"/>
          </a:p>
        </p:txBody>
      </p:sp>
    </p:spTree>
    <p:extLst>
      <p:ext uri="{BB962C8B-B14F-4D97-AF65-F5344CB8AC3E}">
        <p14:creationId xmlns:p14="http://schemas.microsoft.com/office/powerpoint/2010/main" val="1189698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Clic para editar título</a:t>
            </a:r>
            <a:endParaRPr lang="es-ES_tradnl"/>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Marcador de fecha 3"/>
          <p:cNvSpPr>
            <a:spLocks noGrp="1"/>
          </p:cNvSpPr>
          <p:nvPr>
            <p:ph type="dt" sz="half" idx="10"/>
          </p:nvPr>
        </p:nvSpPr>
        <p:spPr/>
        <p:txBody>
          <a:bodyPr/>
          <a:lstStyle/>
          <a:p>
            <a:fld id="{41DE34D1-40E0-4B40-836E-49DC6E495B00}" type="datetimeFigureOut">
              <a:rPr lang="es-ES_tradnl" smtClean="0"/>
              <a:t>6/3/19</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5E33AACA-869F-4E4E-862E-57886931682F}" type="slidenum">
              <a:rPr lang="es-ES_tradnl" smtClean="0"/>
              <a:t>‹Nr.›</a:t>
            </a:fld>
            <a:endParaRPr lang="es-ES_tradnl"/>
          </a:p>
        </p:txBody>
      </p:sp>
    </p:spTree>
    <p:extLst>
      <p:ext uri="{BB962C8B-B14F-4D97-AF65-F5344CB8AC3E}">
        <p14:creationId xmlns:p14="http://schemas.microsoft.com/office/powerpoint/2010/main" val="46166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Clic para editar título</a:t>
            </a:r>
            <a:endParaRPr lang="es-ES_tradnl"/>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41DE34D1-40E0-4B40-836E-49DC6E495B00}" type="datetimeFigureOut">
              <a:rPr lang="es-ES_tradnl" smtClean="0"/>
              <a:t>6/3/19</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5E33AACA-869F-4E4E-862E-57886931682F}" type="slidenum">
              <a:rPr lang="es-ES_tradnl" smtClean="0"/>
              <a:t>‹Nr.›</a:t>
            </a:fld>
            <a:endParaRPr lang="es-ES_tradnl"/>
          </a:p>
        </p:txBody>
      </p:sp>
    </p:spTree>
    <p:extLst>
      <p:ext uri="{BB962C8B-B14F-4D97-AF65-F5344CB8AC3E}">
        <p14:creationId xmlns:p14="http://schemas.microsoft.com/office/powerpoint/2010/main" val="680953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Clic para editar título</a:t>
            </a:r>
            <a:endParaRPr lang="es-ES_tradnl"/>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Marcador de fecha 4"/>
          <p:cNvSpPr>
            <a:spLocks noGrp="1"/>
          </p:cNvSpPr>
          <p:nvPr>
            <p:ph type="dt" sz="half" idx="10"/>
          </p:nvPr>
        </p:nvSpPr>
        <p:spPr/>
        <p:txBody>
          <a:bodyPr/>
          <a:lstStyle/>
          <a:p>
            <a:fld id="{41DE34D1-40E0-4B40-836E-49DC6E495B00}" type="datetimeFigureOut">
              <a:rPr lang="es-ES_tradnl" smtClean="0"/>
              <a:t>6/3/19</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5E33AACA-869F-4E4E-862E-57886931682F}" type="slidenum">
              <a:rPr lang="es-ES_tradnl" smtClean="0"/>
              <a:t>‹Nr.›</a:t>
            </a:fld>
            <a:endParaRPr lang="es-ES_tradnl"/>
          </a:p>
        </p:txBody>
      </p:sp>
    </p:spTree>
    <p:extLst>
      <p:ext uri="{BB962C8B-B14F-4D97-AF65-F5344CB8AC3E}">
        <p14:creationId xmlns:p14="http://schemas.microsoft.com/office/powerpoint/2010/main" val="850884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Clic para editar título</a:t>
            </a:r>
            <a:endParaRPr lang="es-ES_tradnl"/>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7" name="Marcador de fecha 6"/>
          <p:cNvSpPr>
            <a:spLocks noGrp="1"/>
          </p:cNvSpPr>
          <p:nvPr>
            <p:ph type="dt" sz="half" idx="10"/>
          </p:nvPr>
        </p:nvSpPr>
        <p:spPr/>
        <p:txBody>
          <a:bodyPr/>
          <a:lstStyle/>
          <a:p>
            <a:fld id="{41DE34D1-40E0-4B40-836E-49DC6E495B00}" type="datetimeFigureOut">
              <a:rPr lang="es-ES_tradnl" smtClean="0"/>
              <a:t>6/3/19</a:t>
            </a:fld>
            <a:endParaRPr lang="es-ES_tradnl"/>
          </a:p>
        </p:txBody>
      </p:sp>
      <p:sp>
        <p:nvSpPr>
          <p:cNvPr id="8" name="Marcador de pie de página 7"/>
          <p:cNvSpPr>
            <a:spLocks noGrp="1"/>
          </p:cNvSpPr>
          <p:nvPr>
            <p:ph type="ftr" sz="quarter" idx="11"/>
          </p:nvPr>
        </p:nvSpPr>
        <p:spPr/>
        <p:txBody>
          <a:bodyPr/>
          <a:lstStyle/>
          <a:p>
            <a:endParaRPr lang="es-ES_tradnl"/>
          </a:p>
        </p:txBody>
      </p:sp>
      <p:sp>
        <p:nvSpPr>
          <p:cNvPr id="9" name="Marcador de número de diapositiva 8"/>
          <p:cNvSpPr>
            <a:spLocks noGrp="1"/>
          </p:cNvSpPr>
          <p:nvPr>
            <p:ph type="sldNum" sz="quarter" idx="12"/>
          </p:nvPr>
        </p:nvSpPr>
        <p:spPr/>
        <p:txBody>
          <a:bodyPr/>
          <a:lstStyle/>
          <a:p>
            <a:fld id="{5E33AACA-869F-4E4E-862E-57886931682F}" type="slidenum">
              <a:rPr lang="es-ES_tradnl" smtClean="0"/>
              <a:t>‹Nr.›</a:t>
            </a:fld>
            <a:endParaRPr lang="es-ES_tradnl"/>
          </a:p>
        </p:txBody>
      </p:sp>
    </p:spTree>
    <p:extLst>
      <p:ext uri="{BB962C8B-B14F-4D97-AF65-F5344CB8AC3E}">
        <p14:creationId xmlns:p14="http://schemas.microsoft.com/office/powerpoint/2010/main" val="721144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Clic para editar título</a:t>
            </a:r>
            <a:endParaRPr lang="es-ES_tradnl"/>
          </a:p>
        </p:txBody>
      </p:sp>
      <p:sp>
        <p:nvSpPr>
          <p:cNvPr id="3" name="Marcador de fecha 2"/>
          <p:cNvSpPr>
            <a:spLocks noGrp="1"/>
          </p:cNvSpPr>
          <p:nvPr>
            <p:ph type="dt" sz="half" idx="10"/>
          </p:nvPr>
        </p:nvSpPr>
        <p:spPr/>
        <p:txBody>
          <a:bodyPr/>
          <a:lstStyle/>
          <a:p>
            <a:fld id="{41DE34D1-40E0-4B40-836E-49DC6E495B00}" type="datetimeFigureOut">
              <a:rPr lang="es-ES_tradnl" smtClean="0"/>
              <a:t>6/3/19</a:t>
            </a:fld>
            <a:endParaRPr lang="es-ES_tradnl"/>
          </a:p>
        </p:txBody>
      </p:sp>
      <p:sp>
        <p:nvSpPr>
          <p:cNvPr id="4" name="Marcador de pie de página 3"/>
          <p:cNvSpPr>
            <a:spLocks noGrp="1"/>
          </p:cNvSpPr>
          <p:nvPr>
            <p:ph type="ftr" sz="quarter" idx="11"/>
          </p:nvPr>
        </p:nvSpPr>
        <p:spPr/>
        <p:txBody>
          <a:bodyPr/>
          <a:lstStyle/>
          <a:p>
            <a:endParaRPr lang="es-ES_tradnl"/>
          </a:p>
        </p:txBody>
      </p:sp>
      <p:sp>
        <p:nvSpPr>
          <p:cNvPr id="5" name="Marcador de número de diapositiva 4"/>
          <p:cNvSpPr>
            <a:spLocks noGrp="1"/>
          </p:cNvSpPr>
          <p:nvPr>
            <p:ph type="sldNum" sz="quarter" idx="12"/>
          </p:nvPr>
        </p:nvSpPr>
        <p:spPr/>
        <p:txBody>
          <a:bodyPr/>
          <a:lstStyle/>
          <a:p>
            <a:fld id="{5E33AACA-869F-4E4E-862E-57886931682F}" type="slidenum">
              <a:rPr lang="es-ES_tradnl" smtClean="0"/>
              <a:t>‹Nr.›</a:t>
            </a:fld>
            <a:endParaRPr lang="es-ES_tradnl"/>
          </a:p>
        </p:txBody>
      </p:sp>
    </p:spTree>
    <p:extLst>
      <p:ext uri="{BB962C8B-B14F-4D97-AF65-F5344CB8AC3E}">
        <p14:creationId xmlns:p14="http://schemas.microsoft.com/office/powerpoint/2010/main" val="2018551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1DE34D1-40E0-4B40-836E-49DC6E495B00}" type="datetimeFigureOut">
              <a:rPr lang="es-ES_tradnl" smtClean="0"/>
              <a:t>6/3/19</a:t>
            </a:fld>
            <a:endParaRPr lang="es-ES_tradnl"/>
          </a:p>
        </p:txBody>
      </p:sp>
      <p:sp>
        <p:nvSpPr>
          <p:cNvPr id="3" name="Marcador de pie de página 2"/>
          <p:cNvSpPr>
            <a:spLocks noGrp="1"/>
          </p:cNvSpPr>
          <p:nvPr>
            <p:ph type="ftr" sz="quarter" idx="11"/>
          </p:nvPr>
        </p:nvSpPr>
        <p:spPr/>
        <p:txBody>
          <a:bodyPr/>
          <a:lstStyle/>
          <a:p>
            <a:endParaRPr lang="es-ES_tradnl"/>
          </a:p>
        </p:txBody>
      </p:sp>
      <p:sp>
        <p:nvSpPr>
          <p:cNvPr id="4" name="Marcador de número de diapositiva 3"/>
          <p:cNvSpPr>
            <a:spLocks noGrp="1"/>
          </p:cNvSpPr>
          <p:nvPr>
            <p:ph type="sldNum" sz="quarter" idx="12"/>
          </p:nvPr>
        </p:nvSpPr>
        <p:spPr/>
        <p:txBody>
          <a:bodyPr/>
          <a:lstStyle/>
          <a:p>
            <a:fld id="{5E33AACA-869F-4E4E-862E-57886931682F}" type="slidenum">
              <a:rPr lang="es-ES_tradnl" smtClean="0"/>
              <a:t>‹Nr.›</a:t>
            </a:fld>
            <a:endParaRPr lang="es-ES_tradnl"/>
          </a:p>
        </p:txBody>
      </p:sp>
    </p:spTree>
    <p:extLst>
      <p:ext uri="{BB962C8B-B14F-4D97-AF65-F5344CB8AC3E}">
        <p14:creationId xmlns:p14="http://schemas.microsoft.com/office/powerpoint/2010/main" val="1987989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Clic para editar título</a:t>
            </a:r>
            <a:endParaRPr lang="es-ES_tradnl"/>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41DE34D1-40E0-4B40-836E-49DC6E495B00}" type="datetimeFigureOut">
              <a:rPr lang="es-ES_tradnl" smtClean="0"/>
              <a:t>6/3/19</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5E33AACA-869F-4E4E-862E-57886931682F}" type="slidenum">
              <a:rPr lang="es-ES_tradnl" smtClean="0"/>
              <a:t>‹Nr.›</a:t>
            </a:fld>
            <a:endParaRPr lang="es-ES_tradnl"/>
          </a:p>
        </p:txBody>
      </p:sp>
    </p:spTree>
    <p:extLst>
      <p:ext uri="{BB962C8B-B14F-4D97-AF65-F5344CB8AC3E}">
        <p14:creationId xmlns:p14="http://schemas.microsoft.com/office/powerpoint/2010/main" val="1589803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Clic para editar título</a:t>
            </a:r>
            <a:endParaRPr lang="es-ES_tradnl"/>
          </a:p>
        </p:txBody>
      </p:sp>
      <p:sp>
        <p:nvSpPr>
          <p:cNvPr id="3" name="Marcador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41DE34D1-40E0-4B40-836E-49DC6E495B00}" type="datetimeFigureOut">
              <a:rPr lang="es-ES_tradnl" smtClean="0"/>
              <a:t>6/3/19</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5E33AACA-869F-4E4E-862E-57886931682F}" type="slidenum">
              <a:rPr lang="es-ES_tradnl" smtClean="0"/>
              <a:t>‹Nr.›</a:t>
            </a:fld>
            <a:endParaRPr lang="es-ES_tradnl"/>
          </a:p>
        </p:txBody>
      </p:sp>
    </p:spTree>
    <p:extLst>
      <p:ext uri="{BB962C8B-B14F-4D97-AF65-F5344CB8AC3E}">
        <p14:creationId xmlns:p14="http://schemas.microsoft.com/office/powerpoint/2010/main" val="838090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Clic para editar título</a:t>
            </a:r>
            <a:endParaRPr lang="es-ES_tradnl"/>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Marcador de fecha 3"/>
          <p:cNvSpPr>
            <a:spLocks noGrp="1"/>
          </p:cNvSpPr>
          <p:nvPr>
            <p:ph type="dt" sz="half" idx="10"/>
          </p:nvPr>
        </p:nvSpPr>
        <p:spPr/>
        <p:txBody>
          <a:bodyPr/>
          <a:lstStyle/>
          <a:p>
            <a:fld id="{41DE34D1-40E0-4B40-836E-49DC6E495B00}" type="datetimeFigureOut">
              <a:rPr lang="es-ES_tradnl" smtClean="0"/>
              <a:t>6/3/19</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5E33AACA-869F-4E4E-862E-57886931682F}" type="slidenum">
              <a:rPr lang="es-ES_tradnl" smtClean="0"/>
              <a:t>‹Nr.›</a:t>
            </a:fld>
            <a:endParaRPr lang="es-ES_tradnl"/>
          </a:p>
        </p:txBody>
      </p:sp>
    </p:spTree>
    <p:extLst>
      <p:ext uri="{BB962C8B-B14F-4D97-AF65-F5344CB8AC3E}">
        <p14:creationId xmlns:p14="http://schemas.microsoft.com/office/powerpoint/2010/main" val="437473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Clic para editar título</a:t>
            </a:r>
            <a:endParaRPr lang="es-ES_tradnl"/>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Marcador de fecha 3"/>
          <p:cNvSpPr>
            <a:spLocks noGrp="1"/>
          </p:cNvSpPr>
          <p:nvPr>
            <p:ph type="dt" sz="half" idx="10"/>
          </p:nvPr>
        </p:nvSpPr>
        <p:spPr/>
        <p:txBody>
          <a:bodyPr/>
          <a:lstStyle/>
          <a:p>
            <a:fld id="{41DE34D1-40E0-4B40-836E-49DC6E495B00}" type="datetimeFigureOut">
              <a:rPr lang="es-ES_tradnl" smtClean="0"/>
              <a:t>6/3/19</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5E33AACA-869F-4E4E-862E-57886931682F}" type="slidenum">
              <a:rPr lang="es-ES_tradnl" smtClean="0"/>
              <a:t>‹Nr.›</a:t>
            </a:fld>
            <a:endParaRPr lang="es-ES_tradnl"/>
          </a:p>
        </p:txBody>
      </p:sp>
    </p:spTree>
    <p:extLst>
      <p:ext uri="{BB962C8B-B14F-4D97-AF65-F5344CB8AC3E}">
        <p14:creationId xmlns:p14="http://schemas.microsoft.com/office/powerpoint/2010/main" val="177938071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Clic para editar título</a:t>
            </a:r>
            <a:endParaRPr lang="es-ES_tradnl"/>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DE34D1-40E0-4B40-836E-49DC6E495B00}" type="datetimeFigureOut">
              <a:rPr lang="es-ES_tradnl" smtClean="0"/>
              <a:t>6/3/19</a:t>
            </a:fld>
            <a:endParaRPr lang="es-ES_tradnl"/>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33AACA-869F-4E4E-862E-57886931682F}" type="slidenum">
              <a:rPr lang="es-ES_tradnl" smtClean="0"/>
              <a:t>‹Nr.›</a:t>
            </a:fld>
            <a:endParaRPr lang="es-ES_tradnl"/>
          </a:p>
        </p:txBody>
      </p:sp>
    </p:spTree>
    <p:extLst>
      <p:ext uri="{BB962C8B-B14F-4D97-AF65-F5344CB8AC3E}">
        <p14:creationId xmlns:p14="http://schemas.microsoft.com/office/powerpoint/2010/main" val="1403275725"/>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 Id="rId3" Type="http://schemas.openxmlformats.org/officeDocument/2006/relationships/chart" Target="../charts/chart2.xml"/></Relationships>
</file>

<file path=ppt/slides/_rels/slide2.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chart" Target="../charts/chart4.xml"/><Relationship Id="rId5" Type="http://schemas.openxmlformats.org/officeDocument/2006/relationships/chart" Target="../charts/chart5.xml"/><Relationship Id="rId6" Type="http://schemas.openxmlformats.org/officeDocument/2006/relationships/chart" Target="../charts/chart6.xm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5D0"/>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12192000" cy="1499922"/>
          </a:xfrm>
          <a:solidFill>
            <a:schemeClr val="accent1"/>
          </a:solidFill>
        </p:spPr>
        <p:txBody>
          <a:bodyPr>
            <a:noAutofit/>
          </a:bodyPr>
          <a:lstStyle/>
          <a:p>
            <a:pPr algn="ctr"/>
            <a:r>
              <a:rPr lang="es-ES_tradnl" sz="2800" b="1" dirty="0">
                <a:solidFill>
                  <a:schemeClr val="bg1"/>
                </a:solidFill>
                <a:latin typeface="Arial" charset="0"/>
                <a:ea typeface="Arial" charset="0"/>
                <a:cs typeface="Arial" charset="0"/>
              </a:rPr>
              <a:t>LA BIOPSIA CON AGUJA GRUESA (BAG) EN EL DIAGNÓSTICO </a:t>
            </a:r>
            <a:r>
              <a:rPr lang="es-ES_tradnl" sz="2800" b="1" dirty="0" smtClean="0">
                <a:solidFill>
                  <a:schemeClr val="bg1"/>
                </a:solidFill>
                <a:latin typeface="Arial" charset="0"/>
                <a:ea typeface="Arial" charset="0"/>
                <a:cs typeface="Arial" charset="0"/>
              </a:rPr>
              <a:t>DE NEOPLASIA </a:t>
            </a:r>
            <a:r>
              <a:rPr lang="es-ES_tradnl" sz="2800" b="1" dirty="0">
                <a:solidFill>
                  <a:schemeClr val="bg1"/>
                </a:solidFill>
                <a:latin typeface="Arial" charset="0"/>
                <a:ea typeface="Arial" charset="0"/>
                <a:cs typeface="Arial" charset="0"/>
              </a:rPr>
              <a:t>PULMONAR. VARIABLES PREDICTORAS DE </a:t>
            </a:r>
            <a:r>
              <a:rPr lang="es-ES_tradnl" sz="2800" b="1" dirty="0" smtClean="0">
                <a:solidFill>
                  <a:schemeClr val="bg1"/>
                </a:solidFill>
                <a:latin typeface="Arial" charset="0"/>
                <a:ea typeface="Arial" charset="0"/>
                <a:cs typeface="Arial" charset="0"/>
              </a:rPr>
              <a:t>ÉXITO</a:t>
            </a:r>
            <a:r>
              <a:rPr lang="es-ES_tradnl" sz="2400" dirty="0" smtClean="0">
                <a:solidFill>
                  <a:schemeClr val="bg1"/>
                </a:solidFill>
                <a:latin typeface="Arial" charset="0"/>
                <a:ea typeface="Arial" charset="0"/>
                <a:cs typeface="Arial" charset="0"/>
              </a:rPr>
              <a:t>.</a:t>
            </a:r>
            <a:br>
              <a:rPr lang="es-ES_tradnl" sz="2400" dirty="0" smtClean="0">
                <a:solidFill>
                  <a:schemeClr val="bg1"/>
                </a:solidFill>
                <a:latin typeface="Arial" charset="0"/>
                <a:ea typeface="Arial" charset="0"/>
                <a:cs typeface="Arial" charset="0"/>
              </a:rPr>
            </a:br>
            <a:r>
              <a:rPr lang="es-ES_tradnl" sz="1700" dirty="0">
                <a:solidFill>
                  <a:schemeClr val="bg1"/>
                </a:solidFill>
                <a:latin typeface="Arial" charset="0"/>
                <a:ea typeface="Arial" charset="0"/>
                <a:cs typeface="Arial" charset="0"/>
              </a:rPr>
              <a:t>J. Díez </a:t>
            </a:r>
            <a:r>
              <a:rPr lang="es-ES_tradnl" sz="1700" dirty="0" smtClean="0">
                <a:solidFill>
                  <a:schemeClr val="bg1"/>
                </a:solidFill>
                <a:latin typeface="Arial" charset="0"/>
                <a:ea typeface="Arial" charset="0"/>
                <a:cs typeface="Arial" charset="0"/>
              </a:rPr>
              <a:t>Sierra</a:t>
            </a:r>
            <a:r>
              <a:rPr lang="es-ES_tradnl" sz="1700" baseline="30000" dirty="0" smtClean="0">
                <a:solidFill>
                  <a:schemeClr val="bg1"/>
                </a:solidFill>
                <a:latin typeface="Arial" charset="0"/>
                <a:ea typeface="Arial" charset="0"/>
                <a:cs typeface="Arial" charset="0"/>
              </a:rPr>
              <a:t>1</a:t>
            </a:r>
            <a:r>
              <a:rPr lang="es-ES_tradnl" sz="1700" dirty="0" smtClean="0">
                <a:solidFill>
                  <a:schemeClr val="bg1"/>
                </a:solidFill>
                <a:latin typeface="Arial" charset="0"/>
                <a:ea typeface="Arial" charset="0"/>
                <a:cs typeface="Arial" charset="0"/>
              </a:rPr>
              <a:t>, </a:t>
            </a:r>
            <a:r>
              <a:rPr lang="es-ES_tradnl" sz="1700" dirty="0">
                <a:solidFill>
                  <a:schemeClr val="bg1"/>
                </a:solidFill>
                <a:latin typeface="Arial" charset="0"/>
                <a:ea typeface="Arial" charset="0"/>
                <a:cs typeface="Arial" charset="0"/>
              </a:rPr>
              <a:t>J. Lima </a:t>
            </a:r>
            <a:r>
              <a:rPr lang="es-ES_tradnl" sz="1700" dirty="0" smtClean="0">
                <a:solidFill>
                  <a:schemeClr val="bg1"/>
                </a:solidFill>
                <a:latin typeface="Arial" charset="0"/>
                <a:ea typeface="Arial" charset="0"/>
                <a:cs typeface="Arial" charset="0"/>
              </a:rPr>
              <a:t>Álvarez</a:t>
            </a:r>
            <a:r>
              <a:rPr lang="es-ES_tradnl" sz="1700" baseline="30000" dirty="0" smtClean="0">
                <a:solidFill>
                  <a:schemeClr val="bg1"/>
                </a:solidFill>
                <a:latin typeface="Arial" charset="0"/>
                <a:ea typeface="Arial" charset="0"/>
                <a:cs typeface="Arial" charset="0"/>
              </a:rPr>
              <a:t>1</a:t>
            </a:r>
            <a:r>
              <a:rPr lang="es-ES_tradnl" sz="1700" dirty="0" smtClean="0">
                <a:solidFill>
                  <a:schemeClr val="bg1"/>
                </a:solidFill>
                <a:latin typeface="Arial" charset="0"/>
                <a:ea typeface="Arial" charset="0"/>
                <a:cs typeface="Arial" charset="0"/>
              </a:rPr>
              <a:t>, </a:t>
            </a:r>
            <a:r>
              <a:rPr lang="es-ES_tradnl" sz="1700" dirty="0">
                <a:solidFill>
                  <a:schemeClr val="bg1"/>
                </a:solidFill>
                <a:latin typeface="Arial" charset="0"/>
                <a:ea typeface="Arial" charset="0"/>
                <a:cs typeface="Arial" charset="0"/>
              </a:rPr>
              <a:t>A. </a:t>
            </a:r>
            <a:r>
              <a:rPr lang="es-ES_tradnl" sz="1700" dirty="0" err="1">
                <a:solidFill>
                  <a:schemeClr val="bg1"/>
                </a:solidFill>
                <a:latin typeface="Arial" charset="0"/>
                <a:ea typeface="Arial" charset="0"/>
                <a:cs typeface="Arial" charset="0"/>
              </a:rPr>
              <a:t>Asuero</a:t>
            </a:r>
            <a:r>
              <a:rPr lang="es-ES_tradnl" sz="1700" dirty="0">
                <a:solidFill>
                  <a:schemeClr val="bg1"/>
                </a:solidFill>
                <a:latin typeface="Arial" charset="0"/>
                <a:ea typeface="Arial" charset="0"/>
                <a:cs typeface="Arial" charset="0"/>
              </a:rPr>
              <a:t> </a:t>
            </a:r>
            <a:r>
              <a:rPr lang="es-ES_tradnl" sz="1700" dirty="0" smtClean="0">
                <a:solidFill>
                  <a:schemeClr val="bg1"/>
                </a:solidFill>
                <a:latin typeface="Arial" charset="0"/>
                <a:ea typeface="Arial" charset="0"/>
                <a:cs typeface="Arial" charset="0"/>
              </a:rPr>
              <a:t>Llanes</a:t>
            </a:r>
            <a:r>
              <a:rPr lang="es-ES_tradnl" sz="1700" baseline="30000" dirty="0" smtClean="0">
                <a:solidFill>
                  <a:schemeClr val="bg1"/>
                </a:solidFill>
                <a:latin typeface="Arial" charset="0"/>
                <a:ea typeface="Arial" charset="0"/>
                <a:cs typeface="Arial" charset="0"/>
              </a:rPr>
              <a:t>1</a:t>
            </a:r>
            <a:r>
              <a:rPr lang="es-ES_tradnl" sz="1700" dirty="0" smtClean="0">
                <a:solidFill>
                  <a:schemeClr val="bg1"/>
                </a:solidFill>
                <a:latin typeface="Arial" charset="0"/>
                <a:ea typeface="Arial" charset="0"/>
                <a:cs typeface="Arial" charset="0"/>
              </a:rPr>
              <a:t>, </a:t>
            </a:r>
            <a:r>
              <a:rPr lang="es-ES_tradnl" sz="1700" dirty="0">
                <a:solidFill>
                  <a:schemeClr val="bg1"/>
                </a:solidFill>
                <a:latin typeface="Arial" charset="0"/>
                <a:ea typeface="Arial" charset="0"/>
                <a:cs typeface="Arial" charset="0"/>
              </a:rPr>
              <a:t>A. </a:t>
            </a:r>
            <a:r>
              <a:rPr lang="es-ES_tradnl" sz="1700" dirty="0" err="1">
                <a:solidFill>
                  <a:schemeClr val="bg1"/>
                </a:solidFill>
                <a:latin typeface="Arial" charset="0"/>
                <a:ea typeface="Arial" charset="0"/>
                <a:cs typeface="Arial" charset="0"/>
              </a:rPr>
              <a:t>Beiztegui</a:t>
            </a:r>
            <a:r>
              <a:rPr lang="es-ES_tradnl" sz="1700" dirty="0">
                <a:solidFill>
                  <a:schemeClr val="bg1"/>
                </a:solidFill>
                <a:latin typeface="Arial" charset="0"/>
                <a:ea typeface="Arial" charset="0"/>
                <a:cs typeface="Arial" charset="0"/>
              </a:rPr>
              <a:t> </a:t>
            </a:r>
            <a:r>
              <a:rPr lang="es-ES_tradnl" sz="1700" dirty="0" smtClean="0">
                <a:solidFill>
                  <a:schemeClr val="bg1"/>
                </a:solidFill>
                <a:latin typeface="Arial" charset="0"/>
                <a:ea typeface="Arial" charset="0"/>
                <a:cs typeface="Arial" charset="0"/>
              </a:rPr>
              <a:t>Sillero</a:t>
            </a:r>
            <a:r>
              <a:rPr lang="es-ES_tradnl" sz="1700" baseline="30000" dirty="0" smtClean="0">
                <a:solidFill>
                  <a:schemeClr val="bg1"/>
                </a:solidFill>
                <a:latin typeface="Arial" charset="0"/>
                <a:ea typeface="Arial" charset="0"/>
                <a:cs typeface="Arial" charset="0"/>
              </a:rPr>
              <a:t>1</a:t>
            </a:r>
            <a:r>
              <a:rPr lang="es-ES_tradnl" sz="1700" dirty="0" smtClean="0">
                <a:solidFill>
                  <a:schemeClr val="bg1"/>
                </a:solidFill>
                <a:latin typeface="Arial" charset="0"/>
                <a:ea typeface="Arial" charset="0"/>
                <a:cs typeface="Arial" charset="0"/>
              </a:rPr>
              <a:t>, </a:t>
            </a:r>
            <a:r>
              <a:rPr lang="es-ES_tradnl" sz="1700" dirty="0">
                <a:solidFill>
                  <a:schemeClr val="bg1"/>
                </a:solidFill>
                <a:latin typeface="Arial" charset="0"/>
                <a:ea typeface="Arial" charset="0"/>
                <a:cs typeface="Arial" charset="0"/>
              </a:rPr>
              <a:t>C.V. Almeida </a:t>
            </a:r>
            <a:r>
              <a:rPr lang="es-ES_tradnl" sz="1700" dirty="0" smtClean="0">
                <a:solidFill>
                  <a:schemeClr val="bg1"/>
                </a:solidFill>
                <a:latin typeface="Arial" charset="0"/>
                <a:ea typeface="Arial" charset="0"/>
                <a:cs typeface="Arial" charset="0"/>
              </a:rPr>
              <a:t>González</a:t>
            </a:r>
            <a:r>
              <a:rPr lang="es-ES_tradnl" sz="1700" baseline="30000" dirty="0" smtClean="0">
                <a:solidFill>
                  <a:schemeClr val="bg1"/>
                </a:solidFill>
                <a:latin typeface="Arial" charset="0"/>
                <a:ea typeface="Arial" charset="0"/>
                <a:cs typeface="Arial" charset="0"/>
              </a:rPr>
              <a:t>2</a:t>
            </a:r>
            <a:r>
              <a:rPr lang="es-ES_tradnl" sz="1700" dirty="0" smtClean="0">
                <a:solidFill>
                  <a:schemeClr val="bg1"/>
                </a:solidFill>
                <a:latin typeface="Arial" charset="0"/>
                <a:ea typeface="Arial" charset="0"/>
                <a:cs typeface="Arial" charset="0"/>
              </a:rPr>
              <a:t>.</a:t>
            </a:r>
            <a:br>
              <a:rPr lang="es-ES_tradnl" sz="1700" dirty="0" smtClean="0">
                <a:solidFill>
                  <a:schemeClr val="bg1"/>
                </a:solidFill>
                <a:latin typeface="Arial" charset="0"/>
                <a:ea typeface="Arial" charset="0"/>
                <a:cs typeface="Arial" charset="0"/>
              </a:rPr>
            </a:br>
            <a:r>
              <a:rPr lang="es-ES_tradnl" sz="1700" b="1" dirty="0" smtClean="0">
                <a:solidFill>
                  <a:schemeClr val="bg1"/>
                </a:solidFill>
                <a:latin typeface="Arial" charset="0"/>
                <a:ea typeface="Arial" charset="0"/>
                <a:cs typeface="Arial" charset="0"/>
              </a:rPr>
              <a:t>1</a:t>
            </a:r>
            <a:r>
              <a:rPr lang="es-ES_tradnl" sz="1700" dirty="0" smtClean="0">
                <a:solidFill>
                  <a:schemeClr val="bg1"/>
                </a:solidFill>
                <a:latin typeface="Arial" charset="0"/>
                <a:ea typeface="Arial" charset="0"/>
                <a:cs typeface="Arial" charset="0"/>
              </a:rPr>
              <a:t> Servicio </a:t>
            </a:r>
            <a:r>
              <a:rPr lang="es-ES_tradnl" sz="1700" dirty="0">
                <a:solidFill>
                  <a:schemeClr val="bg1"/>
                </a:solidFill>
                <a:latin typeface="Arial" charset="0"/>
                <a:ea typeface="Arial" charset="0"/>
                <a:cs typeface="Arial" charset="0"/>
              </a:rPr>
              <a:t>de Neumología. Hospital Universitario Virgen de </a:t>
            </a:r>
            <a:r>
              <a:rPr lang="es-ES_tradnl" sz="1700" dirty="0" err="1">
                <a:solidFill>
                  <a:schemeClr val="bg1"/>
                </a:solidFill>
                <a:latin typeface="Arial" charset="0"/>
                <a:ea typeface="Arial" charset="0"/>
                <a:cs typeface="Arial" charset="0"/>
              </a:rPr>
              <a:t>Valme</a:t>
            </a:r>
            <a:r>
              <a:rPr lang="es-ES_tradnl" sz="1700" dirty="0">
                <a:solidFill>
                  <a:schemeClr val="bg1"/>
                </a:solidFill>
                <a:latin typeface="Arial" charset="0"/>
                <a:ea typeface="Arial" charset="0"/>
                <a:cs typeface="Arial" charset="0"/>
              </a:rPr>
              <a:t>. </a:t>
            </a:r>
            <a:r>
              <a:rPr lang="es-ES_tradnl" sz="1700" dirty="0" smtClean="0">
                <a:solidFill>
                  <a:schemeClr val="bg1"/>
                </a:solidFill>
                <a:latin typeface="Arial" charset="0"/>
                <a:ea typeface="Arial" charset="0"/>
                <a:cs typeface="Arial" charset="0"/>
              </a:rPr>
              <a:t>Sevilla. </a:t>
            </a:r>
            <a:r>
              <a:rPr lang="es-ES_tradnl" sz="1700" b="1" dirty="0" smtClean="0">
                <a:solidFill>
                  <a:schemeClr val="bg1"/>
                </a:solidFill>
                <a:latin typeface="Arial" charset="0"/>
                <a:ea typeface="Arial" charset="0"/>
                <a:cs typeface="Arial" charset="0"/>
              </a:rPr>
              <a:t>2</a:t>
            </a:r>
            <a:r>
              <a:rPr lang="es-ES_tradnl" sz="1700" dirty="0" smtClean="0">
                <a:solidFill>
                  <a:schemeClr val="bg1"/>
                </a:solidFill>
                <a:latin typeface="Arial" charset="0"/>
                <a:ea typeface="Arial" charset="0"/>
                <a:cs typeface="Arial" charset="0"/>
              </a:rPr>
              <a:t> Estadística </a:t>
            </a:r>
            <a:r>
              <a:rPr lang="es-ES_tradnl" sz="1700" dirty="0">
                <a:solidFill>
                  <a:schemeClr val="bg1"/>
                </a:solidFill>
                <a:latin typeface="Arial" charset="0"/>
                <a:ea typeface="Arial" charset="0"/>
                <a:cs typeface="Arial" charset="0"/>
              </a:rPr>
              <a:t>y metodología. Hospital Universitario Virgen de </a:t>
            </a:r>
            <a:r>
              <a:rPr lang="es-ES_tradnl" sz="1700" dirty="0" err="1">
                <a:solidFill>
                  <a:schemeClr val="bg1"/>
                </a:solidFill>
                <a:latin typeface="Arial" charset="0"/>
                <a:ea typeface="Arial" charset="0"/>
                <a:cs typeface="Arial" charset="0"/>
              </a:rPr>
              <a:t>Valme</a:t>
            </a:r>
            <a:r>
              <a:rPr lang="es-ES_tradnl" sz="1700" dirty="0">
                <a:solidFill>
                  <a:schemeClr val="bg1"/>
                </a:solidFill>
                <a:latin typeface="Arial" charset="0"/>
                <a:ea typeface="Arial" charset="0"/>
                <a:cs typeface="Arial" charset="0"/>
              </a:rPr>
              <a:t>. Sevilla</a:t>
            </a:r>
            <a:r>
              <a:rPr lang="es-ES_tradnl" sz="1700" dirty="0">
                <a:latin typeface="Arial" charset="0"/>
                <a:ea typeface="Arial" charset="0"/>
                <a:cs typeface="Arial" charset="0"/>
              </a:rPr>
              <a:t>. </a:t>
            </a:r>
          </a:p>
        </p:txBody>
      </p:sp>
      <p:sp>
        <p:nvSpPr>
          <p:cNvPr id="6" name="CuadroTexto 5"/>
          <p:cNvSpPr txBox="1"/>
          <p:nvPr/>
        </p:nvSpPr>
        <p:spPr>
          <a:xfrm>
            <a:off x="105174" y="1567851"/>
            <a:ext cx="1675010" cy="369332"/>
          </a:xfrm>
          <a:prstGeom prst="rect">
            <a:avLst/>
          </a:prstGeom>
          <a:solidFill>
            <a:schemeClr val="accent2">
              <a:lumMod val="60000"/>
              <a:lumOff val="40000"/>
            </a:schemeClr>
          </a:solidFill>
        </p:spPr>
        <p:txBody>
          <a:bodyPr wrap="none" rtlCol="0">
            <a:spAutoFit/>
          </a:bodyPr>
          <a:lstStyle/>
          <a:p>
            <a:r>
              <a:rPr lang="es-ES_tradnl" dirty="0" smtClean="0"/>
              <a:t>INTRODUCCI</a:t>
            </a:r>
            <a:r>
              <a:rPr lang="es-ES" dirty="0" smtClean="0"/>
              <a:t>ÓN</a:t>
            </a:r>
            <a:endParaRPr lang="es-ES_tradnl" dirty="0"/>
          </a:p>
        </p:txBody>
      </p:sp>
      <p:sp>
        <p:nvSpPr>
          <p:cNvPr id="8" name="CuadroTexto 7"/>
          <p:cNvSpPr txBox="1"/>
          <p:nvPr/>
        </p:nvSpPr>
        <p:spPr>
          <a:xfrm>
            <a:off x="151340" y="2520519"/>
            <a:ext cx="2844112" cy="369332"/>
          </a:xfrm>
          <a:prstGeom prst="rect">
            <a:avLst/>
          </a:prstGeom>
          <a:solidFill>
            <a:schemeClr val="accent2">
              <a:lumMod val="60000"/>
              <a:lumOff val="40000"/>
            </a:schemeClr>
          </a:solidFill>
        </p:spPr>
        <p:txBody>
          <a:bodyPr wrap="none" rtlCol="0">
            <a:spAutoFit/>
          </a:bodyPr>
          <a:lstStyle/>
          <a:p>
            <a:r>
              <a:rPr lang="es-ES_tradnl" dirty="0" smtClean="0"/>
              <a:t>METODOLOG</a:t>
            </a:r>
            <a:r>
              <a:rPr lang="es-ES" dirty="0" smtClean="0"/>
              <a:t>Í</a:t>
            </a:r>
            <a:r>
              <a:rPr lang="es-ES_tradnl" dirty="0" smtClean="0"/>
              <a:t>A Y </a:t>
            </a:r>
            <a:r>
              <a:rPr lang="es-ES_tradnl" dirty="0"/>
              <a:t>OBJETIVOS</a:t>
            </a:r>
          </a:p>
        </p:txBody>
      </p:sp>
      <p:sp>
        <p:nvSpPr>
          <p:cNvPr id="12" name="CuadroTexto 11"/>
          <p:cNvSpPr txBox="1"/>
          <p:nvPr/>
        </p:nvSpPr>
        <p:spPr>
          <a:xfrm>
            <a:off x="105174" y="1881676"/>
            <a:ext cx="11974531" cy="646331"/>
          </a:xfrm>
          <a:prstGeom prst="rect">
            <a:avLst/>
          </a:prstGeom>
          <a:noFill/>
        </p:spPr>
        <p:txBody>
          <a:bodyPr wrap="square" rtlCol="0">
            <a:spAutoFit/>
          </a:bodyPr>
          <a:lstStyle/>
          <a:p>
            <a:pPr algn="just"/>
            <a:r>
              <a:rPr lang="es-ES_tradnl" dirty="0" smtClean="0"/>
              <a:t>La BAG es una t</a:t>
            </a:r>
            <a:r>
              <a:rPr lang="es-ES" dirty="0" err="1" smtClean="0"/>
              <a:t>écnica</a:t>
            </a:r>
            <a:r>
              <a:rPr lang="es-ES" dirty="0" smtClean="0"/>
              <a:t> segura, bien tolerada, y con buena rentabilidad para el diagnóstico de patología oncológica torácica. Habitualmente se realiza mediante control por TAC. El </a:t>
            </a:r>
            <a:r>
              <a:rPr lang="es-ES_tradnl" dirty="0" smtClean="0"/>
              <a:t>neumotórax </a:t>
            </a:r>
            <a:r>
              <a:rPr lang="es-ES_tradnl" dirty="0"/>
              <a:t>con necesidad de drenaje es la principal </a:t>
            </a:r>
            <a:r>
              <a:rPr lang="es-ES_tradnl" dirty="0" smtClean="0"/>
              <a:t>complicación</a:t>
            </a:r>
            <a:r>
              <a:rPr lang="es-ES_tradnl" dirty="0"/>
              <a:t>.</a:t>
            </a:r>
          </a:p>
        </p:txBody>
      </p:sp>
      <p:sp>
        <p:nvSpPr>
          <p:cNvPr id="13" name="CuadroTexto 12"/>
          <p:cNvSpPr txBox="1"/>
          <p:nvPr/>
        </p:nvSpPr>
        <p:spPr>
          <a:xfrm>
            <a:off x="105174" y="2860447"/>
            <a:ext cx="11749939" cy="1200329"/>
          </a:xfrm>
          <a:prstGeom prst="rect">
            <a:avLst/>
          </a:prstGeom>
          <a:noFill/>
        </p:spPr>
        <p:txBody>
          <a:bodyPr wrap="square" rtlCol="0">
            <a:spAutoFit/>
          </a:bodyPr>
          <a:lstStyle/>
          <a:p>
            <a:pPr algn="just"/>
            <a:r>
              <a:rPr lang="es-ES_tradnl" dirty="0" smtClean="0"/>
              <a:t>Estudio descriptivo prospectivo. </a:t>
            </a:r>
            <a:r>
              <a:rPr lang="es-ES_tradnl" dirty="0" err="1" smtClean="0"/>
              <a:t>BAGs</a:t>
            </a:r>
            <a:r>
              <a:rPr lang="es-ES_tradnl" dirty="0" smtClean="0"/>
              <a:t> de lesiones </a:t>
            </a:r>
            <a:r>
              <a:rPr lang="es-ES_tradnl" dirty="0" err="1" smtClean="0"/>
              <a:t>tor</a:t>
            </a:r>
            <a:r>
              <a:rPr lang="es-ES" dirty="0" err="1" smtClean="0"/>
              <a:t>ácicas</a:t>
            </a:r>
            <a:r>
              <a:rPr lang="es-ES" dirty="0" smtClean="0"/>
              <a:t> sospechosas de </a:t>
            </a:r>
            <a:r>
              <a:rPr lang="es-ES" dirty="0" err="1" smtClean="0"/>
              <a:t>maliginidad</a:t>
            </a:r>
            <a:r>
              <a:rPr lang="es-ES" dirty="0"/>
              <a:t> </a:t>
            </a:r>
            <a:r>
              <a:rPr lang="es-ES" dirty="0" smtClean="0"/>
              <a:t>realizadas desde enero de 2015 hasta noviembre 2018. Muestra de 98 procedimientos. </a:t>
            </a:r>
            <a:r>
              <a:rPr lang="es-ES_tradnl" dirty="0" smtClean="0"/>
              <a:t>Analizamos </a:t>
            </a:r>
            <a:r>
              <a:rPr lang="es-ES_tradnl" dirty="0"/>
              <a:t>características de la lesión y/o la técnica  que podrían indicar mayor probabilidad de obtener un resultado de malignidad, as</a:t>
            </a:r>
            <a:r>
              <a:rPr lang="es-ES" dirty="0"/>
              <a:t>í como</a:t>
            </a:r>
            <a:r>
              <a:rPr lang="es-ES_tradnl" dirty="0"/>
              <a:t> complicaciones de  la técnica. </a:t>
            </a:r>
          </a:p>
          <a:p>
            <a:pPr algn="just"/>
            <a:endParaRPr lang="es-ES_tradnl" dirty="0" smtClean="0"/>
          </a:p>
        </p:txBody>
      </p:sp>
      <p:sp>
        <p:nvSpPr>
          <p:cNvPr id="16" name="CuadroTexto 15"/>
          <p:cNvSpPr txBox="1"/>
          <p:nvPr/>
        </p:nvSpPr>
        <p:spPr>
          <a:xfrm>
            <a:off x="151340" y="3748262"/>
            <a:ext cx="1388965" cy="369332"/>
          </a:xfrm>
          <a:prstGeom prst="rect">
            <a:avLst/>
          </a:prstGeom>
          <a:solidFill>
            <a:schemeClr val="accent2">
              <a:lumMod val="60000"/>
              <a:lumOff val="40000"/>
            </a:schemeClr>
          </a:solidFill>
        </p:spPr>
        <p:txBody>
          <a:bodyPr wrap="square" rtlCol="0">
            <a:spAutoFit/>
          </a:bodyPr>
          <a:lstStyle/>
          <a:p>
            <a:r>
              <a:rPr lang="es-ES_tradnl" dirty="0" smtClean="0"/>
              <a:t>RESULTADOS</a:t>
            </a:r>
          </a:p>
        </p:txBody>
      </p:sp>
      <p:graphicFrame>
        <p:nvGraphicFramePr>
          <p:cNvPr id="17" name="Marcador de contenido 3"/>
          <p:cNvGraphicFramePr>
            <a:graphicFrameLocks noGrp="1"/>
          </p:cNvGraphicFramePr>
          <p:nvPr>
            <p:ph idx="1"/>
            <p:extLst>
              <p:ext uri="{D42A27DB-BD31-4B8C-83A1-F6EECF244321}">
                <p14:modId xmlns:p14="http://schemas.microsoft.com/office/powerpoint/2010/main" val="1243150297"/>
              </p:ext>
            </p:extLst>
          </p:nvPr>
        </p:nvGraphicFramePr>
        <p:xfrm>
          <a:off x="7592327" y="3886073"/>
          <a:ext cx="4308952" cy="2851610"/>
        </p:xfrm>
        <a:graphic>
          <a:graphicData uri="http://schemas.openxmlformats.org/drawingml/2006/table">
            <a:tbl>
              <a:tblPr firstRow="1" bandRow="1">
                <a:tableStyleId>{5C22544A-7EE6-4342-B048-85BDC9FD1C3A}</a:tableStyleId>
              </a:tblPr>
              <a:tblGrid>
                <a:gridCol w="2434453"/>
                <a:gridCol w="1874499"/>
              </a:tblGrid>
              <a:tr h="364484">
                <a:tc gridSpan="2">
                  <a:txBody>
                    <a:bodyPr/>
                    <a:lstStyle/>
                    <a:p>
                      <a:pPr algn="ctr"/>
                      <a:r>
                        <a:rPr lang="es-ES_tradnl" sz="1700" dirty="0" smtClean="0"/>
                        <a:t>CARACTER</a:t>
                      </a:r>
                      <a:r>
                        <a:rPr lang="es-ES" sz="1700" dirty="0" smtClean="0"/>
                        <a:t>ÍSTICAS DE</a:t>
                      </a:r>
                      <a:r>
                        <a:rPr lang="es-ES" sz="1700" baseline="0" dirty="0" smtClean="0"/>
                        <a:t> LA TÉCNICA</a:t>
                      </a:r>
                      <a:endParaRPr lang="es-ES_tradnl" sz="1700" dirty="0"/>
                    </a:p>
                  </a:txBody>
                  <a:tcPr/>
                </a:tc>
                <a:tc hMerge="1">
                  <a:txBody>
                    <a:bodyPr/>
                    <a:lstStyle/>
                    <a:p>
                      <a:endParaRPr lang="es-ES_tradnl"/>
                    </a:p>
                  </a:txBody>
                  <a:tcPr/>
                </a:tc>
              </a:tr>
              <a:tr h="364484">
                <a:tc>
                  <a:txBody>
                    <a:bodyPr/>
                    <a:lstStyle/>
                    <a:p>
                      <a:r>
                        <a:rPr lang="es-ES_tradnl" sz="1700" dirty="0" smtClean="0"/>
                        <a:t>Calibre</a:t>
                      </a:r>
                      <a:r>
                        <a:rPr lang="es-ES_tradnl" sz="1700" baseline="0" dirty="0" smtClean="0"/>
                        <a:t> de la aguja</a:t>
                      </a:r>
                      <a:endParaRPr lang="es-ES_tradnl" sz="1700" dirty="0"/>
                    </a:p>
                  </a:txBody>
                  <a:tcPr/>
                </a:tc>
                <a:tc>
                  <a:txBody>
                    <a:bodyPr/>
                    <a:lstStyle/>
                    <a:p>
                      <a:r>
                        <a:rPr lang="es-ES_tradnl" sz="1700" dirty="0" smtClean="0"/>
                        <a:t>18G (88%)</a:t>
                      </a:r>
                      <a:endParaRPr lang="es-ES_tradnl" sz="1700" dirty="0"/>
                    </a:p>
                  </a:txBody>
                  <a:tcPr/>
                </a:tc>
              </a:tr>
              <a:tr h="514595">
                <a:tc>
                  <a:txBody>
                    <a:bodyPr/>
                    <a:lstStyle/>
                    <a:p>
                      <a:r>
                        <a:rPr lang="es-ES_tradnl" sz="1700" dirty="0" smtClean="0"/>
                        <a:t>Distancia</a:t>
                      </a:r>
                      <a:r>
                        <a:rPr lang="es-ES_tradnl" sz="1700" baseline="0" dirty="0" smtClean="0"/>
                        <a:t> pleura-</a:t>
                      </a:r>
                      <a:r>
                        <a:rPr lang="es-ES_tradnl" sz="1700" baseline="0" dirty="0" err="1" smtClean="0"/>
                        <a:t>lesi</a:t>
                      </a:r>
                      <a:r>
                        <a:rPr lang="es-ES" sz="1700" baseline="0" dirty="0" err="1" smtClean="0"/>
                        <a:t>ón</a:t>
                      </a:r>
                      <a:r>
                        <a:rPr lang="es-ES" sz="1700" baseline="0" dirty="0" smtClean="0"/>
                        <a:t> </a:t>
                      </a:r>
                      <a:endParaRPr lang="es-ES_tradnl" sz="1700" dirty="0"/>
                    </a:p>
                  </a:txBody>
                  <a:tcPr/>
                </a:tc>
                <a:tc>
                  <a:txBody>
                    <a:bodyPr/>
                    <a:lstStyle/>
                    <a:p>
                      <a:r>
                        <a:rPr lang="es-ES_tradnl" sz="1800" kern="1200" dirty="0" smtClean="0">
                          <a:solidFill>
                            <a:schemeClr val="dk1"/>
                          </a:solidFill>
                          <a:effectLst/>
                          <a:latin typeface="+mn-lt"/>
                          <a:ea typeface="+mn-ea"/>
                          <a:cs typeface="+mn-cs"/>
                        </a:rPr>
                        <a:t>0 mm (-15*-27)</a:t>
                      </a:r>
                      <a:r>
                        <a:rPr lang="es-ES_tradnl" sz="1600" dirty="0" smtClean="0">
                          <a:effectLst/>
                        </a:rPr>
                        <a:t> </a:t>
                      </a:r>
                      <a:endParaRPr lang="es-ES_tradnl" sz="1700" dirty="0"/>
                    </a:p>
                  </a:txBody>
                  <a:tcPr/>
                </a:tc>
              </a:tr>
              <a:tr h="364484">
                <a:tc>
                  <a:txBody>
                    <a:bodyPr/>
                    <a:lstStyle/>
                    <a:p>
                      <a:r>
                        <a:rPr lang="es-ES_tradnl" sz="1700" dirty="0" smtClean="0"/>
                        <a:t>Grosor pared t</a:t>
                      </a:r>
                      <a:r>
                        <a:rPr lang="es-ES" sz="1700" dirty="0" err="1" smtClean="0"/>
                        <a:t>órax</a:t>
                      </a:r>
                      <a:r>
                        <a:rPr lang="es-ES" sz="1700" dirty="0" smtClean="0"/>
                        <a:t> </a:t>
                      </a:r>
                      <a:endParaRPr lang="es-ES_tradnl" sz="1700" dirty="0"/>
                    </a:p>
                  </a:txBody>
                  <a:tcPr/>
                </a:tc>
                <a:tc>
                  <a:txBody>
                    <a:bodyPr/>
                    <a:lstStyle/>
                    <a:p>
                      <a:r>
                        <a:rPr lang="es-ES_tradnl" sz="1700" dirty="0" smtClean="0"/>
                        <a:t>30mm (0-80)</a:t>
                      </a:r>
                      <a:endParaRPr lang="es-ES_tradnl" sz="1700" dirty="0"/>
                    </a:p>
                  </a:txBody>
                  <a:tcPr/>
                </a:tc>
              </a:tr>
              <a:tr h="364484">
                <a:tc>
                  <a:txBody>
                    <a:bodyPr/>
                    <a:lstStyle/>
                    <a:p>
                      <a:r>
                        <a:rPr lang="es-ES_tradnl" sz="1700" dirty="0" smtClean="0"/>
                        <a:t>Distancia</a:t>
                      </a:r>
                      <a:r>
                        <a:rPr lang="es-ES_tradnl" sz="1700" baseline="0" dirty="0" smtClean="0"/>
                        <a:t> a diana </a:t>
                      </a:r>
                      <a:endParaRPr lang="es-ES_tradnl" sz="1700" dirty="0"/>
                    </a:p>
                  </a:txBody>
                  <a:tcPr/>
                </a:tc>
                <a:tc>
                  <a:txBody>
                    <a:bodyPr/>
                    <a:lstStyle/>
                    <a:p>
                      <a:r>
                        <a:rPr lang="es-ES_tradnl" sz="1700" dirty="0" smtClean="0"/>
                        <a:t>50mm  (0-120)</a:t>
                      </a:r>
                      <a:endParaRPr lang="es-ES_tradnl" sz="1700" dirty="0"/>
                    </a:p>
                  </a:txBody>
                  <a:tcPr/>
                </a:tc>
              </a:tr>
              <a:tr h="364484">
                <a:tc>
                  <a:txBody>
                    <a:bodyPr/>
                    <a:lstStyle/>
                    <a:p>
                      <a:r>
                        <a:rPr lang="es-ES_tradnl" sz="1700" dirty="0" smtClean="0"/>
                        <a:t>Espesor</a:t>
                      </a:r>
                      <a:r>
                        <a:rPr lang="es-ES_tradnl" sz="1700" baseline="0" dirty="0" smtClean="0"/>
                        <a:t> de corte</a:t>
                      </a:r>
                      <a:endParaRPr lang="es-ES_tradnl" sz="17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700" baseline="0" dirty="0" smtClean="0"/>
                        <a:t>2cm </a:t>
                      </a:r>
                      <a:r>
                        <a:rPr lang="es-ES_tradnl" sz="1700" dirty="0" smtClean="0"/>
                        <a:t>(72%)</a:t>
                      </a:r>
                      <a:endParaRPr lang="es-ES_tradnl" sz="1700" dirty="0"/>
                    </a:p>
                  </a:txBody>
                  <a:tcPr/>
                </a:tc>
              </a:tr>
              <a:tr h="514595">
                <a:tc>
                  <a:txBody>
                    <a:bodyPr/>
                    <a:lstStyle/>
                    <a:p>
                      <a:r>
                        <a:rPr lang="es-ES_tradnl" sz="1700" baseline="0" dirty="0" smtClean="0"/>
                        <a:t>BAG por procedimiento </a:t>
                      </a:r>
                      <a:endParaRPr lang="es-ES_tradnl" sz="1700" dirty="0"/>
                    </a:p>
                  </a:txBody>
                  <a:tcPr/>
                </a:tc>
                <a:tc>
                  <a:txBody>
                    <a:bodyPr/>
                    <a:lstStyle/>
                    <a:p>
                      <a:r>
                        <a:rPr lang="es-ES_tradnl" sz="1700" dirty="0" smtClean="0"/>
                        <a:t>2 (1-7)</a:t>
                      </a:r>
                      <a:endParaRPr lang="es-ES_tradnl" sz="1700" dirty="0"/>
                    </a:p>
                  </a:txBody>
                  <a:tcPr/>
                </a:tc>
              </a:tr>
            </a:tbl>
          </a:graphicData>
        </a:graphic>
      </p:graphicFrame>
      <p:graphicFrame>
        <p:nvGraphicFramePr>
          <p:cNvPr id="14" name="Gráfico 13"/>
          <p:cNvGraphicFramePr/>
          <p:nvPr>
            <p:extLst>
              <p:ext uri="{D42A27DB-BD31-4B8C-83A1-F6EECF244321}">
                <p14:modId xmlns:p14="http://schemas.microsoft.com/office/powerpoint/2010/main" val="2074551725"/>
              </p:ext>
            </p:extLst>
          </p:nvPr>
        </p:nvGraphicFramePr>
        <p:xfrm>
          <a:off x="-1" y="4060776"/>
          <a:ext cx="4636169" cy="27972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Gráfico 4"/>
          <p:cNvGraphicFramePr/>
          <p:nvPr>
            <p:extLst>
              <p:ext uri="{D42A27DB-BD31-4B8C-83A1-F6EECF244321}">
                <p14:modId xmlns:p14="http://schemas.microsoft.com/office/powerpoint/2010/main" val="525155981"/>
              </p:ext>
            </p:extLst>
          </p:nvPr>
        </p:nvGraphicFramePr>
        <p:xfrm>
          <a:off x="3389950" y="4060776"/>
          <a:ext cx="4550892" cy="2797224"/>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Conector recto de flecha 8"/>
          <p:cNvCxnSpPr/>
          <p:nvPr/>
        </p:nvCxnSpPr>
        <p:spPr>
          <a:xfrm>
            <a:off x="3389950" y="5646821"/>
            <a:ext cx="1246218" cy="0"/>
          </a:xfrm>
          <a:prstGeom prst="straightConnector1">
            <a:avLst/>
          </a:prstGeom>
          <a:ln w="1143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94147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5D0"/>
        </a:solidFill>
        <a:effectLst/>
      </p:bgPr>
    </p:bg>
    <p:spTree>
      <p:nvGrpSpPr>
        <p:cNvPr id="1" name=""/>
        <p:cNvGrpSpPr/>
        <p:nvPr/>
      </p:nvGrpSpPr>
      <p:grpSpPr>
        <a:xfrm>
          <a:off x="0" y="0"/>
          <a:ext cx="0" cy="0"/>
          <a:chOff x="0" y="0"/>
          <a:chExt cx="0" cy="0"/>
        </a:xfrm>
      </p:grpSpPr>
      <p:sp>
        <p:nvSpPr>
          <p:cNvPr id="10" name="CuadroTexto 9"/>
          <p:cNvSpPr txBox="1"/>
          <p:nvPr/>
        </p:nvSpPr>
        <p:spPr>
          <a:xfrm>
            <a:off x="5406190" y="4139806"/>
            <a:ext cx="1876926" cy="400110"/>
          </a:xfrm>
          <a:prstGeom prst="rect">
            <a:avLst/>
          </a:prstGeom>
          <a:solidFill>
            <a:schemeClr val="accent2">
              <a:lumMod val="60000"/>
              <a:lumOff val="40000"/>
            </a:schemeClr>
          </a:solidFill>
        </p:spPr>
        <p:txBody>
          <a:bodyPr wrap="square" rtlCol="0">
            <a:spAutoFit/>
          </a:bodyPr>
          <a:lstStyle/>
          <a:p>
            <a:r>
              <a:rPr lang="es-ES_tradnl" sz="2000" dirty="0" smtClean="0"/>
              <a:t>CONCLUSIONES</a:t>
            </a:r>
          </a:p>
        </p:txBody>
      </p:sp>
      <p:sp>
        <p:nvSpPr>
          <p:cNvPr id="11" name="CuadroTexto 10"/>
          <p:cNvSpPr txBox="1"/>
          <p:nvPr/>
        </p:nvSpPr>
        <p:spPr>
          <a:xfrm>
            <a:off x="5406190" y="4700337"/>
            <a:ext cx="6497053" cy="1708160"/>
          </a:xfrm>
          <a:prstGeom prst="rect">
            <a:avLst/>
          </a:prstGeom>
          <a:solidFill>
            <a:schemeClr val="accent1">
              <a:lumMod val="60000"/>
              <a:lumOff val="40000"/>
            </a:schemeClr>
          </a:solidFill>
        </p:spPr>
        <p:txBody>
          <a:bodyPr wrap="square" rtlCol="0">
            <a:spAutoFit/>
          </a:bodyPr>
          <a:lstStyle/>
          <a:p>
            <a:pPr marL="342900" indent="-342900" algn="just">
              <a:buFont typeface="Arial" charset="0"/>
              <a:buChar char="•"/>
            </a:pPr>
            <a:r>
              <a:rPr lang="es-ES_tradnl" sz="2100" dirty="0" smtClean="0"/>
              <a:t>En lesiones </a:t>
            </a:r>
            <a:r>
              <a:rPr lang="es-ES_tradnl" sz="2100" dirty="0" err="1" smtClean="0"/>
              <a:t>tor</a:t>
            </a:r>
            <a:r>
              <a:rPr lang="es-ES" sz="2100" dirty="0" err="1" smtClean="0"/>
              <a:t>ácicas</a:t>
            </a:r>
            <a:r>
              <a:rPr lang="es-ES" sz="2100" dirty="0" smtClean="0"/>
              <a:t> sospechosas de neoplasia </a:t>
            </a:r>
            <a:r>
              <a:rPr lang="es-ES_tradnl" sz="2100" dirty="0" smtClean="0"/>
              <a:t>no hemos encontrado variable </a:t>
            </a:r>
            <a:r>
              <a:rPr lang="es-ES_tradnl" sz="2100" dirty="0"/>
              <a:t>que a priori </a:t>
            </a:r>
            <a:r>
              <a:rPr lang="es-ES_tradnl" sz="2100" dirty="0" smtClean="0"/>
              <a:t>indique </a:t>
            </a:r>
            <a:r>
              <a:rPr lang="es-ES_tradnl" sz="2100" dirty="0"/>
              <a:t>mayor probabilidad de obtener un diagnóstico de malignidad. </a:t>
            </a:r>
            <a:endParaRPr lang="es-ES_tradnl" sz="2100" dirty="0" smtClean="0"/>
          </a:p>
          <a:p>
            <a:pPr marL="342900" indent="-342900" algn="just">
              <a:buFont typeface="Arial" charset="0"/>
              <a:buChar char="•"/>
            </a:pPr>
            <a:r>
              <a:rPr lang="es-ES_tradnl" sz="2100" dirty="0" smtClean="0"/>
              <a:t>La BAG presenta buena rentabilidad, y muy </a:t>
            </a:r>
            <a:r>
              <a:rPr lang="es-ES_tradnl" sz="2100" dirty="0"/>
              <a:t>bajo porcentaje de neumotórax secundario</a:t>
            </a:r>
            <a:r>
              <a:rPr lang="es-ES_tradnl" sz="2100" dirty="0" smtClean="0"/>
              <a:t>.</a:t>
            </a:r>
            <a:endParaRPr lang="es-ES_tradnl" sz="2100" dirty="0"/>
          </a:p>
        </p:txBody>
      </p:sp>
      <p:graphicFrame>
        <p:nvGraphicFramePr>
          <p:cNvPr id="12" name="Gráfico 11"/>
          <p:cNvGraphicFramePr>
            <a:graphicFrameLocks/>
          </p:cNvGraphicFramePr>
          <p:nvPr>
            <p:extLst>
              <p:ext uri="{D42A27DB-BD31-4B8C-83A1-F6EECF244321}">
                <p14:modId xmlns:p14="http://schemas.microsoft.com/office/powerpoint/2010/main" val="1009597611"/>
              </p:ext>
            </p:extLst>
          </p:nvPr>
        </p:nvGraphicFramePr>
        <p:xfrm>
          <a:off x="112294" y="156512"/>
          <a:ext cx="4924927" cy="361338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Gráfico 13"/>
          <p:cNvGraphicFramePr/>
          <p:nvPr>
            <p:extLst>
              <p:ext uri="{D42A27DB-BD31-4B8C-83A1-F6EECF244321}">
                <p14:modId xmlns:p14="http://schemas.microsoft.com/office/powerpoint/2010/main" val="444382693"/>
              </p:ext>
            </p:extLst>
          </p:nvPr>
        </p:nvGraphicFramePr>
        <p:xfrm>
          <a:off x="7668127" y="27704"/>
          <a:ext cx="4700336" cy="444851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Gráfico 6"/>
          <p:cNvGraphicFramePr>
            <a:graphicFrameLocks/>
          </p:cNvGraphicFramePr>
          <p:nvPr>
            <p:extLst>
              <p:ext uri="{D42A27DB-BD31-4B8C-83A1-F6EECF244321}">
                <p14:modId xmlns:p14="http://schemas.microsoft.com/office/powerpoint/2010/main" val="733530308"/>
              </p:ext>
            </p:extLst>
          </p:nvPr>
        </p:nvGraphicFramePr>
        <p:xfrm>
          <a:off x="4283242" y="27704"/>
          <a:ext cx="4026569" cy="343739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Gráfico 8"/>
          <p:cNvGraphicFramePr/>
          <p:nvPr>
            <p:extLst>
              <p:ext uri="{D42A27DB-BD31-4B8C-83A1-F6EECF244321}">
                <p14:modId xmlns:p14="http://schemas.microsoft.com/office/powerpoint/2010/main" val="703688276"/>
              </p:ext>
            </p:extLst>
          </p:nvPr>
        </p:nvGraphicFramePr>
        <p:xfrm>
          <a:off x="144378" y="4139806"/>
          <a:ext cx="5053263" cy="2539809"/>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59057868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3238</TotalTime>
  <Words>252</Words>
  <Application>Microsoft Macintosh PowerPoint</Application>
  <PresentationFormat>Panorámica</PresentationFormat>
  <Paragraphs>46</Paragraphs>
  <Slides>2</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Calibri</vt:lpstr>
      <vt:lpstr>Calibri Light</vt:lpstr>
      <vt:lpstr>Arial</vt:lpstr>
      <vt:lpstr>Tema de Office</vt:lpstr>
      <vt:lpstr>LA BIOPSIA CON AGUJA GRUESA (BAG) EN EL DIAGNÓSTICO DE NEOPLASIA PULMONAR. VARIABLES PREDICTORAS DE ÉXITO. J. Díez Sierra1, J. Lima Álvarez1, A. Asuero Llanes1, A. Beiztegui Sillero1, C.V. Almeida González2. 1 Servicio de Neumología. Hospital Universitario Virgen de Valme. Sevilla. 2 Estadística y metodología. Hospital Universitario Virgen de Valme. Sevilla. </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BIOPSIA CON AGUJA GRUESA (BAG) EN EL DIAGNÓSTICO DE NEOPLASIA PULMONAR. VARIABLES PREDICTORAS DE ÉXITO. J. Díez Sierra, J. Lima Álvarez, A. Asuero Llanes, A. Beiztegui Sillero, C.V. Almeida González. Servicio de Neumología. Hospital Universitario Virgen de Valme. Sevilla Estadística y metodología. Hospital Universitario Virgen de Valme. Sevilla. </dc:title>
  <dc:creator>Usuario de Microsoft Office</dc:creator>
  <cp:lastModifiedBy>Usuario de Microsoft Office</cp:lastModifiedBy>
  <cp:revision>137</cp:revision>
  <dcterms:created xsi:type="dcterms:W3CDTF">2019-02-04T17:45:51Z</dcterms:created>
  <dcterms:modified xsi:type="dcterms:W3CDTF">2019-03-06T14:45:04Z</dcterms:modified>
</cp:coreProperties>
</file>