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12344400" cy="6943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bé Jurado Gámez" initials="BJG" lastIdx="14" clrIdx="0">
    <p:extLst>
      <p:ext uri="{19B8F6BF-5375-455C-9EA6-DF929625EA0E}">
        <p15:presenceInfo xmlns:p15="http://schemas.microsoft.com/office/powerpoint/2012/main" userId="27d81177971ecb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262C"/>
    <a:srgbClr val="FE0002"/>
    <a:srgbClr val="F25A23"/>
    <a:srgbClr val="F8931C"/>
    <a:srgbClr val="009246"/>
    <a:srgbClr val="8BC63F"/>
    <a:srgbClr val="B5FF00"/>
    <a:srgbClr val="D9E022"/>
    <a:srgbClr val="FFFF04"/>
    <a:srgbClr val="F4F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7"/>
    <p:restoredTop sz="94696"/>
  </p:normalViewPr>
  <p:slideViewPr>
    <p:cSldViewPr snapToGrid="0" snapToObjects="1">
      <p:cViewPr>
        <p:scale>
          <a:sx n="80" d="100"/>
          <a:sy n="80" d="100"/>
        </p:scale>
        <p:origin x="114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1136393"/>
            <a:ext cx="9258300" cy="2417445"/>
          </a:xfrm>
        </p:spPr>
        <p:txBody>
          <a:bodyPr anchor="b"/>
          <a:lstStyle>
            <a:lvl1pPr algn="ctr">
              <a:defRPr sz="607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647063"/>
            <a:ext cx="9258300" cy="1676459"/>
          </a:xfrm>
        </p:spPr>
        <p:txBody>
          <a:bodyPr/>
          <a:lstStyle>
            <a:lvl1pPr marL="0" indent="0" algn="ctr">
              <a:buNone/>
              <a:defRPr sz="2430"/>
            </a:lvl1pPr>
            <a:lvl2pPr marL="462915" indent="0" algn="ctr">
              <a:buNone/>
              <a:defRPr sz="2025"/>
            </a:lvl2pPr>
            <a:lvl3pPr marL="925830" indent="0" algn="ctr">
              <a:buNone/>
              <a:defRPr sz="1823"/>
            </a:lvl3pPr>
            <a:lvl4pPr marL="1388745" indent="0" algn="ctr">
              <a:buNone/>
              <a:defRPr sz="1620"/>
            </a:lvl4pPr>
            <a:lvl5pPr marL="1851660" indent="0" algn="ctr">
              <a:buNone/>
              <a:defRPr sz="1620"/>
            </a:lvl5pPr>
            <a:lvl6pPr marL="2314575" indent="0" algn="ctr">
              <a:buNone/>
              <a:defRPr sz="1620"/>
            </a:lvl6pPr>
            <a:lvl7pPr marL="2777490" indent="0" algn="ctr">
              <a:buNone/>
              <a:defRPr sz="1620"/>
            </a:lvl7pPr>
            <a:lvl8pPr marL="3240405" indent="0" algn="ctr">
              <a:buNone/>
              <a:defRPr sz="1620"/>
            </a:lvl8pPr>
            <a:lvl9pPr marL="3703320" indent="0" algn="ctr">
              <a:buNone/>
              <a:defRPr sz="162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60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0289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248" y="1731110"/>
            <a:ext cx="10647045" cy="2888396"/>
          </a:xfrm>
        </p:spPr>
        <p:txBody>
          <a:bodyPr anchor="b"/>
          <a:lstStyle>
            <a:lvl1pPr>
              <a:defRPr sz="607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2248" y="4646832"/>
            <a:ext cx="10647045" cy="1518939"/>
          </a:xfrm>
        </p:spPr>
        <p:txBody>
          <a:bodyPr/>
          <a:lstStyle>
            <a:lvl1pPr marL="0" indent="0">
              <a:buNone/>
              <a:defRPr sz="2430">
                <a:solidFill>
                  <a:schemeClr val="tx1">
                    <a:tint val="75000"/>
                  </a:schemeClr>
                </a:solidFill>
              </a:defRPr>
            </a:lvl1pPr>
            <a:lvl2pPr marL="462915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2pPr>
            <a:lvl3pPr marL="925830" indent="0">
              <a:buNone/>
              <a:defRPr sz="1823">
                <a:solidFill>
                  <a:schemeClr val="tx1">
                    <a:tint val="75000"/>
                  </a:schemeClr>
                </a:solidFill>
              </a:defRPr>
            </a:lvl3pPr>
            <a:lvl4pPr marL="138874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4pPr>
            <a:lvl5pPr marL="18516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5pPr>
            <a:lvl6pPr marL="231457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6pPr>
            <a:lvl7pPr marL="277749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7pPr>
            <a:lvl8pPr marL="324040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8pPr>
            <a:lvl9pPr marL="370332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54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8678" y="1848445"/>
            <a:ext cx="5246370" cy="4405730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9353" y="1848445"/>
            <a:ext cx="5246370" cy="4405730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058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5" y="369689"/>
            <a:ext cx="10647045" cy="13421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0286" y="1702177"/>
            <a:ext cx="5222259" cy="834211"/>
          </a:xfrm>
        </p:spPr>
        <p:txBody>
          <a:bodyPr anchor="b"/>
          <a:lstStyle>
            <a:lvl1pPr marL="0" indent="0">
              <a:buNone/>
              <a:defRPr sz="2430" b="1"/>
            </a:lvl1pPr>
            <a:lvl2pPr marL="462915" indent="0">
              <a:buNone/>
              <a:defRPr sz="2025" b="1"/>
            </a:lvl2pPr>
            <a:lvl3pPr marL="925830" indent="0">
              <a:buNone/>
              <a:defRPr sz="1823" b="1"/>
            </a:lvl3pPr>
            <a:lvl4pPr marL="1388745" indent="0">
              <a:buNone/>
              <a:defRPr sz="1620" b="1"/>
            </a:lvl4pPr>
            <a:lvl5pPr marL="1851660" indent="0">
              <a:buNone/>
              <a:defRPr sz="1620" b="1"/>
            </a:lvl5pPr>
            <a:lvl6pPr marL="2314575" indent="0">
              <a:buNone/>
              <a:defRPr sz="1620" b="1"/>
            </a:lvl6pPr>
            <a:lvl7pPr marL="2777490" indent="0">
              <a:buNone/>
              <a:defRPr sz="1620" b="1"/>
            </a:lvl7pPr>
            <a:lvl8pPr marL="3240405" indent="0">
              <a:buNone/>
              <a:defRPr sz="1620" b="1"/>
            </a:lvl8pPr>
            <a:lvl9pPr marL="3703320" indent="0">
              <a:buNone/>
              <a:defRPr sz="162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0286" y="2536389"/>
            <a:ext cx="5222259" cy="3730645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352" y="1702177"/>
            <a:ext cx="5247978" cy="834211"/>
          </a:xfrm>
        </p:spPr>
        <p:txBody>
          <a:bodyPr anchor="b"/>
          <a:lstStyle>
            <a:lvl1pPr marL="0" indent="0">
              <a:buNone/>
              <a:defRPr sz="2430" b="1"/>
            </a:lvl1pPr>
            <a:lvl2pPr marL="462915" indent="0">
              <a:buNone/>
              <a:defRPr sz="2025" b="1"/>
            </a:lvl2pPr>
            <a:lvl3pPr marL="925830" indent="0">
              <a:buNone/>
              <a:defRPr sz="1823" b="1"/>
            </a:lvl3pPr>
            <a:lvl4pPr marL="1388745" indent="0">
              <a:buNone/>
              <a:defRPr sz="1620" b="1"/>
            </a:lvl4pPr>
            <a:lvl5pPr marL="1851660" indent="0">
              <a:buNone/>
              <a:defRPr sz="1620" b="1"/>
            </a:lvl5pPr>
            <a:lvl6pPr marL="2314575" indent="0">
              <a:buNone/>
              <a:defRPr sz="1620" b="1"/>
            </a:lvl6pPr>
            <a:lvl7pPr marL="2777490" indent="0">
              <a:buNone/>
              <a:defRPr sz="1620" b="1"/>
            </a:lvl7pPr>
            <a:lvl8pPr marL="3240405" indent="0">
              <a:buNone/>
              <a:defRPr sz="1620" b="1"/>
            </a:lvl8pPr>
            <a:lvl9pPr marL="3703320" indent="0">
              <a:buNone/>
              <a:defRPr sz="162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352" y="2536389"/>
            <a:ext cx="5247978" cy="3730645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9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90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40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6" y="462915"/>
            <a:ext cx="3981390" cy="1620203"/>
          </a:xfrm>
        </p:spPr>
        <p:txBody>
          <a:bodyPr anchor="b"/>
          <a:lstStyle>
            <a:lvl1pPr>
              <a:defRPr sz="32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7978" y="999768"/>
            <a:ext cx="6249353" cy="4934545"/>
          </a:xfrm>
        </p:spPr>
        <p:txBody>
          <a:bodyPr/>
          <a:lstStyle>
            <a:lvl1pPr>
              <a:defRPr sz="3240"/>
            </a:lvl1pPr>
            <a:lvl2pPr>
              <a:defRPr sz="2835"/>
            </a:lvl2pPr>
            <a:lvl3pPr>
              <a:defRPr sz="2430"/>
            </a:lvl3pPr>
            <a:lvl4pPr>
              <a:defRPr sz="2025"/>
            </a:lvl4pPr>
            <a:lvl5pPr>
              <a:defRPr sz="2025"/>
            </a:lvl5pPr>
            <a:lvl6pPr>
              <a:defRPr sz="2025"/>
            </a:lvl6pPr>
            <a:lvl7pPr>
              <a:defRPr sz="2025"/>
            </a:lvl7pPr>
            <a:lvl8pPr>
              <a:defRPr sz="2025"/>
            </a:lvl8pPr>
            <a:lvl9pPr>
              <a:defRPr sz="2025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286" y="2083117"/>
            <a:ext cx="3981390" cy="3859233"/>
          </a:xfrm>
        </p:spPr>
        <p:txBody>
          <a:bodyPr/>
          <a:lstStyle>
            <a:lvl1pPr marL="0" indent="0">
              <a:buNone/>
              <a:defRPr sz="1620"/>
            </a:lvl1pPr>
            <a:lvl2pPr marL="462915" indent="0">
              <a:buNone/>
              <a:defRPr sz="1418"/>
            </a:lvl2pPr>
            <a:lvl3pPr marL="925830" indent="0">
              <a:buNone/>
              <a:defRPr sz="1215"/>
            </a:lvl3pPr>
            <a:lvl4pPr marL="1388745" indent="0">
              <a:buNone/>
              <a:defRPr sz="1013"/>
            </a:lvl4pPr>
            <a:lvl5pPr marL="1851660" indent="0">
              <a:buNone/>
              <a:defRPr sz="1013"/>
            </a:lvl5pPr>
            <a:lvl6pPr marL="2314575" indent="0">
              <a:buNone/>
              <a:defRPr sz="1013"/>
            </a:lvl6pPr>
            <a:lvl7pPr marL="2777490" indent="0">
              <a:buNone/>
              <a:defRPr sz="1013"/>
            </a:lvl7pPr>
            <a:lvl8pPr marL="3240405" indent="0">
              <a:buNone/>
              <a:defRPr sz="1013"/>
            </a:lvl8pPr>
            <a:lvl9pPr marL="3703320" indent="0">
              <a:buNone/>
              <a:defRPr sz="1013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856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6" y="462915"/>
            <a:ext cx="3981390" cy="1620203"/>
          </a:xfrm>
        </p:spPr>
        <p:txBody>
          <a:bodyPr anchor="b"/>
          <a:lstStyle>
            <a:lvl1pPr>
              <a:defRPr sz="32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7978" y="999768"/>
            <a:ext cx="6249353" cy="4934545"/>
          </a:xfrm>
        </p:spPr>
        <p:txBody>
          <a:bodyPr anchor="t"/>
          <a:lstStyle>
            <a:lvl1pPr marL="0" indent="0">
              <a:buNone/>
              <a:defRPr sz="3240"/>
            </a:lvl1pPr>
            <a:lvl2pPr marL="462915" indent="0">
              <a:buNone/>
              <a:defRPr sz="2835"/>
            </a:lvl2pPr>
            <a:lvl3pPr marL="925830" indent="0">
              <a:buNone/>
              <a:defRPr sz="2430"/>
            </a:lvl3pPr>
            <a:lvl4pPr marL="1388745" indent="0">
              <a:buNone/>
              <a:defRPr sz="2025"/>
            </a:lvl4pPr>
            <a:lvl5pPr marL="1851660" indent="0">
              <a:buNone/>
              <a:defRPr sz="2025"/>
            </a:lvl5pPr>
            <a:lvl6pPr marL="2314575" indent="0">
              <a:buNone/>
              <a:defRPr sz="2025"/>
            </a:lvl6pPr>
            <a:lvl7pPr marL="2777490" indent="0">
              <a:buNone/>
              <a:defRPr sz="2025"/>
            </a:lvl7pPr>
            <a:lvl8pPr marL="3240405" indent="0">
              <a:buNone/>
              <a:defRPr sz="2025"/>
            </a:lvl8pPr>
            <a:lvl9pPr marL="3703320" indent="0">
              <a:buNone/>
              <a:defRPr sz="202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286" y="2083117"/>
            <a:ext cx="3981390" cy="3859233"/>
          </a:xfrm>
        </p:spPr>
        <p:txBody>
          <a:bodyPr/>
          <a:lstStyle>
            <a:lvl1pPr marL="0" indent="0">
              <a:buNone/>
              <a:defRPr sz="1620"/>
            </a:lvl1pPr>
            <a:lvl2pPr marL="462915" indent="0">
              <a:buNone/>
              <a:defRPr sz="1418"/>
            </a:lvl2pPr>
            <a:lvl3pPr marL="925830" indent="0">
              <a:buNone/>
              <a:defRPr sz="1215"/>
            </a:lvl3pPr>
            <a:lvl4pPr marL="1388745" indent="0">
              <a:buNone/>
              <a:defRPr sz="1013"/>
            </a:lvl4pPr>
            <a:lvl5pPr marL="1851660" indent="0">
              <a:buNone/>
              <a:defRPr sz="1013"/>
            </a:lvl5pPr>
            <a:lvl6pPr marL="2314575" indent="0">
              <a:buNone/>
              <a:defRPr sz="1013"/>
            </a:lvl6pPr>
            <a:lvl7pPr marL="2777490" indent="0">
              <a:buNone/>
              <a:defRPr sz="1013"/>
            </a:lvl7pPr>
            <a:lvl8pPr marL="3240405" indent="0">
              <a:buNone/>
              <a:defRPr sz="1013"/>
            </a:lvl8pPr>
            <a:lvl9pPr marL="3703320" indent="0">
              <a:buNone/>
              <a:defRPr sz="1013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926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550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3961" y="369689"/>
            <a:ext cx="2661761" cy="588448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677" y="369689"/>
            <a:ext cx="7830979" cy="5884486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32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8678" y="369689"/>
            <a:ext cx="10647045" cy="134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8678" y="1848445"/>
            <a:ext cx="10647045" cy="4405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678" y="6435805"/>
            <a:ext cx="2777490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F1B3E-398A-1C44-9455-0AC2FE73808A}" type="datetimeFigureOut">
              <a:rPr lang="es-ES" smtClean="0"/>
              <a:t>2/3/19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89083" y="6435805"/>
            <a:ext cx="4166235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8233" y="6435805"/>
            <a:ext cx="2777490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8E4D6-949F-B24B-9826-10DC6E4FEB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318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25830" rtl="0" eaLnBrk="1" latinLnBrk="0" hangingPunct="1">
        <a:lnSpc>
          <a:spcPct val="90000"/>
        </a:lnSpc>
        <a:spcBef>
          <a:spcPct val="0"/>
        </a:spcBef>
        <a:buNone/>
        <a:defRPr sz="44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458" indent="-231458" algn="l" defTabSz="92583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69437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430" kern="1200">
          <a:solidFill>
            <a:schemeClr val="tx1"/>
          </a:solidFill>
          <a:latin typeface="+mn-lt"/>
          <a:ea typeface="+mn-ea"/>
          <a:cs typeface="+mn-cs"/>
        </a:defRPr>
      </a:lvl2pPr>
      <a:lvl3pPr marL="115728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62020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4pPr>
      <a:lvl5pPr marL="208311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5pPr>
      <a:lvl6pPr marL="254603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6pPr>
      <a:lvl7pPr marL="300894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7pPr>
      <a:lvl8pPr marL="347186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8pPr>
      <a:lvl9pPr marL="393477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3pPr>
      <a:lvl4pPr marL="138874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5pPr>
      <a:lvl6pPr marL="231457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6pPr>
      <a:lvl7pPr marL="277749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7pPr>
      <a:lvl8pPr marL="324040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8pPr>
      <a:lvl9pPr marL="370332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992117D3-6591-5146-A3D2-1C495883EA73}"/>
              </a:ext>
            </a:extLst>
          </p:cNvPr>
          <p:cNvSpPr/>
          <p:nvPr/>
        </p:nvSpPr>
        <p:spPr>
          <a:xfrm>
            <a:off x="365002" y="2425109"/>
            <a:ext cx="6019800" cy="1267877"/>
          </a:xfrm>
          <a:prstGeom prst="rect">
            <a:avLst/>
          </a:prstGeom>
          <a:solidFill>
            <a:srgbClr val="E2F0FF">
              <a:alpha val="60000"/>
            </a:srgb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Valorar si el grado de actividad física determinado mediante el cuestionario YPAS (</a:t>
            </a:r>
            <a:r>
              <a:rPr lang="es-E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Yale </a:t>
            </a:r>
            <a:r>
              <a:rPr lang="es-E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s-E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es-E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) se puede relacionar con parámetros de la prueba de 6 minutos marcha (P6MM) en pacientes con diagnóstico de EPOC</a:t>
            </a:r>
            <a:endParaRPr lang="es-ES_tradnl" alt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5E54A3E-E030-084A-B96B-FC5FEB6EA142}"/>
              </a:ext>
            </a:extLst>
          </p:cNvPr>
          <p:cNvSpPr/>
          <p:nvPr/>
        </p:nvSpPr>
        <p:spPr>
          <a:xfrm>
            <a:off x="6679088" y="2427651"/>
            <a:ext cx="5384576" cy="4152363"/>
          </a:xfrm>
          <a:prstGeom prst="rect">
            <a:avLst/>
          </a:prstGeom>
          <a:solidFill>
            <a:srgbClr val="E2F0FF">
              <a:alpha val="49020"/>
            </a:srgb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transversal. H.U. Reina Sofía de Córdoba. </a:t>
            </a:r>
          </a:p>
          <a:p>
            <a:pPr algn="just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Criterios inclusión: pacientes con EPOC, con </a:t>
            </a:r>
            <a:r>
              <a:rPr lang="es-ES_tradn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edad entre 40 y 75 años, 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saturación de oxígeno (SpO</a:t>
            </a:r>
            <a:r>
              <a:rPr lang="es-ES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_tradn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 93% y ≤ 95% y estabilidad clínica.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Variables: características clínicas (edad, sexo, IMC, consumo tabáquico, clasificación GOLD) y parámetros P6MM. </a:t>
            </a:r>
            <a:endParaRPr lang="es-E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actividad física habitual: evaluada mediante </a:t>
            </a:r>
            <a:r>
              <a:rPr lang="es-ES_tradn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cuestionario YPAS (puntuación entre 0 y 137). Un valor &lt; 51 cataloga al paciente como sedentario.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capacidad de esfuerzo fue determinada </a:t>
            </a:r>
            <a:r>
              <a:rPr lang="es-ES_tradnl" sz="1600" dirty="0">
                <a:latin typeface="Arial" panose="020B0604020202020204" pitchFamily="34" charset="0"/>
                <a:cs typeface="Arial" panose="020B0604020202020204" pitchFamily="34" charset="0"/>
              </a:rPr>
              <a:t>por la P6MM (metros caminados, disnea percibida en la escala de </a:t>
            </a:r>
            <a:r>
              <a:rPr lang="es-ES_tradnl" sz="1600" dirty="0" err="1">
                <a:latin typeface="Arial" panose="020B0604020202020204" pitchFamily="34" charset="0"/>
                <a:cs typeface="Arial" panose="020B0604020202020204" pitchFamily="34" charset="0"/>
              </a:rPr>
              <a:t>Börg</a:t>
            </a:r>
            <a:r>
              <a:rPr lang="es-ES_tradnl" sz="1600" dirty="0">
                <a:latin typeface="Arial" panose="020B0604020202020204" pitchFamily="34" charset="0"/>
                <a:cs typeface="Arial" panose="020B0604020202020204" pitchFamily="34" charset="0"/>
              </a:rPr>
              <a:t>, saturación media y grado de </a:t>
            </a:r>
            <a:r>
              <a:rPr lang="es-ES_tradnl" sz="1600" dirty="0" err="1">
                <a:latin typeface="Arial" panose="020B0604020202020204" pitchFamily="34" charset="0"/>
                <a:cs typeface="Arial" panose="020B0604020202020204" pitchFamily="34" charset="0"/>
              </a:rPr>
              <a:t>desaturación</a:t>
            </a:r>
            <a:r>
              <a:rPr lang="es-ES_tradnl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02F6691-385D-5846-B55C-555767B611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561575" y="2098214"/>
            <a:ext cx="3619602" cy="4148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ES" sz="2400" dirty="0"/>
              <a:t>MATERIAL Y MÉTODOS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F2600BB-6DD6-E743-85D1-073A0CD38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084" y="-32084"/>
            <a:ext cx="12501011" cy="194109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/>
          <a:lstStyle/>
          <a:p>
            <a:pPr defTabSz="1745685">
              <a:defRPr/>
            </a:pPr>
            <a:endParaRPr lang="es-ES_tradnl" sz="815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CuadroTexto 3">
            <a:extLst>
              <a:ext uri="{FF2B5EF4-FFF2-40B4-BE49-F238E27FC236}">
                <a16:creationId xmlns:a16="http://schemas.microsoft.com/office/drawing/2014/main" id="{2D580CEC-4C12-1242-B3A8-211D22104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8307" y="118857"/>
            <a:ext cx="1250101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s-ES_tradnl" sz="3000" b="1" dirty="0"/>
              <a:t>INFLUENCIA DEL GRADO DE ACTIVIDAD FÍSICA HABITUAL SOBRE LA CAPACIDAD DE ESFUERZO EN PACIENTES CON EPOC</a:t>
            </a:r>
            <a:r>
              <a:rPr lang="es-ES" sz="3000" dirty="0"/>
              <a:t> </a:t>
            </a:r>
            <a:endParaRPr lang="es-ES_tradnl" altLang="es-ES" sz="3000" dirty="0"/>
          </a:p>
        </p:txBody>
      </p:sp>
      <p:sp>
        <p:nvSpPr>
          <p:cNvPr id="16" name="Rectángulo 4">
            <a:extLst>
              <a:ext uri="{FF2B5EF4-FFF2-40B4-BE49-F238E27FC236}">
                <a16:creationId xmlns:a16="http://schemas.microsoft.com/office/drawing/2014/main" id="{BB01EAE5-5FB7-8841-8556-205C93263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95" y="1183363"/>
            <a:ext cx="12079705" cy="6294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ES" sz="1500" u="sng" dirty="0">
                <a:cs typeface="Arial" panose="020B0604020202020204" pitchFamily="34" charset="0"/>
              </a:rPr>
              <a:t>S. Martín Bote</a:t>
            </a:r>
            <a:r>
              <a:rPr lang="es-ES" sz="1500" u="sng" baseline="30000" dirty="0">
                <a:cs typeface="Arial" panose="020B0604020202020204" pitchFamily="34" charset="0"/>
              </a:rPr>
              <a:t>1</a:t>
            </a:r>
            <a:r>
              <a:rPr lang="es-ES" sz="1500" dirty="0">
                <a:cs typeface="Arial" panose="020B0604020202020204" pitchFamily="34" charset="0"/>
              </a:rPr>
              <a:t>, A. Jurado García</a:t>
            </a:r>
            <a:r>
              <a:rPr lang="es-ES" sz="1500" baseline="30000" dirty="0">
                <a:cs typeface="Arial" panose="020B0604020202020204" pitchFamily="34" charset="0"/>
              </a:rPr>
              <a:t>2</a:t>
            </a:r>
            <a:r>
              <a:rPr lang="es-ES" sz="1500" dirty="0">
                <a:cs typeface="Arial" panose="020B0604020202020204" pitchFamily="34" charset="0"/>
              </a:rPr>
              <a:t>, M. Melgar Herrero</a:t>
            </a:r>
            <a:r>
              <a:rPr lang="es-ES" sz="1500" baseline="30000" dirty="0">
                <a:cs typeface="Arial" panose="020B0604020202020204" pitchFamily="34" charset="0"/>
              </a:rPr>
              <a:t>1</a:t>
            </a:r>
            <a:r>
              <a:rPr lang="es-ES" sz="1500" dirty="0">
                <a:cs typeface="Arial" panose="020B0604020202020204" pitchFamily="34" charset="0"/>
              </a:rPr>
              <a:t>, M. Entrenas Castillo</a:t>
            </a:r>
            <a:r>
              <a:rPr lang="es-ES" sz="1500" baseline="30000" dirty="0">
                <a:cs typeface="Arial" panose="020B0604020202020204" pitchFamily="34" charset="0"/>
              </a:rPr>
              <a:t>1</a:t>
            </a:r>
            <a:r>
              <a:rPr lang="es-ES" sz="1500" dirty="0">
                <a:cs typeface="Arial" panose="020B0604020202020204" pitchFamily="34" charset="0"/>
              </a:rPr>
              <a:t>, M. J. Cobos Ceballos</a:t>
            </a:r>
            <a:r>
              <a:rPr lang="es-ES" sz="1500" baseline="30000" dirty="0">
                <a:cs typeface="Arial" panose="020B0604020202020204" pitchFamily="34" charset="0"/>
              </a:rPr>
              <a:t>1</a:t>
            </a:r>
            <a:r>
              <a:rPr lang="es-ES" sz="1500" dirty="0">
                <a:cs typeface="Arial" panose="020B0604020202020204" pitchFamily="34" charset="0"/>
              </a:rPr>
              <a:t>, N. Pascual Martínez</a:t>
            </a:r>
            <a:r>
              <a:rPr lang="es-ES" sz="1500" baseline="30000" dirty="0">
                <a:cs typeface="Arial" panose="020B0604020202020204" pitchFamily="34" charset="0"/>
              </a:rPr>
              <a:t>1</a:t>
            </a:r>
            <a:r>
              <a:rPr lang="es-ES" sz="1500" dirty="0">
                <a:cs typeface="Arial" panose="020B0604020202020204" pitchFamily="34" charset="0"/>
              </a:rPr>
              <a:t>, N. </a:t>
            </a:r>
            <a:r>
              <a:rPr lang="es-ES" sz="1500" dirty="0" err="1">
                <a:cs typeface="Arial" panose="020B0604020202020204" pitchFamily="34" charset="0"/>
              </a:rPr>
              <a:t>Feu</a:t>
            </a:r>
            <a:r>
              <a:rPr lang="es-ES" sz="1500" dirty="0">
                <a:cs typeface="Arial" panose="020B0604020202020204" pitchFamily="34" charset="0"/>
              </a:rPr>
              <a:t> Collado</a:t>
            </a:r>
            <a:r>
              <a:rPr lang="es-ES" sz="1500" baseline="30000" dirty="0">
                <a:cs typeface="Arial" panose="020B0604020202020204" pitchFamily="34" charset="0"/>
              </a:rPr>
              <a:t>1</a:t>
            </a:r>
            <a:endParaRPr lang="es-ES" sz="1500" dirty="0">
              <a:cs typeface="Arial" panose="020B0604020202020204" pitchFamily="34" charset="0"/>
            </a:endParaRPr>
          </a:p>
          <a:p>
            <a:pPr marL="254089" indent="-254089" algn="ctr">
              <a:lnSpc>
                <a:spcPct val="120000"/>
              </a:lnSpc>
              <a:buAutoNum type="arabicPeriod"/>
            </a:pPr>
            <a:endParaRPr lang="es-ES_tradnl" altLang="es-ES" sz="100" dirty="0">
              <a:cs typeface="Arial" panose="020B0604020202020204" pitchFamily="34" charset="0"/>
            </a:endParaRPr>
          </a:p>
          <a:p>
            <a:pPr marL="254089" indent="-254089" algn="ctr">
              <a:lnSpc>
                <a:spcPct val="120000"/>
              </a:lnSpc>
              <a:buAutoNum type="arabicPeriod"/>
            </a:pPr>
            <a:r>
              <a:rPr lang="es-ES_tradnl" altLang="es-ES" sz="1200" dirty="0">
                <a:cs typeface="Arial" panose="020B0604020202020204" pitchFamily="34" charset="0"/>
              </a:rPr>
              <a:t>Servicio de Neumología. Hospital Universitario Reina Sofía, Córdoba.       2.   </a:t>
            </a:r>
            <a:r>
              <a:rPr lang="es-ES_tradnl" sz="1200" dirty="0"/>
              <a:t>Unidad de Fisioterapia. Hospital San Juan de Dios. Córdoba</a:t>
            </a:r>
            <a:r>
              <a:rPr lang="es-ES" sz="1200" dirty="0"/>
              <a:t> </a:t>
            </a:r>
            <a:r>
              <a:rPr lang="es-ES_tradnl" altLang="es-ES" sz="12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AB3A5E9-0ECC-5F4D-9372-416F402C649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70780" y="2098214"/>
            <a:ext cx="3008243" cy="4148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ES" sz="2400" dirty="0"/>
              <a:t>INTRODUCCIÓN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6962159-B36B-794A-B1D8-84826940FA60}"/>
              </a:ext>
            </a:extLst>
          </p:cNvPr>
          <p:cNvSpPr/>
          <p:nvPr/>
        </p:nvSpPr>
        <p:spPr>
          <a:xfrm>
            <a:off x="1162985" y="4165974"/>
            <a:ext cx="2582049" cy="2523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Escala de disnea de </a:t>
            </a:r>
            <a:r>
              <a:rPr lang="es-ES" sz="1400" dirty="0" err="1">
                <a:solidFill>
                  <a:schemeClr val="tx1"/>
                </a:solidFill>
              </a:rPr>
              <a:t>Borg</a:t>
            </a:r>
            <a:endParaRPr lang="es-ES" sz="1400" dirty="0">
              <a:solidFill>
                <a:schemeClr val="tx1"/>
              </a:solidFill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7E4CAB76-A30C-6142-ABEC-8DACBCDCD4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83" b="9497"/>
          <a:stretch/>
        </p:blipFill>
        <p:spPr>
          <a:xfrm>
            <a:off x="865035" y="3850105"/>
            <a:ext cx="5019732" cy="309362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2466" y="2310009"/>
            <a:ext cx="2257895" cy="308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766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A2855164-81C6-A74C-B545-529CA9E42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31240"/>
              </p:ext>
            </p:extLst>
          </p:nvPr>
        </p:nvGraphicFramePr>
        <p:xfrm>
          <a:off x="341244" y="2206645"/>
          <a:ext cx="6570280" cy="438912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313546">
                  <a:extLst>
                    <a:ext uri="{9D8B030D-6E8A-4147-A177-3AD203B41FA5}">
                      <a16:colId xmlns:a16="http://schemas.microsoft.com/office/drawing/2014/main" val="2380992778"/>
                    </a:ext>
                  </a:extLst>
                </a:gridCol>
                <a:gridCol w="1720268">
                  <a:extLst>
                    <a:ext uri="{9D8B030D-6E8A-4147-A177-3AD203B41FA5}">
                      <a16:colId xmlns:a16="http://schemas.microsoft.com/office/drawing/2014/main" val="1939189679"/>
                    </a:ext>
                  </a:extLst>
                </a:gridCol>
                <a:gridCol w="1606218">
                  <a:extLst>
                    <a:ext uri="{9D8B030D-6E8A-4147-A177-3AD203B41FA5}">
                      <a16:colId xmlns:a16="http://schemas.microsoft.com/office/drawing/2014/main" val="2029612945"/>
                    </a:ext>
                  </a:extLst>
                </a:gridCol>
                <a:gridCol w="930248">
                  <a:extLst>
                    <a:ext uri="{9D8B030D-6E8A-4147-A177-3AD203B41FA5}">
                      <a16:colId xmlns:a16="http://schemas.microsoft.com/office/drawing/2014/main" val="32088462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Sedentarios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(YPAS ≤ 51)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56)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sedentarios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(YPAS &gt; 52)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28)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765525"/>
                  </a:ext>
                </a:extLst>
              </a:tr>
              <a:tr h="115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Género (varón)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(85,7%)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(85,7%)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0,958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extLst>
                  <a:ext uri="{0D108BD9-81ED-4DB2-BD59-A6C34878D82A}">
                    <a16:rowId xmlns:a16="http://schemas.microsoft.com/office/drawing/2014/main" val="15960013"/>
                  </a:ext>
                </a:extLst>
              </a:tr>
              <a:tr h="115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(años)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62,5 ± 7,12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61,7 ± 6,98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0,602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extLst>
                  <a:ext uri="{0D108BD9-81ED-4DB2-BD59-A6C34878D82A}">
                    <a16:rowId xmlns:a16="http://schemas.microsoft.com/office/drawing/2014/main" val="2197881422"/>
                  </a:ext>
                </a:extLst>
              </a:tr>
              <a:tr h="115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 (kg/m</a:t>
                      </a:r>
                      <a:r>
                        <a:rPr lang="es-ES_tradnl" sz="16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 ± 5,17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28,2 ± 3,93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0,416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extLst>
                  <a:ext uri="{0D108BD9-81ED-4DB2-BD59-A6C34878D82A}">
                    <a16:rowId xmlns:a16="http://schemas.microsoft.com/office/drawing/2014/main" val="448547082"/>
                  </a:ext>
                </a:extLst>
              </a:tr>
              <a:tr h="231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 (</a:t>
                      </a:r>
                      <a:r>
                        <a:rPr lang="es-ES_tradnl" sz="16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paq</a:t>
                      </a: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/año)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46,8 ± 21,54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39,9 ± 19,50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0,161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extLst>
                  <a:ext uri="{0D108BD9-81ED-4DB2-BD59-A6C34878D82A}">
                    <a16:rowId xmlns:a16="http://schemas.microsoft.com/office/drawing/2014/main" val="2694322611"/>
                  </a:ext>
                </a:extLst>
              </a:tr>
              <a:tr h="578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A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B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D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(30,4%)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(8,9%)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(23,2%)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(37,5%)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(39,3%)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(7,1%)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(17,9%)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(35,7%)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0,853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ctr"/>
                </a:tc>
                <a:extLst>
                  <a:ext uri="{0D108BD9-81ED-4DB2-BD59-A6C34878D82A}">
                    <a16:rowId xmlns:a16="http://schemas.microsoft.com/office/drawing/2014/main" val="3345512856"/>
                  </a:ext>
                </a:extLst>
              </a:tr>
              <a:tr h="595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P6MM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Metros caminados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Escala de </a:t>
                      </a:r>
                      <a:r>
                        <a:rPr lang="es-ES_tradnl" sz="16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Borg</a:t>
                      </a: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SpO2 media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% SpO2 90%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% SpO</a:t>
                      </a:r>
                      <a:r>
                        <a:rPr lang="es-ES_tradnl" sz="16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88%</a:t>
                      </a:r>
                      <a:endParaRPr lang="es-E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436,4 ± 18,75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6,61 ± 2,02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90,8 ± 0,52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36,28 ± 36,7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20,7 ± 30,68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490,00 ± 60,35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 ± 2,46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91,6 ± 0,75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23,31 ± 34,30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 ± 31,07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0,005*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0,002*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0,432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0,123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0,793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496" marR="56496" marT="0" marB="0" anchor="b"/>
                </a:tc>
                <a:extLst>
                  <a:ext uri="{0D108BD9-81ED-4DB2-BD59-A6C34878D82A}">
                    <a16:rowId xmlns:a16="http://schemas.microsoft.com/office/drawing/2014/main" val="1045635439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139AB1E-31E7-8645-ACF1-EC12561C3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325214"/>
              </p:ext>
            </p:extLst>
          </p:nvPr>
        </p:nvGraphicFramePr>
        <p:xfrm>
          <a:off x="7270518" y="2294016"/>
          <a:ext cx="4833298" cy="19507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75872">
                  <a:extLst>
                    <a:ext uri="{9D8B030D-6E8A-4147-A177-3AD203B41FA5}">
                      <a16:colId xmlns:a16="http://schemas.microsoft.com/office/drawing/2014/main" val="1896114263"/>
                    </a:ext>
                  </a:extLst>
                </a:gridCol>
                <a:gridCol w="1955023">
                  <a:extLst>
                    <a:ext uri="{9D8B030D-6E8A-4147-A177-3AD203B41FA5}">
                      <a16:colId xmlns:a16="http://schemas.microsoft.com/office/drawing/2014/main" val="2252584127"/>
                    </a:ext>
                  </a:extLst>
                </a:gridCol>
                <a:gridCol w="802403">
                  <a:extLst>
                    <a:ext uri="{9D8B030D-6E8A-4147-A177-3AD203B41FA5}">
                      <a16:colId xmlns:a16="http://schemas.microsoft.com/office/drawing/2014/main" val="3837066438"/>
                    </a:ext>
                  </a:extLst>
                </a:gridCol>
              </a:tblGrid>
              <a:tr h="166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(IC 95%)</a:t>
                      </a:r>
                      <a:endParaRPr lang="es-E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100220"/>
                  </a:ext>
                </a:extLst>
              </a:tr>
              <a:tr h="150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Metros caminados</a:t>
                      </a:r>
                      <a:endParaRPr lang="es-ES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 (0,98 - 0,99</a:t>
                      </a: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0,019*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242058038"/>
                  </a:ext>
                </a:extLst>
              </a:tr>
              <a:tr h="1728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 de </a:t>
                      </a:r>
                      <a:r>
                        <a:rPr lang="es-ES_tradnl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Börg</a:t>
                      </a:r>
                      <a:r>
                        <a:rPr lang="es-ES_tradn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</a:t>
                      </a:r>
                      <a:endParaRPr lang="es-ES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1,28 (1,02 – 1,61) 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0,037*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2488021925"/>
                  </a:ext>
                </a:extLst>
              </a:tr>
              <a:tr h="150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SpO2</a:t>
                      </a:r>
                      <a:r>
                        <a:rPr lang="es-ES_tradn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media</a:t>
                      </a:r>
                      <a:endParaRPr lang="es-ES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1,14 (0,83 - 1,56)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0,428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2951359646"/>
                  </a:ext>
                </a:extLst>
              </a:tr>
              <a:tr h="150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 SpO2 &lt; 90%</a:t>
                      </a: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1,05 (0,99-1,10)</a:t>
                      </a: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0,408</a:t>
                      </a: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3916197769"/>
                  </a:ext>
                </a:extLst>
              </a:tr>
              <a:tr h="1501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SpO2 &lt; 88%</a:t>
                      </a:r>
                      <a:endParaRPr lang="es-ES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 (0,95 – 1,00)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0,053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1432175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  <a:endParaRPr lang="es-ES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0,91 (0,82 – 1,03</a:t>
                      </a: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0,150</a:t>
                      </a:r>
                      <a:endParaRPr lang="es-ES" sz="16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4276980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Clasificación GOLD</a:t>
                      </a: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53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1,65 (1,10—1 2,01)</a:t>
                      </a:r>
                    </a:p>
                  </a:txBody>
                  <a:tcPr marL="61420" marR="6142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0,354</a:t>
                      </a:r>
                    </a:p>
                  </a:txBody>
                  <a:tcPr marL="61420" marR="61420" marT="0" marB="0" anchor="ctr"/>
                </a:tc>
                <a:extLst>
                  <a:ext uri="{0D108BD9-81ED-4DB2-BD59-A6C34878D82A}">
                    <a16:rowId xmlns:a16="http://schemas.microsoft.com/office/drawing/2014/main" val="50585669"/>
                  </a:ext>
                </a:extLst>
              </a:tr>
            </a:tbl>
          </a:graphicData>
        </a:graphic>
      </p:graphicFrame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760604A-F730-2B44-90F4-D0EFB59B6EB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66404" y="470594"/>
            <a:ext cx="11994564" cy="0"/>
          </a:xfrm>
          <a:prstGeom prst="line">
            <a:avLst/>
          </a:prstGeom>
          <a:noFill/>
          <a:ln w="38100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C023AC-1A0C-A74F-861B-81187CE56C8F}"/>
              </a:ext>
            </a:extLst>
          </p:cNvPr>
          <p:cNvSpPr/>
          <p:nvPr/>
        </p:nvSpPr>
        <p:spPr>
          <a:xfrm>
            <a:off x="7270518" y="2557074"/>
            <a:ext cx="4833298" cy="47209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C000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371BA7E-24B3-5348-8A00-E3892B15E892}"/>
              </a:ext>
            </a:extLst>
          </p:cNvPr>
          <p:cNvSpPr/>
          <p:nvPr/>
        </p:nvSpPr>
        <p:spPr>
          <a:xfrm>
            <a:off x="386362" y="5353672"/>
            <a:ext cx="6502185" cy="52902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F0F21D9-E400-2B49-B554-A0E5CFC1B63D}"/>
              </a:ext>
            </a:extLst>
          </p:cNvPr>
          <p:cNvSpPr/>
          <p:nvPr/>
        </p:nvSpPr>
        <p:spPr>
          <a:xfrm>
            <a:off x="7270518" y="4901711"/>
            <a:ext cx="4833298" cy="1583390"/>
          </a:xfrm>
          <a:prstGeom prst="rect">
            <a:avLst/>
          </a:prstGeom>
          <a:solidFill>
            <a:srgbClr val="E2F0FF">
              <a:alpha val="60000"/>
            </a:srgb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 estudio confirma que el grado de sedentarismo puede influir en el capacidad de esfuerzo, y en la P6MM se asocia con una menor distancia recorrida y un mayor grado de disnea percibida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B50C70E-FAF6-E74D-AAD1-0AB15F4E6F2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668077" y="234029"/>
            <a:ext cx="3008243" cy="4148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ES" sz="2400" dirty="0"/>
              <a:t>RESULTADOS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F794CE3-9E7C-4B49-A097-E17AF3DD7F4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83045" y="4592600"/>
            <a:ext cx="3008243" cy="41484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23558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235585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_tradnl" altLang="es-ES" sz="2400" dirty="0"/>
              <a:t>CONCLUSIONES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A25056E-626B-4B46-8DB8-B58E9D29A088}"/>
              </a:ext>
            </a:extLst>
          </p:cNvPr>
          <p:cNvSpPr/>
          <p:nvPr/>
        </p:nvSpPr>
        <p:spPr>
          <a:xfrm>
            <a:off x="341244" y="827154"/>
            <a:ext cx="11661911" cy="1026172"/>
          </a:xfrm>
          <a:prstGeom prst="rect">
            <a:avLst/>
          </a:prstGeom>
          <a:solidFill>
            <a:srgbClr val="E2F0FF">
              <a:alpha val="60000"/>
            </a:srgb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 recogieron 84 pacientes, con una edad media de 63 ± 7 años, más frecuentemente varones (85,7%), IMC de 27,6 kg/m2, con un consumo acumulado de 44 paquetes/año. El grupo más numeroso quedó clasificado en el grupo D de la GOLD (36,9%), y 56 (66,7%) de los pacientes fueron catalogados de sedentarios según el cuestionario YPAS.</a:t>
            </a:r>
            <a:endParaRPr lang="es-E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225068" y="1941116"/>
            <a:ext cx="29241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Regresión logística múltiple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7206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847</TotalTime>
  <Words>576</Words>
  <Application>Microsoft Macintosh PowerPoint</Application>
  <PresentationFormat>Personalizado</PresentationFormat>
  <Paragraphs>106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Silvia Martin Bote</dc:creator>
  <cp:lastModifiedBy>Silvia Martin Bote</cp:lastModifiedBy>
  <cp:revision>34</cp:revision>
  <dcterms:created xsi:type="dcterms:W3CDTF">2019-02-01T11:26:00Z</dcterms:created>
  <dcterms:modified xsi:type="dcterms:W3CDTF">2019-03-02T10:04:15Z</dcterms:modified>
</cp:coreProperties>
</file>