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diagrams/drawing4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8821738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2" autoAdjust="0"/>
    <p:restoredTop sz="85424" autoAdjust="0"/>
  </p:normalViewPr>
  <p:slideViewPr>
    <p:cSldViewPr>
      <p:cViewPr varScale="1">
        <p:scale>
          <a:sx n="66" d="100"/>
          <a:sy n="66" d="100"/>
        </p:scale>
        <p:origin x="-1350" y="-96"/>
      </p:cViewPr>
      <p:guideLst>
        <p:guide orient="horz" pos="2160"/>
        <p:guide pos="2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12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IP/A</c:v>
                </c:pt>
              </c:strCache>
            </c:strRef>
          </c:tx>
          <c:dLbls>
            <c:txPr>
              <a:bodyPr/>
              <a:lstStyle/>
              <a:p>
                <a:pPr>
                  <a:defRPr sz="1600"/>
                </a:pPr>
                <a:endParaRPr lang="es-ES"/>
              </a:p>
            </c:txPr>
            <c:showVal val="1"/>
          </c:dLbls>
          <c:cat>
            <c:strRef>
              <c:f>Hoja1!$A$2:$A$5</c:f>
              <c:strCache>
                <c:ptCount val="4"/>
                <c:pt idx="0">
                  <c:v>Leve</c:v>
                </c:pt>
                <c:pt idx="1">
                  <c:v>Mod</c:v>
                </c:pt>
                <c:pt idx="2">
                  <c:v>Grave</c:v>
                </c:pt>
                <c:pt idx="3">
                  <c:v>Muy grave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0</c:v>
                </c:pt>
                <c:pt idx="1">
                  <c:v>7</c:v>
                </c:pt>
                <c:pt idx="2">
                  <c:v>4</c:v>
                </c:pt>
                <c:pt idx="3">
                  <c:v>37</c:v>
                </c:pt>
              </c:numCache>
            </c:numRef>
          </c:val>
        </c:ser>
        <c:dLbls>
          <c:showVal val="1"/>
        </c:dLbls>
        <c:gapWidth val="95"/>
        <c:overlap val="100"/>
        <c:axId val="71668864"/>
        <c:axId val="71670400"/>
      </c:barChart>
      <c:catAx>
        <c:axId val="7166886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/>
            </a:pPr>
            <a:endParaRPr lang="es-ES"/>
          </a:p>
        </c:txPr>
        <c:crossAx val="71670400"/>
        <c:crosses val="autoZero"/>
        <c:auto val="1"/>
        <c:lblAlgn val="ctr"/>
        <c:lblOffset val="100"/>
      </c:catAx>
      <c:valAx>
        <c:axId val="71670400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7166886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>
        <c:manualLayout>
          <c:layoutTarget val="inner"/>
          <c:xMode val="edge"/>
          <c:yMode val="edge"/>
          <c:x val="0.13004204805869041"/>
          <c:y val="0.2334623894884838"/>
          <c:w val="0.32266324301655136"/>
          <c:h val="0.48410578054786446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Lbls>
            <c:txPr>
              <a:bodyPr/>
              <a:lstStyle/>
              <a:p>
                <a:pPr>
                  <a:defRPr sz="1600"/>
                </a:pPr>
                <a:endParaRPr lang="es-ES"/>
              </a:p>
            </c:txPr>
            <c:showPercent val="1"/>
          </c:dLbls>
          <c:cat>
            <c:strRef>
              <c:f>Hoja1!$A$2:$A$4</c:f>
              <c:strCache>
                <c:ptCount val="3"/>
                <c:pt idx="0">
                  <c:v>No fumadores</c:v>
                </c:pt>
                <c:pt idx="1">
                  <c:v>Exfumadores</c:v>
                </c:pt>
                <c:pt idx="2">
                  <c:v>Fumadores,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47</c:v>
                </c:pt>
                <c:pt idx="1">
                  <c:v>28.5</c:v>
                </c:pt>
                <c:pt idx="2">
                  <c:v>24.5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2"/>
        <c:txPr>
          <a:bodyPr/>
          <a:lstStyle/>
          <a:p>
            <a:pPr>
              <a:defRPr sz="1400">
                <a:solidFill>
                  <a:schemeClr val="tx1"/>
                </a:solidFill>
              </a:defRPr>
            </a:pPr>
            <a:endParaRPr lang="es-ES"/>
          </a:p>
        </c:txPr>
      </c:legendEntry>
      <c:layout>
        <c:manualLayout>
          <c:xMode val="edge"/>
          <c:yMode val="edge"/>
          <c:x val="0.40384788242980318"/>
          <c:y val="0.15851500012176836"/>
          <c:w val="0.44934272401588088"/>
          <c:h val="0.50523995324095172"/>
        </c:manualLayout>
      </c:layout>
      <c:txPr>
        <a:bodyPr/>
        <a:lstStyle/>
        <a:p>
          <a:pPr>
            <a:defRPr sz="1400"/>
          </a:pPr>
          <a:endParaRPr lang="es-ES"/>
        </a:p>
      </c:txPr>
    </c:legend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autoTitleDeleted val="1"/>
    <c:plotArea>
      <c:layout>
        <c:manualLayout>
          <c:layoutTarget val="inner"/>
          <c:xMode val="edge"/>
          <c:yMode val="edge"/>
          <c:x val="0"/>
          <c:y val="9.4097138962008192E-2"/>
          <c:w val="0.92848524374655428"/>
          <c:h val="0.51776597091812404"/>
        </c:manualLayout>
      </c:layout>
      <c:bar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Lbls>
            <c:showVal val="1"/>
          </c:dLbls>
          <c:cat>
            <c:strRef>
              <c:f>Hoja1!$A$2:$A$4</c:f>
              <c:strCache>
                <c:ptCount val="3"/>
                <c:pt idx="0">
                  <c:v>Leve</c:v>
                </c:pt>
                <c:pt idx="1">
                  <c:v>Mod</c:v>
                </c:pt>
                <c:pt idx="2">
                  <c:v>Grave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15</c:v>
                </c:pt>
                <c:pt idx="1">
                  <c:v>20</c:v>
                </c:pt>
                <c:pt idx="2">
                  <c:v>5</c:v>
                </c:pt>
              </c:numCache>
            </c:numRef>
          </c:val>
        </c:ser>
        <c:dLbls>
          <c:showVal val="1"/>
        </c:dLbls>
        <c:gapWidth val="95"/>
        <c:overlap val="100"/>
        <c:axId val="68284416"/>
        <c:axId val="68285952"/>
      </c:barChart>
      <c:catAx>
        <c:axId val="68284416"/>
        <c:scaling>
          <c:orientation val="minMax"/>
        </c:scaling>
        <c:axPos val="b"/>
        <c:majorTickMark val="none"/>
        <c:tickLblPos val="nextTo"/>
        <c:crossAx val="68285952"/>
        <c:crosses val="autoZero"/>
        <c:auto val="1"/>
        <c:lblAlgn val="ctr"/>
        <c:lblOffset val="100"/>
      </c:catAx>
      <c:valAx>
        <c:axId val="68285952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6828441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600"/>
      </a:pPr>
      <a:endParaRPr lang="es-ES"/>
    </a:p>
  </c:txPr>
  <c:externalData r:id="rId1"/>
</c:chartSpace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44E7D5-516C-47FB-9420-ED9921239293}">
      <dsp:nvSpPr>
        <dsp:cNvPr id="0" name=""/>
        <dsp:cNvSpPr/>
      </dsp:nvSpPr>
      <dsp:spPr>
        <a:xfrm>
          <a:off x="619129" y="0"/>
          <a:ext cx="619129" cy="428627"/>
        </a:xfrm>
        <a:prstGeom prst="trapezoid">
          <a:avLst>
            <a:gd name="adj" fmla="val 7222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ASMA</a:t>
          </a:r>
          <a:endParaRPr lang="es-ES" sz="1600" kern="1200" dirty="0"/>
        </a:p>
      </dsp:txBody>
      <dsp:txXfrm>
        <a:off x="619129" y="0"/>
        <a:ext cx="619129" cy="428627"/>
      </dsp:txXfrm>
    </dsp:sp>
    <dsp:sp modelId="{E79A7A47-6409-443B-AAC7-8B001418C435}">
      <dsp:nvSpPr>
        <dsp:cNvPr id="0" name=""/>
        <dsp:cNvSpPr/>
      </dsp:nvSpPr>
      <dsp:spPr>
        <a:xfrm>
          <a:off x="309564" y="428627"/>
          <a:ext cx="1238258" cy="428627"/>
        </a:xfrm>
        <a:prstGeom prst="trapezoid">
          <a:avLst>
            <a:gd name="adj" fmla="val 7222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AEPOC</a:t>
          </a:r>
          <a:endParaRPr lang="es-ES" sz="1800" kern="1200" dirty="0"/>
        </a:p>
      </dsp:txBody>
      <dsp:txXfrm>
        <a:off x="526259" y="428627"/>
        <a:ext cx="804868" cy="428627"/>
      </dsp:txXfrm>
    </dsp:sp>
    <dsp:sp modelId="{041C1082-EAF5-44CA-A494-1A07B4D4F566}">
      <dsp:nvSpPr>
        <dsp:cNvPr id="0" name=""/>
        <dsp:cNvSpPr/>
      </dsp:nvSpPr>
      <dsp:spPr>
        <a:xfrm>
          <a:off x="0" y="857255"/>
          <a:ext cx="1857388" cy="428627"/>
        </a:xfrm>
        <a:prstGeom prst="trapezoid">
          <a:avLst>
            <a:gd name="adj" fmla="val 7222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NEUMONIA</a:t>
          </a:r>
          <a:endParaRPr lang="es-ES" sz="1600" kern="1200" dirty="0"/>
        </a:p>
      </dsp:txBody>
      <dsp:txXfrm>
        <a:off x="325042" y="857255"/>
        <a:ext cx="1207302" cy="4286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B9240-22A5-4108-888A-EA8645291BCE}">
      <dsp:nvSpPr>
        <dsp:cNvPr id="0" name=""/>
        <dsp:cNvSpPr/>
      </dsp:nvSpPr>
      <dsp:spPr>
        <a:xfrm>
          <a:off x="2341" y="0"/>
          <a:ext cx="1399796" cy="494763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1"/>
              </a:solidFill>
            </a:rPr>
            <a:t>24</a:t>
          </a:r>
          <a:endParaRPr lang="es-ES" sz="2400" kern="1200" dirty="0">
            <a:solidFill>
              <a:schemeClr val="tx1"/>
            </a:solidFill>
          </a:endParaRPr>
        </a:p>
      </dsp:txBody>
      <dsp:txXfrm>
        <a:off x="249723" y="0"/>
        <a:ext cx="905033" cy="494763"/>
      </dsp:txXfrm>
    </dsp:sp>
    <dsp:sp modelId="{78B6426E-B5DC-406B-95D3-13F0759E649A}">
      <dsp:nvSpPr>
        <dsp:cNvPr id="0" name=""/>
        <dsp:cNvSpPr/>
      </dsp:nvSpPr>
      <dsp:spPr>
        <a:xfrm>
          <a:off x="1262158" y="0"/>
          <a:ext cx="1399796" cy="494763"/>
        </a:xfrm>
        <a:prstGeom prst="chevr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1"/>
              </a:solidFill>
            </a:rPr>
            <a:t>18</a:t>
          </a:r>
          <a:endParaRPr lang="es-ES" sz="2400" kern="1200" dirty="0">
            <a:solidFill>
              <a:schemeClr val="tx1"/>
            </a:solidFill>
          </a:endParaRPr>
        </a:p>
      </dsp:txBody>
      <dsp:txXfrm>
        <a:off x="1509540" y="0"/>
        <a:ext cx="905033" cy="4947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792279-2E3B-45A9-9F21-87353ECC9C22}">
      <dsp:nvSpPr>
        <dsp:cNvPr id="0" name=""/>
        <dsp:cNvSpPr/>
      </dsp:nvSpPr>
      <dsp:spPr>
        <a:xfrm>
          <a:off x="2341" y="39430"/>
          <a:ext cx="1399795" cy="55991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1"/>
              </a:solidFill>
            </a:rPr>
            <a:t>43 (88%)</a:t>
          </a:r>
        </a:p>
      </dsp:txBody>
      <dsp:txXfrm>
        <a:off x="282300" y="39430"/>
        <a:ext cx="839877" cy="559918"/>
      </dsp:txXfrm>
    </dsp:sp>
    <dsp:sp modelId="{A8B9B1F9-2426-43E9-9872-6D35E446855A}">
      <dsp:nvSpPr>
        <dsp:cNvPr id="0" name=""/>
        <dsp:cNvSpPr/>
      </dsp:nvSpPr>
      <dsp:spPr>
        <a:xfrm>
          <a:off x="1262157" y="39430"/>
          <a:ext cx="1399795" cy="559918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1"/>
              </a:solidFill>
            </a:rPr>
            <a:t>9 (21%)</a:t>
          </a:r>
        </a:p>
      </dsp:txBody>
      <dsp:txXfrm>
        <a:off x="1542116" y="39430"/>
        <a:ext cx="839877" cy="5599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B7AE2-25B6-47C2-8629-73771D1FEE08}">
      <dsp:nvSpPr>
        <dsp:cNvPr id="0" name=""/>
        <dsp:cNvSpPr/>
      </dsp:nvSpPr>
      <dsp:spPr>
        <a:xfrm>
          <a:off x="1351052" y="1599873"/>
          <a:ext cx="739359" cy="256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318"/>
              </a:lnTo>
              <a:lnTo>
                <a:pt x="739359" y="128318"/>
              </a:lnTo>
              <a:lnTo>
                <a:pt x="739359" y="25663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98FE70-CDC8-4FA6-A61E-C5839FFEF3A9}">
      <dsp:nvSpPr>
        <dsp:cNvPr id="0" name=""/>
        <dsp:cNvSpPr/>
      </dsp:nvSpPr>
      <dsp:spPr>
        <a:xfrm>
          <a:off x="611692" y="1599873"/>
          <a:ext cx="739359" cy="256637"/>
        </a:xfrm>
        <a:custGeom>
          <a:avLst/>
          <a:gdLst/>
          <a:ahLst/>
          <a:cxnLst/>
          <a:rect l="0" t="0" r="0" b="0"/>
          <a:pathLst>
            <a:path>
              <a:moveTo>
                <a:pt x="739359" y="0"/>
              </a:moveTo>
              <a:lnTo>
                <a:pt x="739359" y="128318"/>
              </a:lnTo>
              <a:lnTo>
                <a:pt x="0" y="128318"/>
              </a:lnTo>
              <a:lnTo>
                <a:pt x="0" y="25663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6006B7-4137-4271-8DF9-15B3DAAC8183}">
      <dsp:nvSpPr>
        <dsp:cNvPr id="0" name=""/>
        <dsp:cNvSpPr/>
      </dsp:nvSpPr>
      <dsp:spPr>
        <a:xfrm>
          <a:off x="740011" y="988832"/>
          <a:ext cx="1222081" cy="61104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0" kern="1200" dirty="0" smtClean="0">
              <a:solidFill>
                <a:schemeClr val="tx1"/>
              </a:solidFill>
            </a:rPr>
            <a:t>Pacientes contactados (30)</a:t>
          </a:r>
          <a:endParaRPr lang="es-ES" sz="1400" b="0" kern="1200" dirty="0">
            <a:solidFill>
              <a:schemeClr val="tx1"/>
            </a:solidFill>
          </a:endParaRPr>
        </a:p>
      </dsp:txBody>
      <dsp:txXfrm>
        <a:off x="740011" y="988832"/>
        <a:ext cx="1222081" cy="611040"/>
      </dsp:txXfrm>
    </dsp:sp>
    <dsp:sp modelId="{CFAD62CA-3C3C-44CE-B4E0-6928803B6991}">
      <dsp:nvSpPr>
        <dsp:cNvPr id="0" name=""/>
        <dsp:cNvSpPr/>
      </dsp:nvSpPr>
      <dsp:spPr>
        <a:xfrm>
          <a:off x="651" y="1856510"/>
          <a:ext cx="1222081" cy="61104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0" kern="1200" smtClean="0">
              <a:solidFill>
                <a:schemeClr val="tx1"/>
              </a:solidFill>
            </a:rPr>
            <a:t>50% sin fumar </a:t>
          </a:r>
          <a:endParaRPr lang="es-ES" sz="1400" b="0" kern="1200" dirty="0">
            <a:solidFill>
              <a:schemeClr val="tx1"/>
            </a:solidFill>
          </a:endParaRPr>
        </a:p>
      </dsp:txBody>
      <dsp:txXfrm>
        <a:off x="651" y="1856510"/>
        <a:ext cx="1222081" cy="611040"/>
      </dsp:txXfrm>
    </dsp:sp>
    <dsp:sp modelId="{DB9EB9F4-B32D-4222-8615-01B5B50BA7C4}">
      <dsp:nvSpPr>
        <dsp:cNvPr id="0" name=""/>
        <dsp:cNvSpPr/>
      </dsp:nvSpPr>
      <dsp:spPr>
        <a:xfrm>
          <a:off x="1479370" y="1856510"/>
          <a:ext cx="1222081" cy="61104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0" kern="1200" smtClean="0">
              <a:solidFill>
                <a:schemeClr val="tx1"/>
              </a:solidFill>
            </a:rPr>
            <a:t>20% importante reducción</a:t>
          </a:r>
          <a:endParaRPr lang="es-ES" sz="1400" b="0" kern="1200" dirty="0">
            <a:solidFill>
              <a:schemeClr val="tx1"/>
            </a:solidFill>
          </a:endParaRPr>
        </a:p>
      </dsp:txBody>
      <dsp:txXfrm>
        <a:off x="1479370" y="1856510"/>
        <a:ext cx="1222081" cy="611040"/>
      </dsp:txXfrm>
    </dsp:sp>
  </dsp:spTree>
</dsp:drawing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0.05629</cdr:x>
      <cdr:y>0.1864</cdr:y>
    </cdr:from>
    <cdr:to>
      <cdr:x>0.20232</cdr:x>
      <cdr:y>0.38718</cdr:y>
    </cdr:to>
    <cdr:sp macro="" textlink="">
      <cdr:nvSpPr>
        <cdr:cNvPr id="2" name="1 Rectángulo"/>
        <cdr:cNvSpPr/>
      </cdr:nvSpPr>
      <cdr:spPr>
        <a:xfrm xmlns:a="http://schemas.openxmlformats.org/drawingml/2006/main">
          <a:off x="196027" y="428628"/>
          <a:ext cx="508473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 xmlns:a="http://schemas.openxmlformats.org/drawingml/2006/main"/>
        <a:p xmlns:a="http://schemas.openxmlformats.org/drawingml/2006/main">
          <a:pPr algn="ctr"/>
          <a:r>
            <a:rPr lang="es-ES" sz="2400" b="1" cap="none" spc="50" dirty="0" smtClean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49</a:t>
          </a:r>
          <a:endParaRPr lang="es-ES" sz="2400" b="1" cap="none" spc="50" dirty="0">
            <a:ln w="11430"/>
            <a:solidFill>
              <a:srgbClr val="00B050"/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0.11784</cdr:x>
      <cdr:y>0.77669</cdr:y>
    </cdr:from>
    <cdr:to>
      <cdr:x>0.56918</cdr:x>
      <cdr:y>0.96309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410341" y="1785950"/>
          <a:ext cx="1571636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ES" sz="1800" dirty="0" smtClean="0"/>
            <a:t>FUMADORES</a:t>
          </a:r>
          <a:endParaRPr lang="es-ES" sz="18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F19AB-CD9F-4A4D-819F-C34FC6571358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223963" y="685800"/>
            <a:ext cx="44100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84D26-8200-413B-B405-B02A6671804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32178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223963" y="685800"/>
            <a:ext cx="4410075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APRENDETE CUALES SON LOS FORMULARIOS. </a:t>
            </a:r>
            <a:endParaRPr lang="es-ES" dirty="0" smtClean="0"/>
          </a:p>
          <a:p>
            <a:r>
              <a:rPr lang="es-E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 mes, a los seis meses y al año desde que se realizó la intervención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84D26-8200-413B-B405-B02A66718044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11008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Ingresaron 200 pacientes con edad media de 56. El 66% eran hombres. Respecto al HT;94 sujetos(47%)nunca habían fumado, 57 (28,5%) eran </a:t>
            </a:r>
            <a:r>
              <a:rPr lang="es-E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exfumadores</a:t>
            </a:r>
            <a:r>
              <a:rPr lang="es-E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49 (24.5%) </a:t>
            </a:r>
            <a:r>
              <a:rPr lang="es-E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fumadores.Entre</a:t>
            </a:r>
            <a:r>
              <a:rPr lang="es-E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los últimos destaca un 31% de mujeres. 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Aprovecharon la hospitalización para dejar de fumar 43(88%) y sólo 6(12%) se opusieron. El índice de paquetes/año(p/a)registrado osciló de 6 a 120: ninguno era leve &lt;15 p/a,7 casos tenían un índice moderado(6 a 15), 4 grave(15-25), y 37 muy grave (&gt; 25 p/a). Se midió el grado de dependencia con test HSI (puntúa de 0-6) mostrando una dependencia leve (&lt;2) en 15, moderada en 20, y grave(≥5) en 5. Referían un intento previo de dejar de fumar 24, y de ellos 18 habían recaído. Durante el ingreso iniciaron tratamiento farmacológico (TSN) 9 (20.9%). Detectamos falta de cumplimentación de los datos de motivación y </a:t>
            </a:r>
            <a:r>
              <a:rPr lang="es-E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autoeficacia</a:t>
            </a:r>
            <a:r>
              <a:rPr lang="es-E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numerosos </a:t>
            </a:r>
            <a:r>
              <a:rPr lang="es-E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cuestionarios.De</a:t>
            </a:r>
            <a:r>
              <a:rPr lang="es-E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los 43 pacientes que recibieron ayuda para dejar de fumar durante el ingreso, al mes el 50% seguían sin fumar y el otro 50% recayeron, a los seis meses 20% continuaban sin fumar con una pérdida de seguimiento del 7.5% y una tasa de </a:t>
            </a:r>
            <a:r>
              <a:rPr lang="es-E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éxitus</a:t>
            </a:r>
            <a:r>
              <a:rPr lang="es-E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7.5% y por último al año un 12.5% continuaban sin fumar con una pérdida del seguimiento del 5%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84D26-8200-413B-B405-B02A66718044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61631" y="2130426"/>
            <a:ext cx="7498477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23261" y="3886200"/>
            <a:ext cx="617521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96857" y="4406901"/>
            <a:ext cx="749847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96857" y="2906713"/>
            <a:ext cx="7498477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41087" y="1600201"/>
            <a:ext cx="389626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484383" y="1600201"/>
            <a:ext cx="389626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41087" y="1535113"/>
            <a:ext cx="3897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41087" y="2174875"/>
            <a:ext cx="3897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481321" y="1535113"/>
            <a:ext cx="38993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481321" y="2174875"/>
            <a:ext cx="38993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1087" y="273050"/>
            <a:ext cx="290229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49054" y="273051"/>
            <a:ext cx="493159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41087" y="1435101"/>
            <a:ext cx="290229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29122" y="4800600"/>
            <a:ext cx="529304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29122" y="612775"/>
            <a:ext cx="529304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29122" y="5367338"/>
            <a:ext cx="529304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395760" y="274639"/>
            <a:ext cx="1984891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41087" y="274639"/>
            <a:ext cx="5807644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41087" y="274638"/>
            <a:ext cx="79395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41087" y="1600201"/>
            <a:ext cx="793956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41087" y="6356351"/>
            <a:ext cx="20584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14094" y="6356351"/>
            <a:ext cx="2793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322245" y="6356351"/>
            <a:ext cx="20584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6" Type="http://schemas.microsoft.com/office/2007/relationships/diagramDrawing" Target="../diagrams/drawing2.xml"/><Relationship Id="rId3" Type="http://schemas.openxmlformats.org/officeDocument/2006/relationships/chart" Target="../charts/chart1.xml"/><Relationship Id="rId21" Type="http://schemas.microsoft.com/office/2007/relationships/diagramDrawing" Target="../diagrams/drawing1.xml"/><Relationship Id="rId25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24" Type="http://schemas.microsoft.com/office/2007/relationships/diagramDrawing" Target="../diagrams/drawing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1000108"/>
            <a:ext cx="8821738" cy="57150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" sz="1600" dirty="0" err="1" smtClean="0">
                <a:latin typeface="Arial" pitchFamily="34" charset="0"/>
                <a:cs typeface="Arial" pitchFamily="34" charset="0"/>
              </a:rPr>
              <a:t>M.Morón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Ortiz, </a:t>
            </a:r>
            <a:r>
              <a:rPr lang="es-ES" sz="1600" dirty="0" err="1" smtClean="0">
                <a:latin typeface="Arial" pitchFamily="34" charset="0"/>
                <a:cs typeface="Arial" pitchFamily="34" charset="0"/>
              </a:rPr>
              <a:t>MT.González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García, </a:t>
            </a:r>
            <a:r>
              <a:rPr lang="es-ES" sz="1600" dirty="0" err="1" smtClean="0">
                <a:latin typeface="Arial" pitchFamily="34" charset="0"/>
                <a:cs typeface="Arial" pitchFamily="34" charset="0"/>
              </a:rPr>
              <a:t>L.Marín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Barrera, </a:t>
            </a:r>
            <a:r>
              <a:rPr lang="es-ES" sz="1600" dirty="0" err="1" smtClean="0">
                <a:latin typeface="Arial" pitchFamily="34" charset="0"/>
                <a:cs typeface="Arial" pitchFamily="34" charset="0"/>
              </a:rPr>
              <a:t>V.Ignacio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Barrios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ES" sz="1600" dirty="0" err="1" smtClean="0">
                <a:latin typeface="Arial" pitchFamily="34" charset="0"/>
                <a:cs typeface="Arial" pitchFamily="34" charset="0"/>
              </a:rPr>
              <a:t>M.J.Cadenas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De Llano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Conde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ES" sz="1600" dirty="0" err="1" smtClean="0">
                <a:latin typeface="Arial" pitchFamily="34" charset="0"/>
                <a:cs typeface="Arial" pitchFamily="34" charset="0"/>
              </a:rPr>
              <a:t>B.Urizar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Catalán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ES" sz="1600" dirty="0" err="1" smtClean="0">
                <a:latin typeface="Arial" pitchFamily="34" charset="0"/>
                <a:cs typeface="Arial" pitchFamily="34" charset="0"/>
              </a:rPr>
              <a:t>I.Asschert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Agüero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ES" sz="1600" dirty="0" err="1" smtClean="0">
                <a:latin typeface="Arial" pitchFamily="34" charset="0"/>
                <a:cs typeface="Arial" pitchFamily="34" charset="0"/>
              </a:rPr>
              <a:t>J.Hilares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Vera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ES" sz="1600" dirty="0" err="1" smtClean="0">
                <a:latin typeface="Arial" pitchFamily="34" charset="0"/>
                <a:cs typeface="Arial" pitchFamily="34" charset="0"/>
              </a:rPr>
              <a:t>P.Muñoz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Zara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ES" sz="1600" dirty="0" err="1" smtClean="0">
                <a:latin typeface="Arial" pitchFamily="34" charset="0"/>
                <a:cs typeface="Arial" pitchFamily="34" charset="0"/>
              </a:rPr>
              <a:t>V.Carpio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Muñoz</a:t>
            </a: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1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0" y="0"/>
            <a:ext cx="8821738" cy="1000108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es-ES" sz="2400" dirty="0" smtClean="0">
                <a:solidFill>
                  <a:schemeClr val="bg1"/>
                </a:solidFill>
              </a:rPr>
              <a:t>             </a:t>
            </a:r>
            <a:endParaRPr lang="es-E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0" y="2319876"/>
            <a:ext cx="8821738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/>
              <a:buChar char="à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El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tabaquismo es un importante problema de Salud Pública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Wingdings"/>
              <a:buChar char="à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La intervención en tabaquismo es el patrón oro de las intervenciones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preventivas. </a:t>
            </a:r>
          </a:p>
          <a:p>
            <a:pPr>
              <a:buFont typeface="Wingdings"/>
              <a:buChar char="à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La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hospitalización constituye una oportunidad para intervenir y comenzar este proceso de abandono.</a:t>
            </a:r>
            <a:endParaRPr lang="es-ES" dirty="0"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3862992"/>
            <a:ext cx="8821738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just">
              <a:buClr>
                <a:schemeClr val="tx2"/>
              </a:buClr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1. Identificar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las características epidemiológicas de los fumadores de nuestra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área.</a:t>
            </a:r>
          </a:p>
          <a:p>
            <a:pPr algn="just">
              <a:buClr>
                <a:schemeClr val="tx2"/>
              </a:buClr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2. Así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como la eficacia de intervención al mes, a los seis meses y al año tras la hospitalización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0" y="5103698"/>
            <a:ext cx="8821738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Estudio </a:t>
            </a:r>
            <a:r>
              <a:rPr lang="es-ES" dirty="0">
                <a:latin typeface="Arial" pitchFamily="34" charset="0"/>
                <a:cs typeface="Arial" pitchFamily="34" charset="0"/>
              </a:rPr>
              <a:t>epidemiológico prospectivo sobre el hábito tabáquico (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HT).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dirty="0">
                <a:latin typeface="Arial" pitchFamily="34" charset="0"/>
                <a:cs typeface="Arial" pitchFamily="34" charset="0"/>
              </a:rPr>
              <a:t>P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acientes </a:t>
            </a:r>
            <a:r>
              <a:rPr lang="es-ES" dirty="0">
                <a:latin typeface="Arial" pitchFamily="34" charset="0"/>
                <a:cs typeface="Arial" pitchFamily="34" charset="0"/>
              </a:rPr>
              <a:t>ingresados en planta de Neumología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julio - 31 octubre </a:t>
            </a:r>
            <a:r>
              <a:rPr lang="es-ES" dirty="0">
                <a:latin typeface="Arial" pitchFamily="34" charset="0"/>
                <a:cs typeface="Arial" pitchFamily="34" charset="0"/>
              </a:rPr>
              <a:t>de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2017.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Formulario </a:t>
            </a:r>
            <a:r>
              <a:rPr lang="es-ES" dirty="0">
                <a:latin typeface="Arial" pitchFamily="34" charset="0"/>
                <a:cs typeface="Arial" pitchFamily="34" charset="0"/>
              </a:rPr>
              <a:t>sobre el hábito tabáquico,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basado </a:t>
            </a:r>
            <a:r>
              <a:rPr lang="es-ES" dirty="0">
                <a:latin typeface="Arial" pitchFamily="34" charset="0"/>
                <a:cs typeface="Arial" pitchFamily="34" charset="0"/>
              </a:rPr>
              <a:t>en normativa SEPAR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Intervención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individualizada al ingreso, con control telefónico posterior al mes, a los seis meses y al año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0" y="3528956"/>
            <a:ext cx="8821738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OBJETIVOS 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0" y="1957320"/>
            <a:ext cx="8821738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INTRODUCCIÓN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0" y="4743402"/>
            <a:ext cx="8821738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METODOLOGÍA</a:t>
            </a: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81" r="18554"/>
          <a:stretch/>
        </p:blipFill>
        <p:spPr bwMode="auto">
          <a:xfrm>
            <a:off x="7856885" y="71438"/>
            <a:ext cx="814650" cy="857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731" y="142852"/>
            <a:ext cx="962240" cy="7143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14 CuadroTexto"/>
          <p:cNvSpPr txBox="1"/>
          <p:nvPr/>
        </p:nvSpPr>
        <p:spPr>
          <a:xfrm>
            <a:off x="0" y="1559470"/>
            <a:ext cx="88217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es-ES" sz="16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UGC </a:t>
            </a:r>
            <a:r>
              <a:rPr lang="es-ES" altLang="es-ES" sz="16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 Neumología y Alergia. Hospital Juan </a:t>
            </a:r>
            <a:r>
              <a:rPr lang="es-ES" altLang="es-ES" sz="16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Ramón Jiménez, Huelva. </a:t>
            </a:r>
            <a:endParaRPr lang="es-ES" sz="16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053283" y="76778"/>
            <a:ext cx="67151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SEGUIMIENTO DURANTE UN AÑO DEL HÁBITO TABÁQUICO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EN PACIENTES </a:t>
            </a:r>
            <a:r>
              <a:rPr lang="es-ES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HOSPITALIZADOS EN PLANTA DE NEUMOLOGÍA DEL HOSPITAL JUAN RAMÓN JIMÉNEZ</a:t>
            </a:r>
            <a:endParaRPr lang="es-ES" dirty="0"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54141" y="4572008"/>
            <a:ext cx="1055109" cy="94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30 Flecha abajo"/>
          <p:cNvSpPr/>
          <p:nvPr/>
        </p:nvSpPr>
        <p:spPr>
          <a:xfrm>
            <a:off x="838969" y="2428868"/>
            <a:ext cx="428628" cy="428628"/>
          </a:xfrm>
          <a:prstGeom prst="down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92D05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0" y="-24"/>
            <a:ext cx="8821737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RESULTADOS</a:t>
            </a:r>
            <a:endParaRPr lang="es-ES" sz="20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0" y="357166"/>
            <a:ext cx="8821737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 200 pacientes ingresados. EM 56 años. 66% ♂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0" y="714356"/>
            <a:ext cx="2067578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Hábito </a:t>
            </a:r>
            <a:r>
              <a:rPr lang="es-ES" sz="2000" dirty="0" smtClean="0"/>
              <a:t>tabáquico:</a:t>
            </a:r>
            <a:endParaRPr lang="es-ES" sz="2000" dirty="0"/>
          </a:p>
        </p:txBody>
      </p:sp>
      <p:graphicFrame>
        <p:nvGraphicFramePr>
          <p:cNvPr id="17" name="16 Gráfico"/>
          <p:cNvGraphicFramePr/>
          <p:nvPr>
            <p:extLst>
              <p:ext uri="{D42A27DB-BD31-4B8C-83A1-F6EECF244321}">
                <p14:modId xmlns:p14="http://schemas.microsoft.com/office/powerpoint/2010/main" xmlns="" val="109956856"/>
              </p:ext>
            </p:extLst>
          </p:nvPr>
        </p:nvGraphicFramePr>
        <p:xfrm>
          <a:off x="3553613" y="571480"/>
          <a:ext cx="2570397" cy="1808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17 Gráfico"/>
          <p:cNvGraphicFramePr/>
          <p:nvPr>
            <p:extLst>
              <p:ext uri="{D42A27DB-BD31-4B8C-83A1-F6EECF244321}">
                <p14:modId xmlns:p14="http://schemas.microsoft.com/office/powerpoint/2010/main" xmlns="" val="804528987"/>
              </p:ext>
            </p:extLst>
          </p:nvPr>
        </p:nvGraphicFramePr>
        <p:xfrm>
          <a:off x="0" y="642918"/>
          <a:ext cx="3482175" cy="2299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18 CuadroTexto"/>
          <p:cNvSpPr txBox="1"/>
          <p:nvPr/>
        </p:nvSpPr>
        <p:spPr>
          <a:xfrm>
            <a:off x="3625051" y="857232"/>
            <a:ext cx="827044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IPA: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6411133" y="857232"/>
            <a:ext cx="975949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HSI:</a:t>
            </a:r>
            <a:endParaRPr lang="es-ES" sz="2000" dirty="0"/>
          </a:p>
        </p:txBody>
      </p:sp>
      <p:graphicFrame>
        <p:nvGraphicFramePr>
          <p:cNvPr id="22" name="21 Gráfico"/>
          <p:cNvGraphicFramePr/>
          <p:nvPr>
            <p:extLst>
              <p:ext uri="{D42A27DB-BD31-4B8C-83A1-F6EECF244321}">
                <p14:modId xmlns:p14="http://schemas.microsoft.com/office/powerpoint/2010/main" xmlns="" val="1200586720"/>
              </p:ext>
            </p:extLst>
          </p:nvPr>
        </p:nvGraphicFramePr>
        <p:xfrm>
          <a:off x="6482571" y="857232"/>
          <a:ext cx="2167757" cy="1484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2 Rectángulo"/>
          <p:cNvSpPr/>
          <p:nvPr/>
        </p:nvSpPr>
        <p:spPr>
          <a:xfrm>
            <a:off x="0" y="5388912"/>
            <a:ext cx="8821737" cy="14691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342900" lvl="0" indent="-342900">
              <a:buAutoNum type="arabicPeriod"/>
            </a:pPr>
            <a:r>
              <a:rPr lang="es-ES" dirty="0" smtClean="0"/>
              <a:t>El </a:t>
            </a:r>
            <a:r>
              <a:rPr lang="es-ES" dirty="0" smtClean="0"/>
              <a:t>perfil fumador de nuestra </a:t>
            </a:r>
            <a:r>
              <a:rPr lang="es-ES" dirty="0" smtClean="0"/>
              <a:t>área</a:t>
            </a:r>
            <a:r>
              <a:rPr lang="es-ES" dirty="0" smtClean="0"/>
              <a:t>:</a:t>
            </a:r>
            <a:r>
              <a:rPr lang="es-ES" dirty="0" smtClean="0"/>
              <a:t> </a:t>
            </a:r>
            <a:r>
              <a:rPr lang="es-ES" dirty="0" smtClean="0"/>
              <a:t>varón con alta dependencia y carga tabáquica con intentos previos y con nueva intención de abandono tabáquico. </a:t>
            </a:r>
            <a:endParaRPr lang="es-ES" dirty="0" smtClean="0"/>
          </a:p>
          <a:p>
            <a:pPr marL="342900" lvl="0" indent="-342900">
              <a:buAutoNum type="arabicPeriod"/>
            </a:pPr>
            <a:r>
              <a:rPr lang="es-ES" dirty="0" smtClean="0"/>
              <a:t>El </a:t>
            </a:r>
            <a:r>
              <a:rPr lang="es-ES" dirty="0" smtClean="0"/>
              <a:t>50% de los fumadores permanecen sin fumar al mes de la intervención tabáquica, el 20% a los seis meses y el 12.5% al año tras el alta </a:t>
            </a:r>
            <a:r>
              <a:rPr lang="es-ES" dirty="0" smtClean="0"/>
              <a:t>hospitalaria.</a:t>
            </a:r>
          </a:p>
          <a:p>
            <a:pPr marL="342900" lvl="0" indent="-342900">
              <a:buAutoNum type="arabicPeriod"/>
            </a:pPr>
            <a:r>
              <a:rPr lang="es-ES" dirty="0" smtClean="0"/>
              <a:t>Implicación y </a:t>
            </a:r>
            <a:r>
              <a:rPr lang="es-ES" dirty="0" smtClean="0"/>
              <a:t>formación homogénea de todos </a:t>
            </a:r>
            <a:r>
              <a:rPr lang="es-ES" dirty="0" smtClean="0"/>
              <a:t>los sanitarios.</a:t>
            </a:r>
            <a:endParaRPr lang="es-ES" dirty="0">
              <a:latin typeface="+mj-lt"/>
              <a:ea typeface="Tahoma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0" y="5029154"/>
            <a:ext cx="8821737" cy="40011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solidFill>
                  <a:schemeClr val="bg1"/>
                </a:solidFill>
              </a:rPr>
              <a:t>CONCLUSIONES</a:t>
            </a:r>
            <a:endParaRPr lang="es-ES" sz="2000" dirty="0">
              <a:solidFill>
                <a:schemeClr val="bg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6027" y="3000372"/>
            <a:ext cx="2428892" cy="163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9" name="28 Tabla"/>
          <p:cNvGraphicFramePr>
            <a:graphicFrameLocks noGrp="1"/>
          </p:cNvGraphicFramePr>
          <p:nvPr/>
        </p:nvGraphicFramePr>
        <p:xfrm>
          <a:off x="3196423" y="2357430"/>
          <a:ext cx="5357850" cy="25603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13320"/>
                <a:gridCol w="4244530"/>
              </a:tblGrid>
              <a:tr h="314733"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                1 MES </a:t>
                      </a: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50% de</a:t>
                      </a:r>
                      <a:r>
                        <a:rPr lang="es-ES" baseline="0" dirty="0" smtClean="0"/>
                        <a:t> 43pacientes NO fumaban.</a:t>
                      </a: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66"/>
                    </a:solidFill>
                  </a:tcPr>
                </a:tc>
              </a:tr>
              <a:tr h="314733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50% de los 43pacientes recayeron.</a:t>
                      </a: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66"/>
                    </a:solidFill>
                  </a:tcPr>
                </a:tc>
              </a:tr>
              <a:tr h="314733">
                <a:tc rowSpan="3">
                  <a:txBody>
                    <a:bodyPr/>
                    <a:lstStyle/>
                    <a:p>
                      <a:pPr algn="ctr"/>
                      <a:endParaRPr lang="es-ES" smtClean="0"/>
                    </a:p>
                    <a:p>
                      <a:pPr algn="ctr"/>
                      <a:r>
                        <a:rPr lang="es-ES" smtClean="0"/>
                        <a:t> </a:t>
                      </a:r>
                      <a:r>
                        <a:rPr lang="es-ES" dirty="0" smtClean="0"/>
                        <a:t>6 MESES</a:t>
                      </a: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20% continuaba SIN fumar.</a:t>
                      </a: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314733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7,5% pérdida de seguimiento.</a:t>
                      </a: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314733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mtClean="0"/>
                        <a:t>7,5% tasa de éxitus.</a:t>
                      </a: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  <a:tr h="314733"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AÑO</a:t>
                      </a: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12,5% continuaban SIN fumar</a:t>
                      </a: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14733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5% pérdida de seguimiento.</a:t>
                      </a:r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" name="31 CuadroTexto"/>
          <p:cNvSpPr txBox="1"/>
          <p:nvPr/>
        </p:nvSpPr>
        <p:spPr>
          <a:xfrm>
            <a:off x="2482043" y="2143116"/>
            <a:ext cx="1829577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 </a:t>
            </a:r>
            <a:r>
              <a:rPr lang="es-ES" sz="2000" dirty="0" smtClean="0"/>
              <a:t>SEGUIMIENTO:</a:t>
            </a:r>
            <a:endParaRPr lang="es-E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1629</TotalTime>
  <Words>367</Words>
  <Application>Microsoft Office PowerPoint</Application>
  <PresentationFormat>Personalizado</PresentationFormat>
  <Paragraphs>45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             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</dc:creator>
  <cp:lastModifiedBy>maria</cp:lastModifiedBy>
  <cp:revision>50</cp:revision>
  <dcterms:created xsi:type="dcterms:W3CDTF">2018-03-06T17:30:46Z</dcterms:created>
  <dcterms:modified xsi:type="dcterms:W3CDTF">2019-03-08T18:08:50Z</dcterms:modified>
</cp:coreProperties>
</file>