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sldIdLst>
    <p:sldId id="260" r:id="rId2"/>
    <p:sldId id="259"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779" autoAdjust="0"/>
    <p:restoredTop sz="91935" autoAdjust="0"/>
  </p:normalViewPr>
  <p:slideViewPr>
    <p:cSldViewPr>
      <p:cViewPr>
        <p:scale>
          <a:sx n="100" d="100"/>
          <a:sy n="100" d="100"/>
        </p:scale>
        <p:origin x="-546" y="-5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Hoja_de_c_lculo_de_Microsoft_Office_Excel5.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stockChart>
        <c:ser>
          <c:idx val="0"/>
          <c:order val="0"/>
          <c:tx>
            <c:strRef>
              <c:f>Hoja1!$B$1</c:f>
              <c:strCache>
                <c:ptCount val="1"/>
                <c:pt idx="0">
                  <c:v>Cuartil sup</c:v>
                </c:pt>
              </c:strCache>
            </c:strRef>
          </c:tx>
          <c:spPr>
            <a:ln w="28575">
              <a:noFill/>
            </a:ln>
          </c:spPr>
          <c:marker>
            <c:symbol val="none"/>
          </c:marker>
          <c:cat>
            <c:strRef>
              <c:f>Hoja1!$A$2:$A$7</c:f>
              <c:strCache>
                <c:ptCount val="6"/>
                <c:pt idx="0">
                  <c:v>PAC</c:v>
                </c:pt>
                <c:pt idx="1">
                  <c:v>NML</c:v>
                </c:pt>
                <c:pt idx="2">
                  <c:v>RX</c:v>
                </c:pt>
                <c:pt idx="3">
                  <c:v>AP</c:v>
                </c:pt>
                <c:pt idx="4">
                  <c:v>ONC</c:v>
                </c:pt>
                <c:pt idx="5">
                  <c:v>CIR</c:v>
                </c:pt>
              </c:strCache>
            </c:strRef>
          </c:cat>
          <c:val>
            <c:numRef>
              <c:f>Hoja1!$B$2:$B$7</c:f>
              <c:numCache>
                <c:formatCode>General</c:formatCode>
                <c:ptCount val="6"/>
                <c:pt idx="0">
                  <c:v>70</c:v>
                </c:pt>
                <c:pt idx="1">
                  <c:v>21</c:v>
                </c:pt>
                <c:pt idx="2">
                  <c:v>9.75</c:v>
                </c:pt>
                <c:pt idx="3">
                  <c:v>47.75</c:v>
                </c:pt>
                <c:pt idx="4">
                  <c:v>30</c:v>
                </c:pt>
                <c:pt idx="5">
                  <c:v>73</c:v>
                </c:pt>
              </c:numCache>
            </c:numRef>
          </c:val>
        </c:ser>
        <c:ser>
          <c:idx val="1"/>
          <c:order val="1"/>
          <c:tx>
            <c:strRef>
              <c:f>Hoja1!$C$1</c:f>
              <c:strCache>
                <c:ptCount val="1"/>
                <c:pt idx="0">
                  <c:v>Bigote sup</c:v>
                </c:pt>
              </c:strCache>
            </c:strRef>
          </c:tx>
          <c:spPr>
            <a:ln w="28575">
              <a:noFill/>
            </a:ln>
          </c:spPr>
          <c:marker>
            <c:symbol val="none"/>
          </c:marker>
          <c:cat>
            <c:strRef>
              <c:f>Hoja1!$A$2:$A$7</c:f>
              <c:strCache>
                <c:ptCount val="6"/>
                <c:pt idx="0">
                  <c:v>PAC</c:v>
                </c:pt>
                <c:pt idx="1">
                  <c:v>NML</c:v>
                </c:pt>
                <c:pt idx="2">
                  <c:v>RX</c:v>
                </c:pt>
                <c:pt idx="3">
                  <c:v>AP</c:v>
                </c:pt>
                <c:pt idx="4">
                  <c:v>ONC</c:v>
                </c:pt>
                <c:pt idx="5">
                  <c:v>CIR</c:v>
                </c:pt>
              </c:strCache>
            </c:strRef>
          </c:cat>
          <c:val>
            <c:numRef>
              <c:f>Hoja1!$C$2:$C$7</c:f>
              <c:numCache>
                <c:formatCode>General</c:formatCode>
                <c:ptCount val="6"/>
                <c:pt idx="0">
                  <c:v>365</c:v>
                </c:pt>
                <c:pt idx="1">
                  <c:v>255</c:v>
                </c:pt>
                <c:pt idx="2">
                  <c:v>322</c:v>
                </c:pt>
                <c:pt idx="3">
                  <c:v>367</c:v>
                </c:pt>
                <c:pt idx="4">
                  <c:v>116</c:v>
                </c:pt>
                <c:pt idx="5">
                  <c:v>197</c:v>
                </c:pt>
              </c:numCache>
            </c:numRef>
          </c:val>
        </c:ser>
        <c:ser>
          <c:idx val="2"/>
          <c:order val="2"/>
          <c:tx>
            <c:strRef>
              <c:f>Hoja1!$D$1</c:f>
              <c:strCache>
                <c:ptCount val="1"/>
                <c:pt idx="0">
                  <c:v>Bigote inf</c:v>
                </c:pt>
              </c:strCache>
            </c:strRef>
          </c:tx>
          <c:spPr>
            <a:ln w="28575">
              <a:noFill/>
            </a:ln>
          </c:spPr>
          <c:marker>
            <c:symbol val="none"/>
          </c:marker>
          <c:cat>
            <c:strRef>
              <c:f>Hoja1!$A$2:$A$7</c:f>
              <c:strCache>
                <c:ptCount val="6"/>
                <c:pt idx="0">
                  <c:v>PAC</c:v>
                </c:pt>
                <c:pt idx="1">
                  <c:v>NML</c:v>
                </c:pt>
                <c:pt idx="2">
                  <c:v>RX</c:v>
                </c:pt>
                <c:pt idx="3">
                  <c:v>AP</c:v>
                </c:pt>
                <c:pt idx="4">
                  <c:v>ONC</c:v>
                </c:pt>
                <c:pt idx="5">
                  <c:v>CIR</c:v>
                </c:pt>
              </c:strCache>
            </c:strRef>
          </c:cat>
          <c:val>
            <c:numRef>
              <c:f>Hoja1!$D$2:$D$7</c:f>
              <c:numCache>
                <c:formatCode>General</c:formatCode>
                <c:ptCount val="6"/>
                <c:pt idx="0">
                  <c:v>0</c:v>
                </c:pt>
                <c:pt idx="1">
                  <c:v>0</c:v>
                </c:pt>
                <c:pt idx="2">
                  <c:v>0</c:v>
                </c:pt>
                <c:pt idx="3">
                  <c:v>0</c:v>
                </c:pt>
                <c:pt idx="4">
                  <c:v>0</c:v>
                </c:pt>
                <c:pt idx="5">
                  <c:v>10</c:v>
                </c:pt>
              </c:numCache>
            </c:numRef>
          </c:val>
        </c:ser>
        <c:ser>
          <c:idx val="3"/>
          <c:order val="3"/>
          <c:tx>
            <c:strRef>
              <c:f>Hoja1!$E$1</c:f>
              <c:strCache>
                <c:ptCount val="1"/>
                <c:pt idx="0">
                  <c:v>Cuartil inf</c:v>
                </c:pt>
              </c:strCache>
            </c:strRef>
          </c:tx>
          <c:spPr>
            <a:ln w="28575">
              <a:noFill/>
            </a:ln>
          </c:spPr>
          <c:marker>
            <c:symbol val="none"/>
          </c:marker>
          <c:cat>
            <c:strRef>
              <c:f>Hoja1!$A$2:$A$7</c:f>
              <c:strCache>
                <c:ptCount val="6"/>
                <c:pt idx="0">
                  <c:v>PAC</c:v>
                </c:pt>
                <c:pt idx="1">
                  <c:v>NML</c:v>
                </c:pt>
                <c:pt idx="2">
                  <c:v>RX</c:v>
                </c:pt>
                <c:pt idx="3">
                  <c:v>AP</c:v>
                </c:pt>
                <c:pt idx="4">
                  <c:v>ONC</c:v>
                </c:pt>
                <c:pt idx="5">
                  <c:v>CIR</c:v>
                </c:pt>
              </c:strCache>
            </c:strRef>
          </c:cat>
          <c:val>
            <c:numRef>
              <c:f>Hoja1!$E$2:$E$7</c:f>
              <c:numCache>
                <c:formatCode>General</c:formatCode>
                <c:ptCount val="6"/>
                <c:pt idx="0">
                  <c:v>6</c:v>
                </c:pt>
                <c:pt idx="1">
                  <c:v>1</c:v>
                </c:pt>
                <c:pt idx="2">
                  <c:v>1</c:v>
                </c:pt>
                <c:pt idx="3">
                  <c:v>8</c:v>
                </c:pt>
                <c:pt idx="4">
                  <c:v>6</c:v>
                </c:pt>
                <c:pt idx="5">
                  <c:v>45</c:v>
                </c:pt>
              </c:numCache>
            </c:numRef>
          </c:val>
        </c:ser>
        <c:hiLowLines/>
        <c:upDownBars>
          <c:gapWidth val="150"/>
          <c:upBars>
            <c:spPr>
              <a:solidFill>
                <a:schemeClr val="accent1"/>
              </a:solidFill>
            </c:spPr>
          </c:upBars>
          <c:downBars>
            <c:spPr>
              <a:solidFill>
                <a:schemeClr val="accent1"/>
              </a:solidFill>
            </c:spPr>
          </c:downBars>
        </c:upDownBars>
        <c:axId val="63759872"/>
        <c:axId val="63761408"/>
      </c:stockChart>
      <c:catAx>
        <c:axId val="63759872"/>
        <c:scaling>
          <c:orientation val="minMax"/>
        </c:scaling>
        <c:axPos val="b"/>
        <c:numFmt formatCode="dd/mm/yyyy" sourceLinked="1"/>
        <c:majorTickMark val="none"/>
        <c:tickLblPos val="nextTo"/>
        <c:crossAx val="63761408"/>
        <c:crosses val="autoZero"/>
        <c:auto val="1"/>
        <c:lblAlgn val="ctr"/>
        <c:lblOffset val="100"/>
      </c:catAx>
      <c:valAx>
        <c:axId val="63761408"/>
        <c:scaling>
          <c:orientation val="minMax"/>
          <c:max val="370"/>
          <c:min val="0"/>
        </c:scaling>
        <c:axPos val="l"/>
        <c:majorGridlines/>
        <c:minorGridlines/>
        <c:title>
          <c:tx>
            <c:rich>
              <a:bodyPr/>
              <a:lstStyle/>
              <a:p>
                <a:pPr>
                  <a:defRPr/>
                </a:pPr>
                <a:r>
                  <a:rPr lang="es-ES" dirty="0" smtClean="0"/>
                  <a:t>Tiempo</a:t>
                </a:r>
                <a:r>
                  <a:rPr lang="es-ES" baseline="0" dirty="0" smtClean="0"/>
                  <a:t> demora (días)</a:t>
                </a:r>
                <a:endParaRPr lang="es-ES" dirty="0"/>
              </a:p>
            </c:rich>
          </c:tx>
          <c:layout/>
        </c:title>
        <c:numFmt formatCode="General" sourceLinked="1"/>
        <c:majorTickMark val="none"/>
        <c:tickLblPos val="nextTo"/>
        <c:crossAx val="63759872"/>
        <c:crosses val="autoZero"/>
        <c:crossBetween val="between"/>
      </c:valAx>
    </c:plotArea>
    <c:plotVisOnly val="1"/>
  </c:chart>
  <c:txPr>
    <a:bodyPr/>
    <a:lstStyle/>
    <a:p>
      <a:pPr>
        <a:defRPr sz="900"/>
      </a:pPr>
      <a:endParaRPr lang="es-ES"/>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lang val="es-ES"/>
  <c:chart>
    <c:autoTitleDeleted val="1"/>
    <c:plotArea>
      <c:layout>
        <c:manualLayout>
          <c:layoutTarget val="inner"/>
          <c:xMode val="edge"/>
          <c:yMode val="edge"/>
          <c:x val="0.31064697088107113"/>
          <c:y val="0.27458183212123677"/>
          <c:w val="0.43388348108905467"/>
          <c:h val="0.58406644169123456"/>
        </c:manualLayout>
      </c:layout>
      <c:doughnutChart>
        <c:varyColors val="1"/>
        <c:ser>
          <c:idx val="0"/>
          <c:order val="0"/>
          <c:tx>
            <c:strRef>
              <c:f>Hoja1!$B$1</c:f>
              <c:strCache>
                <c:ptCount val="1"/>
                <c:pt idx="0">
                  <c:v>Ventas</c:v>
                </c:pt>
              </c:strCache>
            </c:strRef>
          </c:tx>
          <c:explosion val="25"/>
          <c:dLbls>
            <c:showPercent val="1"/>
          </c:dLbls>
          <c:cat>
            <c:strRef>
              <c:f>Hoja1!$A$2:$A$3</c:f>
              <c:strCache>
                <c:ptCount val="2"/>
                <c:pt idx="0">
                  <c:v>NML</c:v>
                </c:pt>
                <c:pt idx="1">
                  <c:v> Otros</c:v>
                </c:pt>
              </c:strCache>
            </c:strRef>
          </c:cat>
          <c:val>
            <c:numRef>
              <c:f>Hoja1!$B$2:$B$3</c:f>
              <c:numCache>
                <c:formatCode>General</c:formatCode>
                <c:ptCount val="2"/>
                <c:pt idx="0">
                  <c:v>83.1</c:v>
                </c:pt>
                <c:pt idx="1">
                  <c:v>16.899999999999999</c:v>
                </c:pt>
              </c:numCache>
            </c:numRef>
          </c:val>
        </c:ser>
        <c:dLbls>
          <c:showPercent val="1"/>
        </c:dLbls>
        <c:firstSliceAng val="0"/>
        <c:holeSize val="50"/>
      </c:doughnutChart>
    </c:plotArea>
    <c:legend>
      <c:legendPos val="r"/>
      <c:layout>
        <c:manualLayout>
          <c:xMode val="edge"/>
          <c:yMode val="edge"/>
          <c:x val="0.10132055704461636"/>
          <c:y val="0.54191315977060217"/>
          <c:w val="0.21116829955809538"/>
          <c:h val="0.23193486607915903"/>
        </c:manualLayout>
      </c:layout>
    </c:legend>
    <c:plotVisOnly val="1"/>
  </c:chart>
  <c:txPr>
    <a:bodyPr/>
    <a:lstStyle/>
    <a:p>
      <a:pPr>
        <a:defRPr sz="1050"/>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doughnutChart>
        <c:varyColors val="1"/>
        <c:ser>
          <c:idx val="0"/>
          <c:order val="0"/>
          <c:tx>
            <c:strRef>
              <c:f>Hoja1!$B$1</c:f>
              <c:strCache>
                <c:ptCount val="1"/>
                <c:pt idx="0">
                  <c:v>Ventas</c:v>
                </c:pt>
              </c:strCache>
            </c:strRef>
          </c:tx>
          <c:dLbls>
            <c:showPercent val="1"/>
          </c:dLbls>
          <c:cat>
            <c:strRef>
              <c:f>Hoja1!$A$2:$A$3</c:f>
              <c:strCache>
                <c:ptCount val="2"/>
                <c:pt idx="0">
                  <c:v>Hospitalización</c:v>
                </c:pt>
                <c:pt idx="1">
                  <c:v>Ambulatorio </c:v>
                </c:pt>
              </c:strCache>
            </c:strRef>
          </c:cat>
          <c:val>
            <c:numRef>
              <c:f>Hoja1!$B$2:$B$3</c:f>
              <c:numCache>
                <c:formatCode>General</c:formatCode>
                <c:ptCount val="2"/>
                <c:pt idx="0">
                  <c:v>49.7</c:v>
                </c:pt>
                <c:pt idx="1">
                  <c:v>50.3</c:v>
                </c:pt>
              </c:numCache>
            </c:numRef>
          </c:val>
        </c:ser>
        <c:dLbls>
          <c:showPercent val="1"/>
        </c:dLbls>
        <c:firstSliceAng val="0"/>
        <c:holeSize val="50"/>
      </c:doughnutChart>
    </c:plotArea>
    <c:legend>
      <c:legendPos val="r"/>
      <c:layout>
        <c:manualLayout>
          <c:xMode val="edge"/>
          <c:yMode val="edge"/>
          <c:x val="0.57147456535737262"/>
          <c:y val="0.27271709225291352"/>
          <c:w val="0.39969680758896597"/>
          <c:h val="0.45456581549417296"/>
        </c:manualLayout>
      </c:layout>
    </c:legend>
    <c:plotVisOnly val="1"/>
  </c:chart>
  <c:txPr>
    <a:bodyPr/>
    <a:lstStyle/>
    <a:p>
      <a:pPr>
        <a:defRPr sz="1000"/>
      </a:pPr>
      <a:endParaRPr lang="es-E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s-ES"/>
  <c:chart>
    <c:autoTitleDeleted val="1"/>
    <c:plotArea>
      <c:layout/>
      <c:barChart>
        <c:barDir val="bar"/>
        <c:grouping val="clustered"/>
        <c:ser>
          <c:idx val="0"/>
          <c:order val="0"/>
          <c:tx>
            <c:strRef>
              <c:f>Hoja1!$B$1</c:f>
              <c:strCache>
                <c:ptCount val="1"/>
                <c:pt idx="0">
                  <c:v>Serie 1</c:v>
                </c:pt>
              </c:strCache>
            </c:strRef>
          </c:tx>
          <c:cat>
            <c:strRef>
              <c:f>Hoja1!$A$2:$A$8</c:f>
              <c:strCache>
                <c:ptCount val="7"/>
                <c:pt idx="0">
                  <c:v>FBC</c:v>
                </c:pt>
                <c:pt idx="1">
                  <c:v>Biopsia quirúrgica</c:v>
                </c:pt>
                <c:pt idx="2">
                  <c:v>BAGT</c:v>
                </c:pt>
                <c:pt idx="3">
                  <c:v>PAAFT</c:v>
                </c:pt>
                <c:pt idx="4">
                  <c:v>Clínico-radiológico</c:v>
                </c:pt>
                <c:pt idx="5">
                  <c:v>Biopsia pleural</c:v>
                </c:pt>
                <c:pt idx="6">
                  <c:v>Otros</c:v>
                </c:pt>
              </c:strCache>
            </c:strRef>
          </c:cat>
          <c:val>
            <c:numRef>
              <c:f>Hoja1!$B$2:$B$8</c:f>
              <c:numCache>
                <c:formatCode>General</c:formatCode>
                <c:ptCount val="7"/>
                <c:pt idx="0">
                  <c:v>84</c:v>
                </c:pt>
                <c:pt idx="1">
                  <c:v>22</c:v>
                </c:pt>
                <c:pt idx="2">
                  <c:v>15</c:v>
                </c:pt>
                <c:pt idx="3">
                  <c:v>14</c:v>
                </c:pt>
                <c:pt idx="4">
                  <c:v>13</c:v>
                </c:pt>
                <c:pt idx="5">
                  <c:v>8</c:v>
                </c:pt>
                <c:pt idx="6">
                  <c:v>10</c:v>
                </c:pt>
              </c:numCache>
            </c:numRef>
          </c:val>
        </c:ser>
        <c:gapWidth val="75"/>
        <c:overlap val="-25"/>
        <c:axId val="37554048"/>
        <c:axId val="37555584"/>
      </c:barChart>
      <c:catAx>
        <c:axId val="37554048"/>
        <c:scaling>
          <c:orientation val="maxMin"/>
        </c:scaling>
        <c:axPos val="l"/>
        <c:majorTickMark val="none"/>
        <c:tickLblPos val="nextTo"/>
        <c:crossAx val="37555584"/>
        <c:crosses val="autoZero"/>
        <c:auto val="1"/>
        <c:lblAlgn val="ctr"/>
        <c:lblOffset val="100"/>
      </c:catAx>
      <c:valAx>
        <c:axId val="37555584"/>
        <c:scaling>
          <c:orientation val="minMax"/>
          <c:max val="90"/>
          <c:min val="0"/>
        </c:scaling>
        <c:axPos val="t"/>
        <c:majorGridlines/>
        <c:numFmt formatCode="General" sourceLinked="1"/>
        <c:majorTickMark val="none"/>
        <c:tickLblPos val="nextTo"/>
        <c:spPr>
          <a:ln w="9525">
            <a:noFill/>
          </a:ln>
        </c:spPr>
        <c:txPr>
          <a:bodyPr/>
          <a:lstStyle/>
          <a:p>
            <a:pPr>
              <a:defRPr sz="800"/>
            </a:pPr>
            <a:endParaRPr lang="es-ES"/>
          </a:p>
        </c:txPr>
        <c:crossAx val="37554048"/>
        <c:crosses val="autoZero"/>
        <c:crossBetween val="between"/>
      </c:valAx>
    </c:plotArea>
    <c:plotVisOnly val="1"/>
  </c:chart>
  <c:txPr>
    <a:bodyPr/>
    <a:lstStyle/>
    <a:p>
      <a:pPr>
        <a:defRPr sz="1000"/>
      </a:pPr>
      <a:endParaRPr lang="es-E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barChart>
        <c:barDir val="bar"/>
        <c:grouping val="stacked"/>
        <c:ser>
          <c:idx val="0"/>
          <c:order val="0"/>
          <c:tx>
            <c:strRef>
              <c:f>Hoja1!$B$1</c:f>
              <c:strCache>
                <c:ptCount val="1"/>
                <c:pt idx="0">
                  <c:v>Columna1</c:v>
                </c:pt>
              </c:strCache>
            </c:strRef>
          </c:tx>
          <c:cat>
            <c:strRef>
              <c:f>Hoja1!$A$2:$A$3</c:f>
              <c:strCache>
                <c:ptCount val="2"/>
                <c:pt idx="0">
                  <c:v>Estadio avanzado</c:v>
                </c:pt>
                <c:pt idx="1">
                  <c:v>Estadio precoz</c:v>
                </c:pt>
              </c:strCache>
            </c:strRef>
          </c:cat>
          <c:val>
            <c:numRef>
              <c:f>Hoja1!$B$2:$B$3</c:f>
              <c:numCache>
                <c:formatCode>General</c:formatCode>
                <c:ptCount val="2"/>
                <c:pt idx="0">
                  <c:v>37</c:v>
                </c:pt>
                <c:pt idx="1">
                  <c:v>26</c:v>
                </c:pt>
              </c:numCache>
            </c:numRef>
          </c:val>
        </c:ser>
        <c:ser>
          <c:idx val="1"/>
          <c:order val="1"/>
          <c:tx>
            <c:strRef>
              <c:f>Hoja1!$C$1</c:f>
              <c:strCache>
                <c:ptCount val="1"/>
                <c:pt idx="0">
                  <c:v>Serie 2</c:v>
                </c:pt>
              </c:strCache>
            </c:strRef>
          </c:tx>
          <c:cat>
            <c:strRef>
              <c:f>Hoja1!$A$2:$A$3</c:f>
              <c:strCache>
                <c:ptCount val="2"/>
                <c:pt idx="0">
                  <c:v>Estadio avanzado</c:v>
                </c:pt>
                <c:pt idx="1">
                  <c:v>Estadio precoz</c:v>
                </c:pt>
              </c:strCache>
            </c:strRef>
          </c:cat>
          <c:val>
            <c:numRef>
              <c:f>Hoja1!$C$2:$C$3</c:f>
              <c:numCache>
                <c:formatCode>General</c:formatCode>
                <c:ptCount val="2"/>
                <c:pt idx="0">
                  <c:v>81</c:v>
                </c:pt>
                <c:pt idx="1">
                  <c:v>12</c:v>
                </c:pt>
              </c:numCache>
            </c:numRef>
          </c:val>
        </c:ser>
        <c:gapWidth val="75"/>
        <c:overlap val="100"/>
        <c:axId val="37645312"/>
        <c:axId val="37647104"/>
      </c:barChart>
      <c:catAx>
        <c:axId val="37645312"/>
        <c:scaling>
          <c:orientation val="minMax"/>
        </c:scaling>
        <c:axPos val="l"/>
        <c:majorTickMark val="none"/>
        <c:tickLblPos val="nextTo"/>
        <c:crossAx val="37647104"/>
        <c:crosses val="autoZero"/>
        <c:auto val="1"/>
        <c:lblAlgn val="ctr"/>
        <c:lblOffset val="100"/>
      </c:catAx>
      <c:valAx>
        <c:axId val="37647104"/>
        <c:scaling>
          <c:orientation val="minMax"/>
          <c:max val="120"/>
          <c:min val="0"/>
        </c:scaling>
        <c:axPos val="b"/>
        <c:majorGridlines/>
        <c:numFmt formatCode="General" sourceLinked="1"/>
        <c:majorTickMark val="none"/>
        <c:tickLblPos val="nextTo"/>
        <c:spPr>
          <a:ln w="9525">
            <a:noFill/>
          </a:ln>
        </c:spPr>
        <c:crossAx val="37645312"/>
        <c:crosses val="autoZero"/>
        <c:crossBetween val="between"/>
      </c:valAx>
    </c:plotArea>
    <c:plotVisOnly val="1"/>
  </c:chart>
  <c:txPr>
    <a:bodyPr/>
    <a:lstStyle/>
    <a:p>
      <a:pPr>
        <a:defRPr sz="800"/>
      </a:pPr>
      <a:endParaRPr lang="es-ES"/>
    </a:p>
  </c:txPr>
  <c:externalData r:id="rId1"/>
</c:chartSpace>
</file>

<file path=ppt/drawings/drawing1.xml><?xml version="1.0" encoding="utf-8"?>
<c:userShapes xmlns:c="http://schemas.openxmlformats.org/drawingml/2006/chart">
  <cdr:relSizeAnchor xmlns:cdr="http://schemas.openxmlformats.org/drawingml/2006/chartDrawing">
    <cdr:from>
      <cdr:x>0.11364</cdr:x>
      <cdr:y>0.78049</cdr:y>
    </cdr:from>
    <cdr:to>
      <cdr:x>0.17045</cdr:x>
      <cdr:y>0.85366</cdr:y>
    </cdr:to>
    <cdr:sp macro="" textlink="">
      <cdr:nvSpPr>
        <cdr:cNvPr id="2" name="1 CuadroTexto"/>
        <cdr:cNvSpPr txBox="1"/>
      </cdr:nvSpPr>
      <cdr:spPr>
        <a:xfrm xmlns:a="http://schemas.openxmlformats.org/drawingml/2006/main">
          <a:off x="714380" y="2286016"/>
          <a:ext cx="357190" cy="214314"/>
        </a:xfrm>
        <a:prstGeom xmlns:a="http://schemas.openxmlformats.org/drawingml/2006/main" prst="rect">
          <a:avLst/>
        </a:prstGeom>
      </cdr:spPr>
      <cdr:txBody>
        <a:bodyPr xmlns:a="http://schemas.openxmlformats.org/drawingml/2006/main" wrap="square" rtlCol="0"/>
        <a:lstStyle xmlns:a="http://schemas.openxmlformats.org/drawingml/2006/main"/>
        <a:p xmlns:a="http://schemas.openxmlformats.org/drawingml/2006/main">
          <a:r>
            <a:rPr lang="es-ES" sz="800" dirty="0" smtClean="0"/>
            <a:t>30</a:t>
          </a:r>
          <a:endParaRPr lang="es-ES" sz="8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D0EAA0-ECB5-4435-8661-4A5693ACD77F}" type="datetimeFigureOut">
              <a:rPr lang="es-ES" smtClean="0"/>
              <a:pPr/>
              <a:t>04/03/2019</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D0C140-CBA9-480B-836D-8D52DA81EAC1}"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rtl="0" eaLnBrk="1" fontAlgn="t" latinLnBrk="0" hangingPunct="1"/>
            <a:endParaRPr lang="es-ES" sz="1200" b="0" i="0" u="none" strike="noStrike" kern="1200" dirty="0" smtClean="0">
              <a:solidFill>
                <a:schemeClr val="tx1"/>
              </a:solidFill>
              <a:latin typeface="+mn-lt"/>
              <a:ea typeface="+mn-ea"/>
              <a:cs typeface="+mn-cs"/>
            </a:endParaRPr>
          </a:p>
          <a:p>
            <a:pPr rtl="0" eaLnBrk="1" fontAlgn="t" latinLnBrk="0" hangingPunct="1"/>
            <a:r>
              <a:rPr lang="es-ES" sz="1200" b="0" i="0" u="none" strike="noStrike" kern="1200" dirty="0" smtClean="0">
                <a:solidFill>
                  <a:schemeClr val="tx1"/>
                </a:solidFill>
                <a:latin typeface="+mn-lt"/>
                <a:ea typeface="+mn-ea"/>
                <a:cs typeface="+mn-cs"/>
              </a:rPr>
              <a:t>23%</a:t>
            </a:r>
          </a:p>
          <a:p>
            <a:pPr rtl="0" eaLnBrk="1" fontAlgn="t" latinLnBrk="0" hangingPunct="1"/>
            <a:r>
              <a:rPr lang="es-ES" sz="1200" b="0" i="0" u="none" strike="noStrike" kern="1200" dirty="0" smtClean="0">
                <a:solidFill>
                  <a:schemeClr val="tx1"/>
                </a:solidFill>
                <a:latin typeface="+mn-lt"/>
                <a:ea typeface="+mn-ea"/>
                <a:cs typeface="+mn-cs"/>
              </a:rPr>
              <a:t>n=22</a:t>
            </a:r>
          </a:p>
          <a:p>
            <a:pPr rtl="0" eaLnBrk="1" fontAlgn="t" latinLnBrk="0" hangingPunct="1"/>
            <a:r>
              <a:rPr lang="es-ES" sz="1200" b="0" i="0" u="none" strike="noStrike" kern="1200" dirty="0" smtClean="0">
                <a:solidFill>
                  <a:schemeClr val="tx1"/>
                </a:solidFill>
                <a:latin typeface="+mn-lt"/>
                <a:ea typeface="+mn-ea"/>
                <a:cs typeface="+mn-cs"/>
              </a:rPr>
              <a:t>1</a:t>
            </a:r>
          </a:p>
          <a:p>
            <a:pPr rtl="0" eaLnBrk="1" fontAlgn="t" latinLnBrk="0" hangingPunct="1"/>
            <a:r>
              <a:rPr lang="es-ES" sz="1200" b="0" i="0" u="none" strike="noStrike" kern="1200" dirty="0" smtClean="0">
                <a:solidFill>
                  <a:schemeClr val="tx1"/>
                </a:solidFill>
                <a:latin typeface="+mn-lt"/>
                <a:ea typeface="+mn-ea"/>
                <a:cs typeface="+mn-cs"/>
              </a:rPr>
              <a:t>HTAP</a:t>
            </a:r>
          </a:p>
          <a:p>
            <a:pPr rtl="0" eaLnBrk="1" fontAlgn="t" latinLnBrk="0" hangingPunct="1"/>
            <a:r>
              <a:rPr lang="es-ES" sz="1200" b="0" i="0" u="none" strike="noStrike" kern="1200" dirty="0" smtClean="0">
                <a:solidFill>
                  <a:schemeClr val="tx1"/>
                </a:solidFill>
                <a:latin typeface="+mn-lt"/>
                <a:ea typeface="+mn-ea"/>
                <a:cs typeface="+mn-cs"/>
              </a:rPr>
              <a:t>3</a:t>
            </a:r>
          </a:p>
          <a:p>
            <a:pPr rtl="0" eaLnBrk="1" fontAlgn="t" latinLnBrk="0" hangingPunct="1"/>
            <a:r>
              <a:rPr lang="es-ES" sz="1200" b="0" i="0" u="none" strike="noStrike" kern="1200" dirty="0" smtClean="0">
                <a:solidFill>
                  <a:schemeClr val="tx1"/>
                </a:solidFill>
                <a:latin typeface="+mn-lt"/>
                <a:ea typeface="+mn-ea"/>
                <a:cs typeface="+mn-cs"/>
              </a:rPr>
              <a:t>IRA</a:t>
            </a:r>
          </a:p>
          <a:p>
            <a:pPr rtl="0" eaLnBrk="1" fontAlgn="t" latinLnBrk="0" hangingPunct="1"/>
            <a:r>
              <a:rPr lang="es-ES" sz="1200" b="0" i="0" u="none" strike="noStrike" kern="1200" dirty="0" smtClean="0">
                <a:solidFill>
                  <a:schemeClr val="tx1"/>
                </a:solidFill>
                <a:latin typeface="+mn-lt"/>
                <a:ea typeface="+mn-ea"/>
                <a:cs typeface="+mn-cs"/>
              </a:rPr>
              <a:t>20</a:t>
            </a:r>
          </a:p>
          <a:p>
            <a:pPr rtl="0" eaLnBrk="1" fontAlgn="t" latinLnBrk="0" hangingPunct="1"/>
            <a:r>
              <a:rPr lang="es-ES" sz="1200" b="0" i="0" u="none" strike="noStrike" kern="1200" smtClean="0">
                <a:solidFill>
                  <a:schemeClr val="tx1"/>
                </a:solidFill>
                <a:latin typeface="+mn-lt"/>
                <a:ea typeface="+mn-ea"/>
                <a:cs typeface="+mn-cs"/>
              </a:rPr>
              <a:t>EPOC</a:t>
            </a:r>
          </a:p>
          <a:p>
            <a:endParaRPr lang="es-ES"/>
          </a:p>
        </p:txBody>
      </p:sp>
      <p:sp>
        <p:nvSpPr>
          <p:cNvPr id="4" name="3 Marcador de número de diapositiva"/>
          <p:cNvSpPr>
            <a:spLocks noGrp="1"/>
          </p:cNvSpPr>
          <p:nvPr>
            <p:ph type="sldNum" sz="quarter" idx="10"/>
          </p:nvPr>
        </p:nvSpPr>
        <p:spPr/>
        <p:txBody>
          <a:bodyPr/>
          <a:lstStyle/>
          <a:p>
            <a:fld id="{71D0C140-CBA9-480B-836D-8D52DA81EAC1}"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rtl="0" eaLnBrk="1" fontAlgn="t" latinLnBrk="0" hangingPunct="1"/>
            <a:r>
              <a:rPr lang="es-ES" sz="1200" kern="1200" dirty="0" smtClean="0">
                <a:solidFill>
                  <a:schemeClr val="tx1"/>
                </a:solidFill>
                <a:latin typeface="+mn-lt"/>
                <a:ea typeface="+mn-ea"/>
                <a:cs typeface="+mn-cs"/>
              </a:rPr>
              <a:t>La mediana de tiempo desde el diagnóstico hasta la fecha de </a:t>
            </a:r>
            <a:r>
              <a:rPr lang="es-ES" sz="1200" kern="1200" dirty="0" err="1" smtClean="0">
                <a:solidFill>
                  <a:schemeClr val="tx1"/>
                </a:solidFill>
                <a:latin typeface="+mn-lt"/>
                <a:ea typeface="+mn-ea"/>
                <a:cs typeface="+mn-cs"/>
              </a:rPr>
              <a:t>éxitus</a:t>
            </a:r>
            <a:r>
              <a:rPr lang="es-ES" sz="1200" kern="1200" dirty="0" smtClean="0">
                <a:solidFill>
                  <a:schemeClr val="tx1"/>
                </a:solidFill>
                <a:latin typeface="+mn-lt"/>
                <a:ea typeface="+mn-ea"/>
                <a:cs typeface="+mn-cs"/>
              </a:rPr>
              <a:t> fue de 131 días (25-307) habiendo fallecido a lo largo del seguimiento el 54.22% de los pacientes (90/167).</a:t>
            </a:r>
            <a:endParaRPr lang="es-ES" sz="1200" b="0" i="0" u="none" strike="noStrike"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71D0C140-CBA9-480B-836D-8D52DA81EAC1}" type="slidenum">
              <a:rPr lang="es-ES" smtClean="0"/>
              <a:pPr/>
              <a:t>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2"/>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32"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7"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7"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1"/>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3"/>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3"/>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6D5E780-09AA-4183-890B-8CB21919D5E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6 Rectángulo"/>
          <p:cNvSpPr/>
          <p:nvPr/>
        </p:nvSpPr>
        <p:spPr>
          <a:xfrm>
            <a:off x="0" y="642924"/>
            <a:ext cx="9144000" cy="15001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Título"/>
          <p:cNvSpPr>
            <a:spLocks noGrp="1"/>
          </p:cNvSpPr>
          <p:nvPr>
            <p:ph type="title"/>
          </p:nvPr>
        </p:nvSpPr>
        <p:spPr>
          <a:xfrm>
            <a:off x="0" y="1"/>
            <a:ext cx="9144000" cy="642923"/>
          </a:xfrm>
        </p:spPr>
        <p:style>
          <a:lnRef idx="1">
            <a:schemeClr val="accent5"/>
          </a:lnRef>
          <a:fillRef idx="3">
            <a:schemeClr val="accent5"/>
          </a:fillRef>
          <a:effectRef idx="2">
            <a:schemeClr val="accent5"/>
          </a:effectRef>
          <a:fontRef idx="minor">
            <a:schemeClr val="lt1"/>
          </a:fontRef>
        </p:style>
        <p:txBody>
          <a:bodyPr>
            <a:noAutofit/>
          </a:bodyPr>
          <a:lstStyle/>
          <a:p>
            <a:r>
              <a:rPr lang="es-ES" sz="1400" dirty="0" smtClean="0"/>
              <a:t>TIEMPOS DE DEMORA DE LOS TUMORES PLEUROPULMONARES EN EL ÁREA SUR DE SEVILLA</a:t>
            </a:r>
            <a:r>
              <a:rPr lang="es-ES" sz="1200" dirty="0" smtClean="0"/>
              <a:t/>
            </a:r>
            <a:br>
              <a:rPr lang="es-ES" sz="1200" dirty="0" smtClean="0"/>
            </a:br>
            <a:r>
              <a:rPr lang="es-ES" sz="800" dirty="0" smtClean="0"/>
              <a:t>C. M. Carrasco </a:t>
            </a:r>
            <a:r>
              <a:rPr lang="es-ES" sz="800" dirty="0" err="1" smtClean="0"/>
              <a:t>Carrasco</a:t>
            </a:r>
            <a:r>
              <a:rPr lang="es-ES" sz="800" dirty="0" smtClean="0"/>
              <a:t>, N. Reyes Núñez, Á. C. Reina González, J. Díez Sierra, I. </a:t>
            </a:r>
            <a:r>
              <a:rPr lang="es-ES" sz="800" dirty="0" err="1" smtClean="0"/>
              <a:t>Alfageme</a:t>
            </a:r>
            <a:r>
              <a:rPr lang="es-ES" sz="800" dirty="0" smtClean="0"/>
              <a:t> </a:t>
            </a:r>
            <a:r>
              <a:rPr lang="es-ES" sz="800" dirty="0" err="1" smtClean="0"/>
              <a:t>Michavila</a:t>
            </a:r>
            <a:r>
              <a:rPr lang="es-ES" sz="800" dirty="0" smtClean="0"/>
              <a:t/>
            </a:r>
            <a:br>
              <a:rPr lang="es-ES" sz="800" dirty="0" smtClean="0"/>
            </a:br>
            <a:r>
              <a:rPr lang="es-ES" sz="800" dirty="0" smtClean="0"/>
              <a:t>Servicio </a:t>
            </a:r>
            <a:r>
              <a:rPr lang="es-ES" sz="800" dirty="0"/>
              <a:t>de Neumología. Hospital Virgen de </a:t>
            </a:r>
            <a:r>
              <a:rPr lang="es-ES" sz="800" dirty="0" err="1"/>
              <a:t>Valme</a:t>
            </a:r>
            <a:r>
              <a:rPr lang="es-ES" sz="800" dirty="0"/>
              <a:t>. Sevilla</a:t>
            </a:r>
            <a:r>
              <a:rPr lang="es-ES" sz="800" dirty="0" smtClean="0"/>
              <a:t>.</a:t>
            </a:r>
            <a:endParaRPr lang="es-ES" sz="800" dirty="0"/>
          </a:p>
        </p:txBody>
      </p:sp>
      <p:sp>
        <p:nvSpPr>
          <p:cNvPr id="15" name="14 Rectángulo"/>
          <p:cNvSpPr/>
          <p:nvPr/>
        </p:nvSpPr>
        <p:spPr>
          <a:xfrm>
            <a:off x="214282" y="714362"/>
            <a:ext cx="2214578" cy="2143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100" dirty="0" smtClean="0"/>
              <a:t>OBJETIVO</a:t>
            </a:r>
            <a:endParaRPr lang="es-ES" sz="1100" dirty="0"/>
          </a:p>
        </p:txBody>
      </p:sp>
      <p:sp>
        <p:nvSpPr>
          <p:cNvPr id="16" name="15 CuadroTexto"/>
          <p:cNvSpPr txBox="1"/>
          <p:nvPr/>
        </p:nvSpPr>
        <p:spPr>
          <a:xfrm>
            <a:off x="214282" y="1000114"/>
            <a:ext cx="2214578" cy="928694"/>
          </a:xfrm>
          <a:prstGeom prst="rect">
            <a:avLst/>
          </a:prstGeom>
          <a:noFill/>
        </p:spPr>
        <p:txBody>
          <a:bodyPr wrap="square" rtlCol="0">
            <a:spAutoFit/>
          </a:bodyPr>
          <a:lstStyle/>
          <a:p>
            <a:r>
              <a:rPr lang="es-ES" sz="1050" dirty="0" smtClean="0"/>
              <a:t>Nuestro objetivo fue analizar los tiempos de demora en el proceso diagnóstico de los tumores </a:t>
            </a:r>
            <a:r>
              <a:rPr lang="es-ES" sz="1050" dirty="0" err="1" smtClean="0"/>
              <a:t>pleuropulmonares</a:t>
            </a:r>
            <a:r>
              <a:rPr lang="es-ES" sz="1050" dirty="0" smtClean="0"/>
              <a:t> en el área sanitaria sur de Sevilla.</a:t>
            </a:r>
            <a:endParaRPr lang="es-ES" sz="1050" dirty="0"/>
          </a:p>
        </p:txBody>
      </p:sp>
      <p:sp>
        <p:nvSpPr>
          <p:cNvPr id="17" name="16 Rectángulo"/>
          <p:cNvSpPr/>
          <p:nvPr/>
        </p:nvSpPr>
        <p:spPr>
          <a:xfrm>
            <a:off x="214282" y="2214560"/>
            <a:ext cx="2214578" cy="2143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100" dirty="0" smtClean="0"/>
              <a:t>RESULTADOS</a:t>
            </a:r>
            <a:endParaRPr lang="es-ES" sz="1100" dirty="0"/>
          </a:p>
        </p:txBody>
      </p:sp>
      <p:sp>
        <p:nvSpPr>
          <p:cNvPr id="18" name="17 CuadroTexto"/>
          <p:cNvSpPr txBox="1"/>
          <p:nvPr/>
        </p:nvSpPr>
        <p:spPr>
          <a:xfrm>
            <a:off x="2643174" y="928676"/>
            <a:ext cx="6357982" cy="1169551"/>
          </a:xfrm>
          <a:prstGeom prst="rect">
            <a:avLst/>
          </a:prstGeom>
          <a:noFill/>
        </p:spPr>
        <p:txBody>
          <a:bodyPr wrap="square" rtlCol="0">
            <a:spAutoFit/>
          </a:bodyPr>
          <a:lstStyle/>
          <a:p>
            <a:pPr algn="just"/>
            <a:r>
              <a:rPr lang="es-ES" sz="1000" dirty="0" smtClean="0"/>
              <a:t>Estudio descriptivo observacional de todos los casos diagnosticados de tumor </a:t>
            </a:r>
            <a:r>
              <a:rPr lang="es-ES" sz="1000" dirty="0" err="1" smtClean="0"/>
              <a:t>pleuropulmonar</a:t>
            </a:r>
            <a:r>
              <a:rPr lang="es-ES" sz="1000" dirty="0" smtClean="0"/>
              <a:t> presentados en el Comité de Tumores Torácicos (CTT) en 2017. Se definieron los siguientes tiempos de demora según las fechas entre: inicio de los síntomas y primera consulta: demora atribuible al paciente (PAC); primera consulta y consulta de Neumología: demora de derivación a la especialidad (NML); solicitud del TC torácico y su realización: demora atribuible a Radiología (RX); consulta en Neumología y el diagnóstico: demora atribuible a la especialidad del diagnóstico (AP); diagnóstico e inicio de quimioterapia: demora atribuible a Oncología (ONC); decisión en CTT de remisión a </a:t>
            </a:r>
            <a:r>
              <a:rPr lang="es-ES" sz="1000" dirty="0" err="1" smtClean="0"/>
              <a:t>C.Torácica</a:t>
            </a:r>
            <a:r>
              <a:rPr lang="es-ES" sz="1000" dirty="0" smtClean="0"/>
              <a:t> y la intervención: demora quirúrgica (CIR).</a:t>
            </a:r>
          </a:p>
        </p:txBody>
      </p:sp>
      <p:sp>
        <p:nvSpPr>
          <p:cNvPr id="23" name="22 Rectángulo"/>
          <p:cNvSpPr/>
          <p:nvPr/>
        </p:nvSpPr>
        <p:spPr>
          <a:xfrm>
            <a:off x="2714612" y="714362"/>
            <a:ext cx="2928958" cy="21431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100" dirty="0" smtClean="0"/>
              <a:t>METODOLOGÍA</a:t>
            </a:r>
            <a:endParaRPr lang="es-ES" sz="1100" dirty="0"/>
          </a:p>
        </p:txBody>
      </p:sp>
      <p:graphicFrame>
        <p:nvGraphicFramePr>
          <p:cNvPr id="11" name="10 Tabla"/>
          <p:cNvGraphicFramePr>
            <a:graphicFrameLocks noGrp="1"/>
          </p:cNvGraphicFramePr>
          <p:nvPr/>
        </p:nvGraphicFramePr>
        <p:xfrm>
          <a:off x="214282" y="2428874"/>
          <a:ext cx="2214578" cy="685800"/>
        </p:xfrm>
        <a:graphic>
          <a:graphicData uri="http://schemas.openxmlformats.org/drawingml/2006/table">
            <a:tbl>
              <a:tblPr firstRow="1" bandRow="1">
                <a:tableStyleId>{21E4AEA4-8DFA-4A89-87EB-49C32662AFE0}</a:tableStyleId>
              </a:tblPr>
              <a:tblGrid>
                <a:gridCol w="1357322"/>
                <a:gridCol w="857256"/>
              </a:tblGrid>
              <a:tr h="187525">
                <a:tc gridSpan="2">
                  <a:txBody>
                    <a:bodyPr/>
                    <a:lstStyle/>
                    <a:p>
                      <a:r>
                        <a:rPr lang="es-ES" sz="900" b="0" dirty="0" smtClean="0"/>
                        <a:t>Características basales n=166</a:t>
                      </a:r>
                      <a:endParaRPr lang="es-ES" sz="900" b="0" dirty="0"/>
                    </a:p>
                  </a:txBody>
                  <a:tcPr/>
                </a:tc>
                <a:tc hMerge="1">
                  <a:txBody>
                    <a:bodyPr/>
                    <a:lstStyle/>
                    <a:p>
                      <a:endParaRPr lang="es-ES" sz="1800"/>
                    </a:p>
                  </a:txBody>
                  <a:tcPr/>
                </a:tc>
              </a:tr>
              <a:tr h="187525">
                <a:tc>
                  <a:txBody>
                    <a:bodyPr/>
                    <a:lstStyle/>
                    <a:p>
                      <a:r>
                        <a:rPr lang="es-ES" sz="900" b="0" dirty="0" smtClean="0"/>
                        <a:t>Sexo</a:t>
                      </a:r>
                      <a:r>
                        <a:rPr lang="es-ES" sz="900" b="0" baseline="0" dirty="0" smtClean="0"/>
                        <a:t> masculino</a:t>
                      </a:r>
                      <a:endParaRPr lang="es-ES" sz="900" b="0" dirty="0"/>
                    </a:p>
                  </a:txBody>
                  <a:tcPr/>
                </a:tc>
                <a:tc>
                  <a:txBody>
                    <a:bodyPr/>
                    <a:lstStyle/>
                    <a:p>
                      <a:r>
                        <a:rPr lang="es-ES" sz="900" b="0" dirty="0" smtClean="0"/>
                        <a:t>140 (84,3%)</a:t>
                      </a:r>
                      <a:endParaRPr lang="es-ES" sz="900" b="0" dirty="0"/>
                    </a:p>
                  </a:txBody>
                  <a:tcPr/>
                </a:tc>
              </a:tr>
              <a:tr h="187525">
                <a:tc>
                  <a:txBody>
                    <a:bodyPr/>
                    <a:lstStyle/>
                    <a:p>
                      <a:r>
                        <a:rPr lang="es-ES" sz="900" b="0" dirty="0" smtClean="0"/>
                        <a:t>Edad (años)</a:t>
                      </a:r>
                      <a:endParaRPr lang="es-ES" sz="900" b="0" dirty="0"/>
                    </a:p>
                  </a:txBody>
                  <a:tcPr/>
                </a:tc>
                <a:tc>
                  <a:txBody>
                    <a:bodyPr/>
                    <a:lstStyle/>
                    <a:p>
                      <a:r>
                        <a:rPr lang="es-ES" sz="900" b="0" dirty="0" smtClean="0"/>
                        <a:t>70 (62-75)</a:t>
                      </a:r>
                      <a:endParaRPr lang="es-ES" sz="900" b="0" dirty="0"/>
                    </a:p>
                  </a:txBody>
                  <a:tcPr/>
                </a:tc>
              </a:tr>
            </a:tbl>
          </a:graphicData>
        </a:graphic>
      </p:graphicFrame>
      <p:graphicFrame>
        <p:nvGraphicFramePr>
          <p:cNvPr id="12" name="11 Tabla"/>
          <p:cNvGraphicFramePr>
            <a:graphicFrameLocks noGrp="1"/>
          </p:cNvGraphicFramePr>
          <p:nvPr/>
        </p:nvGraphicFramePr>
        <p:xfrm>
          <a:off x="214282" y="4071948"/>
          <a:ext cx="2214578" cy="685800"/>
        </p:xfrm>
        <a:graphic>
          <a:graphicData uri="http://schemas.openxmlformats.org/drawingml/2006/table">
            <a:tbl>
              <a:tblPr firstRow="1" bandRow="1">
                <a:tableStyleId>{21E4AEA4-8DFA-4A89-87EB-49C32662AFE0}</a:tableStyleId>
              </a:tblPr>
              <a:tblGrid>
                <a:gridCol w="1357322"/>
                <a:gridCol w="857256"/>
              </a:tblGrid>
              <a:tr h="187525">
                <a:tc gridSpan="2">
                  <a:txBody>
                    <a:bodyPr/>
                    <a:lstStyle/>
                    <a:p>
                      <a:r>
                        <a:rPr lang="es-ES" sz="900" b="0" dirty="0" smtClean="0"/>
                        <a:t>Localización tumor primario</a:t>
                      </a:r>
                      <a:endParaRPr lang="es-ES" sz="900" b="0" dirty="0"/>
                    </a:p>
                  </a:txBody>
                  <a:tcPr/>
                </a:tc>
                <a:tc hMerge="1">
                  <a:txBody>
                    <a:bodyPr/>
                    <a:lstStyle/>
                    <a:p>
                      <a:endParaRPr lang="es-ES" sz="900" b="0" dirty="0"/>
                    </a:p>
                  </a:txBody>
                  <a:tcPr/>
                </a:tc>
              </a:tr>
              <a:tr h="187525">
                <a:tc>
                  <a:txBody>
                    <a:bodyPr/>
                    <a:lstStyle/>
                    <a:p>
                      <a:r>
                        <a:rPr lang="es-ES" sz="900" b="0" dirty="0" smtClean="0"/>
                        <a:t>Tumores pulmonares</a:t>
                      </a:r>
                      <a:endParaRPr lang="es-ES" sz="900" b="0" dirty="0"/>
                    </a:p>
                  </a:txBody>
                  <a:tcPr/>
                </a:tc>
                <a:tc>
                  <a:txBody>
                    <a:bodyPr/>
                    <a:lstStyle/>
                    <a:p>
                      <a:r>
                        <a:rPr lang="es-ES" sz="900" b="0" dirty="0" smtClean="0"/>
                        <a:t>156 (94%)</a:t>
                      </a:r>
                      <a:endParaRPr lang="es-ES" sz="900" b="0" dirty="0"/>
                    </a:p>
                  </a:txBody>
                  <a:tcPr/>
                </a:tc>
              </a:tr>
              <a:tr h="187525">
                <a:tc>
                  <a:txBody>
                    <a:bodyPr/>
                    <a:lstStyle/>
                    <a:p>
                      <a:r>
                        <a:rPr lang="es-ES" sz="900" b="0" dirty="0" smtClean="0"/>
                        <a:t>Tumores pleurales</a:t>
                      </a:r>
                      <a:endParaRPr lang="es-ES" sz="900" b="0" dirty="0"/>
                    </a:p>
                  </a:txBody>
                  <a:tcPr/>
                </a:tc>
                <a:tc>
                  <a:txBody>
                    <a:bodyPr/>
                    <a:lstStyle/>
                    <a:p>
                      <a:r>
                        <a:rPr lang="es-ES" sz="900" b="0" dirty="0" smtClean="0"/>
                        <a:t>10 (6%)</a:t>
                      </a:r>
                      <a:endParaRPr lang="es-ES" sz="900" b="0" dirty="0"/>
                    </a:p>
                  </a:txBody>
                  <a:tcPr/>
                </a:tc>
              </a:tr>
            </a:tbl>
          </a:graphicData>
        </a:graphic>
      </p:graphicFrame>
      <p:graphicFrame>
        <p:nvGraphicFramePr>
          <p:cNvPr id="13" name="12 Tabla"/>
          <p:cNvGraphicFramePr>
            <a:graphicFrameLocks noGrp="1"/>
          </p:cNvGraphicFramePr>
          <p:nvPr/>
        </p:nvGraphicFramePr>
        <p:xfrm>
          <a:off x="214282" y="3143254"/>
          <a:ext cx="2214578" cy="914400"/>
        </p:xfrm>
        <a:graphic>
          <a:graphicData uri="http://schemas.openxmlformats.org/drawingml/2006/table">
            <a:tbl>
              <a:tblPr firstRow="1" bandRow="1">
                <a:tableStyleId>{21E4AEA4-8DFA-4A89-87EB-49C32662AFE0}</a:tableStyleId>
              </a:tblPr>
              <a:tblGrid>
                <a:gridCol w="1357322"/>
                <a:gridCol w="857256"/>
              </a:tblGrid>
              <a:tr h="187525">
                <a:tc gridSpan="2">
                  <a:txBody>
                    <a:bodyPr/>
                    <a:lstStyle/>
                    <a:p>
                      <a:r>
                        <a:rPr lang="es-ES" sz="900" b="0" dirty="0" smtClean="0"/>
                        <a:t>Tabaquismo</a:t>
                      </a:r>
                      <a:endParaRPr lang="es-ES" sz="900" b="0" dirty="0"/>
                    </a:p>
                  </a:txBody>
                  <a:tcPr/>
                </a:tc>
                <a:tc hMerge="1">
                  <a:txBody>
                    <a:bodyPr/>
                    <a:lstStyle/>
                    <a:p>
                      <a:endParaRPr lang="es-ES" sz="900" b="0" dirty="0"/>
                    </a:p>
                  </a:txBody>
                  <a:tcPr/>
                </a:tc>
              </a:tr>
              <a:tr h="187525">
                <a:tc>
                  <a:txBody>
                    <a:bodyPr/>
                    <a:lstStyle/>
                    <a:p>
                      <a:r>
                        <a:rPr lang="es-ES" sz="900" b="0" dirty="0" smtClean="0"/>
                        <a:t>Activo</a:t>
                      </a:r>
                      <a:endParaRPr lang="es-ES" sz="900" b="0" dirty="0"/>
                    </a:p>
                  </a:txBody>
                  <a:tcPr/>
                </a:tc>
                <a:tc>
                  <a:txBody>
                    <a:bodyPr/>
                    <a:lstStyle/>
                    <a:p>
                      <a:r>
                        <a:rPr lang="es-ES" sz="900" b="0" dirty="0" smtClean="0"/>
                        <a:t>83 (50%)</a:t>
                      </a:r>
                      <a:endParaRPr lang="es-ES" sz="900" b="0" dirty="0"/>
                    </a:p>
                  </a:txBody>
                  <a:tcPr/>
                </a:tc>
              </a:tr>
              <a:tr h="187525">
                <a:tc>
                  <a:txBody>
                    <a:bodyPr/>
                    <a:lstStyle/>
                    <a:p>
                      <a:r>
                        <a:rPr lang="es-ES" sz="900" b="0" dirty="0" err="1" smtClean="0"/>
                        <a:t>Extabaquismo</a:t>
                      </a:r>
                      <a:endParaRPr lang="es-ES" sz="900" b="0" dirty="0"/>
                    </a:p>
                  </a:txBody>
                  <a:tcPr/>
                </a:tc>
                <a:tc>
                  <a:txBody>
                    <a:bodyPr/>
                    <a:lstStyle/>
                    <a:p>
                      <a:r>
                        <a:rPr lang="es-ES" sz="900" b="0" dirty="0" smtClean="0"/>
                        <a:t>66 (39,8%)</a:t>
                      </a:r>
                      <a:endParaRPr lang="es-ES" sz="900" b="0" dirty="0"/>
                    </a:p>
                  </a:txBody>
                  <a:tcPr/>
                </a:tc>
              </a:tr>
              <a:tr h="187525">
                <a:tc>
                  <a:txBody>
                    <a:bodyPr/>
                    <a:lstStyle/>
                    <a:p>
                      <a:r>
                        <a:rPr lang="es-ES" sz="900" b="0" dirty="0" smtClean="0"/>
                        <a:t>Nunca fumador</a:t>
                      </a:r>
                      <a:endParaRPr lang="es-ES" sz="900" b="0" dirty="0"/>
                    </a:p>
                  </a:txBody>
                  <a:tcPr/>
                </a:tc>
                <a:tc>
                  <a:txBody>
                    <a:bodyPr/>
                    <a:lstStyle/>
                    <a:p>
                      <a:r>
                        <a:rPr lang="es-ES" sz="900" b="0" dirty="0" smtClean="0"/>
                        <a:t>17 (10,2%)</a:t>
                      </a:r>
                      <a:endParaRPr lang="es-ES" sz="900" b="0" dirty="0"/>
                    </a:p>
                  </a:txBody>
                  <a:tcPr/>
                </a:tc>
              </a:tr>
            </a:tbl>
          </a:graphicData>
        </a:graphic>
      </p:graphicFrame>
      <p:graphicFrame>
        <p:nvGraphicFramePr>
          <p:cNvPr id="25" name="24 Gráfico"/>
          <p:cNvGraphicFramePr/>
          <p:nvPr/>
        </p:nvGraphicFramePr>
        <p:xfrm>
          <a:off x="2643174" y="2214560"/>
          <a:ext cx="6286544" cy="2928940"/>
        </p:xfrm>
        <a:graphic>
          <a:graphicData uri="http://schemas.openxmlformats.org/drawingml/2006/chart">
            <c:chart xmlns:c="http://schemas.openxmlformats.org/drawingml/2006/chart" xmlns:r="http://schemas.openxmlformats.org/officeDocument/2006/relationships" r:id="rId3"/>
          </a:graphicData>
        </a:graphic>
      </p:graphicFrame>
      <p:sp>
        <p:nvSpPr>
          <p:cNvPr id="26" name="25 CuadroTexto"/>
          <p:cNvSpPr txBox="1"/>
          <p:nvPr/>
        </p:nvSpPr>
        <p:spPr>
          <a:xfrm>
            <a:off x="3929058" y="2285998"/>
            <a:ext cx="2000264" cy="253916"/>
          </a:xfrm>
          <a:prstGeom prst="rect">
            <a:avLst/>
          </a:prstGeom>
          <a:ln w="28575"/>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050" b="1" dirty="0" smtClean="0"/>
              <a:t>TIEMPOS DE DEMORA</a:t>
            </a:r>
            <a:endParaRPr lang="es-ES" sz="1050" b="1" dirty="0"/>
          </a:p>
        </p:txBody>
      </p:sp>
      <p:sp>
        <p:nvSpPr>
          <p:cNvPr id="20" name="19 CuadroTexto"/>
          <p:cNvSpPr txBox="1"/>
          <p:nvPr/>
        </p:nvSpPr>
        <p:spPr>
          <a:xfrm>
            <a:off x="142844" y="4714890"/>
            <a:ext cx="2571768" cy="369332"/>
          </a:xfrm>
          <a:prstGeom prst="rect">
            <a:avLst/>
          </a:prstGeom>
          <a:noFill/>
        </p:spPr>
        <p:txBody>
          <a:bodyPr wrap="square" rtlCol="0" anchor="b">
            <a:spAutoFit/>
          </a:bodyPr>
          <a:lstStyle/>
          <a:p>
            <a:endParaRPr lang="en-US" sz="600" dirty="0" smtClean="0"/>
          </a:p>
          <a:p>
            <a:r>
              <a:rPr lang="en-US" sz="600" dirty="0" err="1" smtClean="0"/>
              <a:t>Datos</a:t>
            </a:r>
            <a:r>
              <a:rPr lang="en-US" sz="600" dirty="0" smtClean="0"/>
              <a:t> </a:t>
            </a:r>
            <a:r>
              <a:rPr lang="en-US" sz="600" dirty="0" err="1" smtClean="0"/>
              <a:t>expresados</a:t>
            </a:r>
            <a:r>
              <a:rPr lang="en-US" sz="600" dirty="0" smtClean="0"/>
              <a:t> en </a:t>
            </a:r>
            <a:r>
              <a:rPr lang="en-US" sz="600" dirty="0" err="1" smtClean="0"/>
              <a:t>mediana</a:t>
            </a:r>
            <a:r>
              <a:rPr lang="en-US" sz="600" dirty="0" smtClean="0"/>
              <a:t> (RIQ) o </a:t>
            </a:r>
            <a:r>
              <a:rPr lang="en-US" sz="600" dirty="0" err="1" smtClean="0"/>
              <a:t>número</a:t>
            </a:r>
            <a:r>
              <a:rPr lang="en-US" sz="600" dirty="0" smtClean="0"/>
              <a:t> de </a:t>
            </a:r>
            <a:r>
              <a:rPr lang="en-US" sz="600" dirty="0" err="1" smtClean="0"/>
              <a:t>pacientes</a:t>
            </a:r>
            <a:r>
              <a:rPr lang="en-US" sz="600" dirty="0" smtClean="0"/>
              <a:t> (%). </a:t>
            </a:r>
            <a:endParaRPr lang="es-ES" sz="600" dirty="0" smtClean="0"/>
          </a:p>
          <a:p>
            <a:endParaRPr lang="es-ES" sz="600" dirty="0"/>
          </a:p>
        </p:txBody>
      </p:sp>
      <p:cxnSp>
        <p:nvCxnSpPr>
          <p:cNvPr id="51" name="50 Conector recto"/>
          <p:cNvCxnSpPr/>
          <p:nvPr/>
        </p:nvCxnSpPr>
        <p:spPr>
          <a:xfrm>
            <a:off x="3571868" y="4572014"/>
            <a:ext cx="428628"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52 Conector recto"/>
          <p:cNvCxnSpPr/>
          <p:nvPr/>
        </p:nvCxnSpPr>
        <p:spPr>
          <a:xfrm>
            <a:off x="4500562" y="4714890"/>
            <a:ext cx="428628"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53 Conector recto"/>
          <p:cNvCxnSpPr/>
          <p:nvPr/>
        </p:nvCxnSpPr>
        <p:spPr>
          <a:xfrm>
            <a:off x="5429256" y="4714890"/>
            <a:ext cx="428628"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54 Conector recto"/>
          <p:cNvCxnSpPr/>
          <p:nvPr/>
        </p:nvCxnSpPr>
        <p:spPr>
          <a:xfrm>
            <a:off x="6286512" y="4643452"/>
            <a:ext cx="428628"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55 Conector recto"/>
          <p:cNvCxnSpPr/>
          <p:nvPr/>
        </p:nvCxnSpPr>
        <p:spPr>
          <a:xfrm>
            <a:off x="8143900" y="4357700"/>
            <a:ext cx="428628"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57 Conector recto"/>
          <p:cNvCxnSpPr/>
          <p:nvPr/>
        </p:nvCxnSpPr>
        <p:spPr>
          <a:xfrm>
            <a:off x="7215206" y="4643452"/>
            <a:ext cx="428628"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1 CuadroTexto"/>
          <p:cNvSpPr txBox="1"/>
          <p:nvPr/>
        </p:nvSpPr>
        <p:spPr>
          <a:xfrm>
            <a:off x="7858148" y="4286262"/>
            <a:ext cx="357190" cy="21431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800" dirty="0" smtClean="0"/>
              <a:t>59</a:t>
            </a:r>
            <a:endParaRPr lang="es-ES" sz="800" dirty="0"/>
          </a:p>
        </p:txBody>
      </p:sp>
      <p:sp>
        <p:nvSpPr>
          <p:cNvPr id="60" name="1 CuadroTexto"/>
          <p:cNvSpPr txBox="1"/>
          <p:nvPr/>
        </p:nvSpPr>
        <p:spPr>
          <a:xfrm>
            <a:off x="7000892" y="4572014"/>
            <a:ext cx="357190" cy="285752"/>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800" dirty="0" smtClean="0"/>
              <a:t>13</a:t>
            </a:r>
            <a:endParaRPr lang="es-ES" sz="800" dirty="0"/>
          </a:p>
        </p:txBody>
      </p:sp>
      <p:sp>
        <p:nvSpPr>
          <p:cNvPr id="61" name="1 CuadroTexto"/>
          <p:cNvSpPr txBox="1"/>
          <p:nvPr/>
        </p:nvSpPr>
        <p:spPr>
          <a:xfrm>
            <a:off x="6072198" y="4572014"/>
            <a:ext cx="357190" cy="21431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800" dirty="0" smtClean="0"/>
              <a:t>21</a:t>
            </a:r>
            <a:endParaRPr lang="es-ES" sz="800" dirty="0"/>
          </a:p>
        </p:txBody>
      </p:sp>
      <p:sp>
        <p:nvSpPr>
          <p:cNvPr id="62" name="1 CuadroTexto"/>
          <p:cNvSpPr txBox="1"/>
          <p:nvPr/>
        </p:nvSpPr>
        <p:spPr>
          <a:xfrm>
            <a:off x="5214942" y="4643452"/>
            <a:ext cx="214314" cy="21431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800" dirty="0" smtClean="0"/>
              <a:t>4</a:t>
            </a:r>
            <a:endParaRPr lang="es-ES" sz="800" dirty="0"/>
          </a:p>
        </p:txBody>
      </p:sp>
      <p:sp>
        <p:nvSpPr>
          <p:cNvPr id="63" name="1 CuadroTexto"/>
          <p:cNvSpPr txBox="1"/>
          <p:nvPr/>
        </p:nvSpPr>
        <p:spPr>
          <a:xfrm>
            <a:off x="4286248" y="4572014"/>
            <a:ext cx="214314" cy="21431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s-ES" sz="800" dirty="0" smtClean="0"/>
              <a:t>5</a:t>
            </a:r>
            <a:endParaRPr lang="es-ES" sz="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a:xfrm>
            <a:off x="0" y="1"/>
            <a:ext cx="9144000" cy="642923"/>
          </a:xfrm>
        </p:spPr>
        <p:style>
          <a:lnRef idx="1">
            <a:schemeClr val="accent5"/>
          </a:lnRef>
          <a:fillRef idx="3">
            <a:schemeClr val="accent5"/>
          </a:fillRef>
          <a:effectRef idx="2">
            <a:schemeClr val="accent5"/>
          </a:effectRef>
          <a:fontRef idx="minor">
            <a:schemeClr val="lt1"/>
          </a:fontRef>
        </p:style>
        <p:txBody>
          <a:bodyPr>
            <a:noAutofit/>
          </a:bodyPr>
          <a:lstStyle/>
          <a:p>
            <a:r>
              <a:rPr lang="es-ES" sz="1400" dirty="0" smtClean="0"/>
              <a:t>TIEMPOS DE DEMORA DE LOS TUMORES PLEUROPULMONARES EN EL ÁREA SUR DE SEVILLA</a:t>
            </a:r>
            <a:r>
              <a:rPr lang="es-ES" sz="1200" dirty="0" smtClean="0"/>
              <a:t/>
            </a:r>
            <a:br>
              <a:rPr lang="es-ES" sz="1200" dirty="0" smtClean="0"/>
            </a:br>
            <a:r>
              <a:rPr lang="es-ES" sz="800" dirty="0" smtClean="0"/>
              <a:t>C. M. Carrasco </a:t>
            </a:r>
            <a:r>
              <a:rPr lang="es-ES" sz="800" dirty="0" err="1" smtClean="0"/>
              <a:t>Carrasco</a:t>
            </a:r>
            <a:r>
              <a:rPr lang="es-ES" sz="800" dirty="0" smtClean="0"/>
              <a:t>, N. Reyes Núñez, Á. C. Reina González, J. Díez Sierra, I. </a:t>
            </a:r>
            <a:r>
              <a:rPr lang="es-ES" sz="800" dirty="0" err="1" smtClean="0"/>
              <a:t>Alfageme</a:t>
            </a:r>
            <a:r>
              <a:rPr lang="es-ES" sz="800" dirty="0" smtClean="0"/>
              <a:t> </a:t>
            </a:r>
            <a:r>
              <a:rPr lang="es-ES" sz="800" dirty="0" err="1" smtClean="0"/>
              <a:t>Michavila</a:t>
            </a:r>
            <a:r>
              <a:rPr lang="es-ES" sz="800" dirty="0" smtClean="0"/>
              <a:t/>
            </a:r>
            <a:br>
              <a:rPr lang="es-ES" sz="800" dirty="0" smtClean="0"/>
            </a:br>
            <a:r>
              <a:rPr lang="es-ES" sz="800" dirty="0" smtClean="0"/>
              <a:t>Servicio </a:t>
            </a:r>
            <a:r>
              <a:rPr lang="es-ES" sz="800" dirty="0"/>
              <a:t>de Neumología. Hospital Virgen de </a:t>
            </a:r>
            <a:r>
              <a:rPr lang="es-ES" sz="800" dirty="0" err="1"/>
              <a:t>Valme</a:t>
            </a:r>
            <a:r>
              <a:rPr lang="es-ES" sz="800" dirty="0"/>
              <a:t>. Sevilla</a:t>
            </a:r>
            <a:r>
              <a:rPr lang="es-ES" sz="800" dirty="0" smtClean="0"/>
              <a:t>.</a:t>
            </a:r>
            <a:endParaRPr lang="es-ES" sz="800" dirty="0"/>
          </a:p>
        </p:txBody>
      </p:sp>
      <p:sp>
        <p:nvSpPr>
          <p:cNvPr id="21" name="20 Rectángulo"/>
          <p:cNvSpPr/>
          <p:nvPr/>
        </p:nvSpPr>
        <p:spPr>
          <a:xfrm>
            <a:off x="5286380" y="3500444"/>
            <a:ext cx="3714808" cy="21431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S" sz="1100" dirty="0" smtClean="0"/>
              <a:t>CONCLUSIONES</a:t>
            </a:r>
            <a:endParaRPr lang="es-ES" sz="1100" dirty="0"/>
          </a:p>
        </p:txBody>
      </p:sp>
      <p:sp>
        <p:nvSpPr>
          <p:cNvPr id="22" name="21 CuadroTexto"/>
          <p:cNvSpPr txBox="1"/>
          <p:nvPr/>
        </p:nvSpPr>
        <p:spPr>
          <a:xfrm>
            <a:off x="5357818" y="3786196"/>
            <a:ext cx="3643338" cy="1223412"/>
          </a:xfrm>
          <a:prstGeom prst="rect">
            <a:avLst/>
          </a:prstGeom>
          <a:noFill/>
        </p:spPr>
        <p:txBody>
          <a:bodyPr wrap="square" rtlCol="0">
            <a:spAutoFit/>
          </a:bodyPr>
          <a:lstStyle/>
          <a:p>
            <a:pPr algn="just"/>
            <a:r>
              <a:rPr lang="es-ES" sz="1050" dirty="0" smtClean="0"/>
              <a:t>El diagnóstico tardío y el inicio de tratamiento en el cáncer </a:t>
            </a:r>
            <a:r>
              <a:rPr lang="es-ES" sz="1050" dirty="0" err="1" smtClean="0"/>
              <a:t>pleuropulmonar</a:t>
            </a:r>
            <a:r>
              <a:rPr lang="es-ES" sz="1050" dirty="0" smtClean="0"/>
              <a:t> pueden influir en la supervivencia del mismo. El disponer de una consulta monográfica y de un Comité Multidisciplinar constituido por representantes de C. Torácica, Oncología Médica y Radioterápica, A. Patológica, Radiología y Neumología facilita el proceso diagnóstico y terapéutico</a:t>
            </a:r>
            <a:endParaRPr lang="es-ES" sz="1050" dirty="0"/>
          </a:p>
        </p:txBody>
      </p:sp>
      <p:graphicFrame>
        <p:nvGraphicFramePr>
          <p:cNvPr id="19" name="18 Gráfico"/>
          <p:cNvGraphicFramePr/>
          <p:nvPr/>
        </p:nvGraphicFramePr>
        <p:xfrm>
          <a:off x="0" y="714362"/>
          <a:ext cx="2714612" cy="1928826"/>
        </p:xfrm>
        <a:graphic>
          <a:graphicData uri="http://schemas.openxmlformats.org/drawingml/2006/chart">
            <c:chart xmlns:c="http://schemas.openxmlformats.org/drawingml/2006/chart" xmlns:r="http://schemas.openxmlformats.org/officeDocument/2006/relationships" r:id="rId3"/>
          </a:graphicData>
        </a:graphic>
      </p:graphicFrame>
      <p:sp>
        <p:nvSpPr>
          <p:cNvPr id="20" name="19 CuadroTexto"/>
          <p:cNvSpPr txBox="1"/>
          <p:nvPr/>
        </p:nvSpPr>
        <p:spPr>
          <a:xfrm>
            <a:off x="2786050" y="785800"/>
            <a:ext cx="2000264" cy="253916"/>
          </a:xfrm>
          <a:prstGeom prst="rect">
            <a:avLst/>
          </a:prstGeom>
          <a:ln w="28575"/>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050" b="1" dirty="0" smtClean="0"/>
              <a:t>HOSPITALIZACIÓN</a:t>
            </a:r>
            <a:endParaRPr lang="es-ES" sz="1050" b="1" dirty="0"/>
          </a:p>
        </p:txBody>
      </p:sp>
      <p:sp>
        <p:nvSpPr>
          <p:cNvPr id="26" name="25 CuadroTexto"/>
          <p:cNvSpPr txBox="1"/>
          <p:nvPr/>
        </p:nvSpPr>
        <p:spPr>
          <a:xfrm>
            <a:off x="1571604" y="2714626"/>
            <a:ext cx="2000264" cy="253916"/>
          </a:xfrm>
          <a:prstGeom prst="rect">
            <a:avLst/>
          </a:prstGeom>
          <a:ln w="28575"/>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050" b="1" dirty="0" smtClean="0"/>
              <a:t>MÉTODO DIAGNÓSTICO</a:t>
            </a:r>
            <a:endParaRPr lang="es-ES" sz="1050" b="1" dirty="0"/>
          </a:p>
        </p:txBody>
      </p:sp>
      <p:sp>
        <p:nvSpPr>
          <p:cNvPr id="29" name="28 CuadroTexto"/>
          <p:cNvSpPr txBox="1"/>
          <p:nvPr/>
        </p:nvSpPr>
        <p:spPr>
          <a:xfrm>
            <a:off x="214282" y="785800"/>
            <a:ext cx="2000264" cy="253916"/>
          </a:xfrm>
          <a:prstGeom prst="rect">
            <a:avLst/>
          </a:prstGeom>
          <a:ln w="28575"/>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050" b="1" dirty="0" smtClean="0"/>
              <a:t>UNIDAD DEL DIAGNÓSTICO</a:t>
            </a:r>
            <a:endParaRPr lang="es-ES" sz="1050" b="1" dirty="0"/>
          </a:p>
        </p:txBody>
      </p:sp>
      <p:graphicFrame>
        <p:nvGraphicFramePr>
          <p:cNvPr id="33" name="32 Gráfico"/>
          <p:cNvGraphicFramePr/>
          <p:nvPr/>
        </p:nvGraphicFramePr>
        <p:xfrm>
          <a:off x="2643174" y="1071552"/>
          <a:ext cx="2786082" cy="1500198"/>
        </p:xfrm>
        <a:graphic>
          <a:graphicData uri="http://schemas.openxmlformats.org/drawingml/2006/chart">
            <c:chart xmlns:c="http://schemas.openxmlformats.org/drawingml/2006/chart" xmlns:r="http://schemas.openxmlformats.org/officeDocument/2006/relationships" r:id="rId4"/>
          </a:graphicData>
        </a:graphic>
      </p:graphicFrame>
      <p:sp>
        <p:nvSpPr>
          <p:cNvPr id="34" name="33 Flecha a la derecha con bandas"/>
          <p:cNvSpPr/>
          <p:nvPr/>
        </p:nvSpPr>
        <p:spPr>
          <a:xfrm>
            <a:off x="2214546" y="1714494"/>
            <a:ext cx="428628" cy="214314"/>
          </a:xfrm>
          <a:prstGeom prst="striped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s-ES"/>
          </a:p>
        </p:txBody>
      </p:sp>
      <p:graphicFrame>
        <p:nvGraphicFramePr>
          <p:cNvPr id="35" name="34 Gráfico"/>
          <p:cNvGraphicFramePr/>
          <p:nvPr/>
        </p:nvGraphicFramePr>
        <p:xfrm>
          <a:off x="0" y="3143254"/>
          <a:ext cx="4286248" cy="2000246"/>
        </p:xfrm>
        <a:graphic>
          <a:graphicData uri="http://schemas.openxmlformats.org/drawingml/2006/chart">
            <c:chart xmlns:c="http://schemas.openxmlformats.org/drawingml/2006/chart" xmlns:r="http://schemas.openxmlformats.org/officeDocument/2006/relationships" r:id="rId5"/>
          </a:graphicData>
        </a:graphic>
      </p:graphicFrame>
      <p:sp>
        <p:nvSpPr>
          <p:cNvPr id="36" name="35 CuadroTexto"/>
          <p:cNvSpPr txBox="1"/>
          <p:nvPr/>
        </p:nvSpPr>
        <p:spPr>
          <a:xfrm>
            <a:off x="3929058" y="3500444"/>
            <a:ext cx="571504" cy="253916"/>
          </a:xfrm>
          <a:prstGeom prst="rect">
            <a:avLst/>
          </a:prstGeom>
          <a:noFill/>
        </p:spPr>
        <p:txBody>
          <a:bodyPr wrap="square" rtlCol="0">
            <a:spAutoFit/>
          </a:bodyPr>
          <a:lstStyle/>
          <a:p>
            <a:r>
              <a:rPr lang="es-ES" sz="1050" b="1" dirty="0" smtClean="0"/>
              <a:t>50,6%</a:t>
            </a:r>
            <a:endParaRPr lang="es-ES" sz="1050" b="1" dirty="0"/>
          </a:p>
        </p:txBody>
      </p:sp>
      <p:sp>
        <p:nvSpPr>
          <p:cNvPr id="37" name="36 CuadroTexto"/>
          <p:cNvSpPr txBox="1"/>
          <p:nvPr/>
        </p:nvSpPr>
        <p:spPr>
          <a:xfrm>
            <a:off x="1928794" y="3714758"/>
            <a:ext cx="571504" cy="246221"/>
          </a:xfrm>
          <a:prstGeom prst="rect">
            <a:avLst/>
          </a:prstGeom>
          <a:noFill/>
        </p:spPr>
        <p:txBody>
          <a:bodyPr wrap="square" rtlCol="0">
            <a:spAutoFit/>
          </a:bodyPr>
          <a:lstStyle/>
          <a:p>
            <a:r>
              <a:rPr lang="es-ES" sz="1000" dirty="0" smtClean="0"/>
              <a:t>13,3%</a:t>
            </a:r>
            <a:endParaRPr lang="es-ES" sz="1000" dirty="0"/>
          </a:p>
        </p:txBody>
      </p:sp>
      <p:sp>
        <p:nvSpPr>
          <p:cNvPr id="38" name="37 CuadroTexto"/>
          <p:cNvSpPr txBox="1"/>
          <p:nvPr/>
        </p:nvSpPr>
        <p:spPr>
          <a:xfrm>
            <a:off x="1714480" y="3929072"/>
            <a:ext cx="571504" cy="246221"/>
          </a:xfrm>
          <a:prstGeom prst="rect">
            <a:avLst/>
          </a:prstGeom>
          <a:noFill/>
        </p:spPr>
        <p:txBody>
          <a:bodyPr wrap="square" rtlCol="0">
            <a:spAutoFit/>
          </a:bodyPr>
          <a:lstStyle/>
          <a:p>
            <a:r>
              <a:rPr lang="es-ES" sz="1000" dirty="0" smtClean="0"/>
              <a:t>9%</a:t>
            </a:r>
            <a:endParaRPr lang="es-ES" sz="1000" dirty="0"/>
          </a:p>
        </p:txBody>
      </p:sp>
      <p:sp>
        <p:nvSpPr>
          <p:cNvPr id="39" name="38 CuadroTexto"/>
          <p:cNvSpPr txBox="1"/>
          <p:nvPr/>
        </p:nvSpPr>
        <p:spPr>
          <a:xfrm>
            <a:off x="1714480" y="4143386"/>
            <a:ext cx="500066" cy="246221"/>
          </a:xfrm>
          <a:prstGeom prst="rect">
            <a:avLst/>
          </a:prstGeom>
          <a:noFill/>
        </p:spPr>
        <p:txBody>
          <a:bodyPr wrap="square" rtlCol="0">
            <a:spAutoFit/>
          </a:bodyPr>
          <a:lstStyle/>
          <a:p>
            <a:r>
              <a:rPr lang="es-ES" sz="1000" dirty="0" smtClean="0"/>
              <a:t>8,4%</a:t>
            </a:r>
            <a:endParaRPr lang="es-ES" sz="1000" dirty="0"/>
          </a:p>
        </p:txBody>
      </p:sp>
      <p:sp>
        <p:nvSpPr>
          <p:cNvPr id="40" name="39 CuadroTexto"/>
          <p:cNvSpPr txBox="1"/>
          <p:nvPr/>
        </p:nvSpPr>
        <p:spPr>
          <a:xfrm>
            <a:off x="1714480" y="4357700"/>
            <a:ext cx="571504" cy="246221"/>
          </a:xfrm>
          <a:prstGeom prst="rect">
            <a:avLst/>
          </a:prstGeom>
          <a:noFill/>
        </p:spPr>
        <p:txBody>
          <a:bodyPr wrap="square" rtlCol="0">
            <a:spAutoFit/>
          </a:bodyPr>
          <a:lstStyle/>
          <a:p>
            <a:r>
              <a:rPr lang="es-ES" sz="1000" dirty="0" smtClean="0"/>
              <a:t>7,8%</a:t>
            </a:r>
            <a:endParaRPr lang="es-ES" sz="1000" dirty="0"/>
          </a:p>
        </p:txBody>
      </p:sp>
      <p:sp>
        <p:nvSpPr>
          <p:cNvPr id="41" name="40 CuadroTexto"/>
          <p:cNvSpPr txBox="1"/>
          <p:nvPr/>
        </p:nvSpPr>
        <p:spPr>
          <a:xfrm>
            <a:off x="1571604" y="4572014"/>
            <a:ext cx="571504" cy="246221"/>
          </a:xfrm>
          <a:prstGeom prst="rect">
            <a:avLst/>
          </a:prstGeom>
          <a:noFill/>
        </p:spPr>
        <p:txBody>
          <a:bodyPr wrap="square" rtlCol="0">
            <a:spAutoFit/>
          </a:bodyPr>
          <a:lstStyle/>
          <a:p>
            <a:r>
              <a:rPr lang="es-ES" sz="1000" dirty="0" smtClean="0"/>
              <a:t>4,8%</a:t>
            </a:r>
            <a:endParaRPr lang="es-ES" sz="1000" dirty="0"/>
          </a:p>
        </p:txBody>
      </p:sp>
      <p:sp>
        <p:nvSpPr>
          <p:cNvPr id="42" name="41 CuadroTexto"/>
          <p:cNvSpPr txBox="1"/>
          <p:nvPr/>
        </p:nvSpPr>
        <p:spPr>
          <a:xfrm>
            <a:off x="1571604" y="4786328"/>
            <a:ext cx="571504" cy="246221"/>
          </a:xfrm>
          <a:prstGeom prst="rect">
            <a:avLst/>
          </a:prstGeom>
          <a:noFill/>
        </p:spPr>
        <p:txBody>
          <a:bodyPr wrap="square" rtlCol="0">
            <a:spAutoFit/>
          </a:bodyPr>
          <a:lstStyle/>
          <a:p>
            <a:r>
              <a:rPr lang="es-ES" sz="1000" dirty="0" smtClean="0"/>
              <a:t>6%</a:t>
            </a:r>
            <a:endParaRPr lang="es-ES" sz="1000" dirty="0"/>
          </a:p>
        </p:txBody>
      </p:sp>
      <p:sp>
        <p:nvSpPr>
          <p:cNvPr id="43" name="42 CuadroTexto"/>
          <p:cNvSpPr txBox="1"/>
          <p:nvPr/>
        </p:nvSpPr>
        <p:spPr>
          <a:xfrm>
            <a:off x="3357554" y="4143386"/>
            <a:ext cx="1643074" cy="67710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s-ES" sz="950" dirty="0" smtClean="0"/>
              <a:t>Tiempo de demora en la realización de la primera técnica complementaria </a:t>
            </a:r>
          </a:p>
          <a:p>
            <a:pPr algn="ctr"/>
            <a:r>
              <a:rPr lang="es-ES" sz="950" dirty="0" smtClean="0"/>
              <a:t>4 días (1-14)</a:t>
            </a:r>
            <a:endParaRPr lang="es-ES" sz="950" dirty="0"/>
          </a:p>
        </p:txBody>
      </p:sp>
      <p:graphicFrame>
        <p:nvGraphicFramePr>
          <p:cNvPr id="52" name="51 Gráfico"/>
          <p:cNvGraphicFramePr/>
          <p:nvPr/>
        </p:nvGraphicFramePr>
        <p:xfrm>
          <a:off x="5643570" y="1142990"/>
          <a:ext cx="3143272" cy="1603372"/>
        </p:xfrm>
        <a:graphic>
          <a:graphicData uri="http://schemas.openxmlformats.org/drawingml/2006/chart">
            <c:chart xmlns:c="http://schemas.openxmlformats.org/drawingml/2006/chart" xmlns:r="http://schemas.openxmlformats.org/officeDocument/2006/relationships" r:id="rId6"/>
          </a:graphicData>
        </a:graphic>
      </p:graphicFrame>
      <p:sp>
        <p:nvSpPr>
          <p:cNvPr id="53" name="52 CuadroTexto"/>
          <p:cNvSpPr txBox="1"/>
          <p:nvPr/>
        </p:nvSpPr>
        <p:spPr>
          <a:xfrm>
            <a:off x="5929322" y="785800"/>
            <a:ext cx="2000264" cy="253916"/>
          </a:xfrm>
          <a:prstGeom prst="rect">
            <a:avLst/>
          </a:prstGeom>
          <a:ln w="28575"/>
          <a:effectLst>
            <a:outerShdw blurRad="50800" dist="38100" dir="2700000" algn="tl"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es-ES" sz="1050" b="1" dirty="0" smtClean="0"/>
              <a:t>ESTADIO AL DIAGNÓSTICO</a:t>
            </a:r>
            <a:endParaRPr lang="es-ES" sz="1050" b="1" dirty="0"/>
          </a:p>
        </p:txBody>
      </p:sp>
      <p:sp>
        <p:nvSpPr>
          <p:cNvPr id="54" name="53 CuadroTexto"/>
          <p:cNvSpPr txBox="1"/>
          <p:nvPr/>
        </p:nvSpPr>
        <p:spPr>
          <a:xfrm>
            <a:off x="8501090" y="2000246"/>
            <a:ext cx="642910" cy="246221"/>
          </a:xfrm>
          <a:prstGeom prst="rect">
            <a:avLst/>
          </a:prstGeom>
          <a:noFill/>
        </p:spPr>
        <p:txBody>
          <a:bodyPr wrap="square" rtlCol="0">
            <a:spAutoFit/>
          </a:bodyPr>
          <a:lstStyle/>
          <a:p>
            <a:r>
              <a:rPr lang="es-ES" sz="1000" dirty="0" smtClean="0"/>
              <a:t>75,7%</a:t>
            </a:r>
            <a:endParaRPr lang="es-ES" sz="1000" dirty="0"/>
          </a:p>
        </p:txBody>
      </p:sp>
      <p:sp>
        <p:nvSpPr>
          <p:cNvPr id="55" name="54 CuadroTexto"/>
          <p:cNvSpPr txBox="1"/>
          <p:nvPr/>
        </p:nvSpPr>
        <p:spPr>
          <a:xfrm>
            <a:off x="7286644" y="1428742"/>
            <a:ext cx="571504" cy="246221"/>
          </a:xfrm>
          <a:prstGeom prst="rect">
            <a:avLst/>
          </a:prstGeom>
          <a:noFill/>
        </p:spPr>
        <p:txBody>
          <a:bodyPr wrap="square" rtlCol="0">
            <a:spAutoFit/>
          </a:bodyPr>
          <a:lstStyle/>
          <a:p>
            <a:r>
              <a:rPr lang="es-ES" sz="1000" dirty="0" smtClean="0"/>
              <a:t>24,4%</a:t>
            </a:r>
            <a:endParaRPr lang="es-ES" sz="1000" dirty="0"/>
          </a:p>
        </p:txBody>
      </p:sp>
      <p:sp>
        <p:nvSpPr>
          <p:cNvPr id="56" name="55 CuadroTexto"/>
          <p:cNvSpPr txBox="1"/>
          <p:nvPr/>
        </p:nvSpPr>
        <p:spPr>
          <a:xfrm>
            <a:off x="6786578" y="1428742"/>
            <a:ext cx="285752" cy="246221"/>
          </a:xfrm>
          <a:prstGeom prst="rect">
            <a:avLst/>
          </a:prstGeom>
          <a:noFill/>
        </p:spPr>
        <p:txBody>
          <a:bodyPr wrap="square" rtlCol="0">
            <a:spAutoFit/>
          </a:bodyPr>
          <a:lstStyle/>
          <a:p>
            <a:r>
              <a:rPr lang="es-ES" sz="1000" dirty="0" smtClean="0"/>
              <a:t>I</a:t>
            </a:r>
            <a:endParaRPr lang="es-ES" sz="1000" dirty="0"/>
          </a:p>
        </p:txBody>
      </p:sp>
      <p:sp>
        <p:nvSpPr>
          <p:cNvPr id="57" name="56 CuadroTexto"/>
          <p:cNvSpPr txBox="1"/>
          <p:nvPr/>
        </p:nvSpPr>
        <p:spPr>
          <a:xfrm>
            <a:off x="6786578" y="2000246"/>
            <a:ext cx="428628" cy="246221"/>
          </a:xfrm>
          <a:prstGeom prst="rect">
            <a:avLst/>
          </a:prstGeom>
          <a:noFill/>
        </p:spPr>
        <p:txBody>
          <a:bodyPr wrap="square" rtlCol="0">
            <a:spAutoFit/>
          </a:bodyPr>
          <a:lstStyle/>
          <a:p>
            <a:r>
              <a:rPr lang="es-ES" sz="1000" dirty="0" smtClean="0"/>
              <a:t>III</a:t>
            </a:r>
            <a:endParaRPr lang="es-ES" sz="1000" dirty="0"/>
          </a:p>
        </p:txBody>
      </p:sp>
      <p:sp>
        <p:nvSpPr>
          <p:cNvPr id="58" name="57 CuadroTexto"/>
          <p:cNvSpPr txBox="1"/>
          <p:nvPr/>
        </p:nvSpPr>
        <p:spPr>
          <a:xfrm>
            <a:off x="6072198" y="2786064"/>
            <a:ext cx="2786082" cy="36933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ES" sz="900" dirty="0" smtClean="0"/>
              <a:t>Tiempo desde el diagnóstico hasta la fecha de </a:t>
            </a:r>
            <a:r>
              <a:rPr lang="es-ES" sz="900" dirty="0" err="1" smtClean="0"/>
              <a:t>éxitus</a:t>
            </a:r>
            <a:r>
              <a:rPr lang="es-ES" sz="900" dirty="0" smtClean="0"/>
              <a:t>  131 días (25-307)</a:t>
            </a:r>
            <a:endParaRPr lang="es-ES" sz="900" dirty="0"/>
          </a:p>
        </p:txBody>
      </p:sp>
      <p:sp>
        <p:nvSpPr>
          <p:cNvPr id="27" name="26 CuadroTexto"/>
          <p:cNvSpPr txBox="1"/>
          <p:nvPr/>
        </p:nvSpPr>
        <p:spPr>
          <a:xfrm>
            <a:off x="7072330" y="1428742"/>
            <a:ext cx="285752" cy="246221"/>
          </a:xfrm>
          <a:prstGeom prst="rect">
            <a:avLst/>
          </a:prstGeom>
          <a:noFill/>
        </p:spPr>
        <p:txBody>
          <a:bodyPr wrap="square" rtlCol="0">
            <a:spAutoFit/>
          </a:bodyPr>
          <a:lstStyle/>
          <a:p>
            <a:r>
              <a:rPr lang="es-ES" sz="1000" dirty="0" smtClean="0"/>
              <a:t>II</a:t>
            </a:r>
            <a:endParaRPr lang="es-ES" sz="1000" dirty="0"/>
          </a:p>
        </p:txBody>
      </p:sp>
      <p:sp>
        <p:nvSpPr>
          <p:cNvPr id="28" name="27 CuadroTexto"/>
          <p:cNvSpPr txBox="1"/>
          <p:nvPr/>
        </p:nvSpPr>
        <p:spPr>
          <a:xfrm>
            <a:off x="7715272" y="2000246"/>
            <a:ext cx="428628" cy="246221"/>
          </a:xfrm>
          <a:prstGeom prst="rect">
            <a:avLst/>
          </a:prstGeom>
          <a:noFill/>
        </p:spPr>
        <p:txBody>
          <a:bodyPr wrap="square" rtlCol="0">
            <a:spAutoFit/>
          </a:bodyPr>
          <a:lstStyle/>
          <a:p>
            <a:r>
              <a:rPr lang="es-ES" sz="1000" dirty="0" smtClean="0"/>
              <a:t>IV</a:t>
            </a:r>
            <a:endParaRPr lang="es-ES" sz="1000" dirty="0"/>
          </a:p>
        </p:txBody>
      </p:sp>
      <p:sp>
        <p:nvSpPr>
          <p:cNvPr id="30" name="29 CuadroTexto"/>
          <p:cNvSpPr txBox="1"/>
          <p:nvPr/>
        </p:nvSpPr>
        <p:spPr>
          <a:xfrm>
            <a:off x="2214546" y="3071816"/>
            <a:ext cx="1000132" cy="200055"/>
          </a:xfrm>
          <a:prstGeom prst="rect">
            <a:avLst/>
          </a:prstGeom>
          <a:noFill/>
        </p:spPr>
        <p:txBody>
          <a:bodyPr wrap="square" rtlCol="0">
            <a:spAutoFit/>
          </a:bodyPr>
          <a:lstStyle/>
          <a:p>
            <a:r>
              <a:rPr lang="es-ES" sz="700" dirty="0" smtClean="0"/>
              <a:t>Pacientes (n)</a:t>
            </a:r>
            <a:endParaRPr lang="es-ES" sz="7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701</TotalTime>
  <Words>425</Words>
  <Application>Microsoft Office PowerPoint</Application>
  <PresentationFormat>Presentación en pantalla (16:9)</PresentationFormat>
  <Paragraphs>69</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TIEMPOS DE DEMORA DE LOS TUMORES PLEUROPULMONARES EN EL ÁREA SUR DE SEVILLA C. M. Carrasco Carrasco, N. Reyes Núñez, Á. C. Reina González, J. Díez Sierra, I. Alfageme Michavila Servicio de Neumología. Hospital Virgen de Valme. Sevilla.</vt:lpstr>
      <vt:lpstr>TIEMPOS DE DEMORA DE LOS TUMORES PLEUROPULMONARES EN EL ÁREA SUR DE SEVILLA C. M. Carrasco Carrasco, N. Reyes Núñez, Á. C. Reina González, J. Díez Sierra, I. Alfageme Michavila Servicio de Neumología. Hospital Virgen de Valme. Sevilla.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Cristina</dc:creator>
  <cp:lastModifiedBy>Cristina</cp:lastModifiedBy>
  <cp:revision>80</cp:revision>
  <dcterms:created xsi:type="dcterms:W3CDTF">2018-02-23T17:49:52Z</dcterms:created>
  <dcterms:modified xsi:type="dcterms:W3CDTF">2019-03-04T12:08:34Z</dcterms:modified>
</cp:coreProperties>
</file>