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51206400" cy="28803600"/>
  <p:notesSz cx="6669088" cy="9928225"/>
  <p:defaultTextStyle>
    <a:defPPr>
      <a:defRPr lang="es-ES"/>
    </a:defPPr>
    <a:lvl1pPr marL="0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37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4761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213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49522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6899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4282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1660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699038" algn="l" defTabSz="4174761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1" autoAdjust="0"/>
    <p:restoredTop sz="79091" autoAdjust="0"/>
  </p:normalViewPr>
  <p:slideViewPr>
    <p:cSldViewPr>
      <p:cViewPr varScale="1">
        <p:scale>
          <a:sx n="14" d="100"/>
          <a:sy n="14" d="100"/>
        </p:scale>
        <p:origin x="1404" y="78"/>
      </p:cViewPr>
      <p:guideLst>
        <p:guide orient="horz" pos="9072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EDA3B-6D5E-4571-93BC-DD74D805EE22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78375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17F2E-D170-4DC5-A019-F935F94234F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292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017F2E-D170-4DC5-A019-F935F94234F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905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840480" y="8947789"/>
            <a:ext cx="43525440" cy="617410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680960" y="16322040"/>
            <a:ext cx="35844480" cy="73609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05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10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215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62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025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431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83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24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44953" y="18508985"/>
            <a:ext cx="43525440" cy="5720714"/>
          </a:xfrm>
        </p:spPr>
        <p:txBody>
          <a:bodyPr anchor="t"/>
          <a:lstStyle>
            <a:lvl1pPr algn="l">
              <a:defRPr sz="12314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044953" y="12208196"/>
            <a:ext cx="43525440" cy="6300784"/>
          </a:xfrm>
        </p:spPr>
        <p:txBody>
          <a:bodyPr anchor="b"/>
          <a:lstStyle>
            <a:lvl1pPr marL="0" indent="0">
              <a:buNone/>
              <a:defRPr sz="6121">
                <a:solidFill>
                  <a:schemeClr val="tx1">
                    <a:tint val="75000"/>
                  </a:schemeClr>
                </a:solidFill>
              </a:defRPr>
            </a:lvl1pPr>
            <a:lvl2pPr marL="1405174" indent="0">
              <a:buNone/>
              <a:defRPr sz="5516">
                <a:solidFill>
                  <a:schemeClr val="tx1">
                    <a:tint val="75000"/>
                  </a:schemeClr>
                </a:solidFill>
              </a:defRPr>
            </a:lvl2pPr>
            <a:lvl3pPr marL="2810354" indent="0">
              <a:buNone/>
              <a:defRPr sz="4911">
                <a:solidFill>
                  <a:schemeClr val="tx1">
                    <a:tint val="75000"/>
                  </a:schemeClr>
                </a:solidFill>
              </a:defRPr>
            </a:lvl3pPr>
            <a:lvl4pPr marL="4215529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4pPr>
            <a:lvl5pPr marL="5620703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5pPr>
            <a:lvl6pPr marL="7025878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6pPr>
            <a:lvl7pPr marL="8431058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7pPr>
            <a:lvl8pPr marL="9836232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8pPr>
            <a:lvl9pPr marL="11241406" indent="0">
              <a:buNone/>
              <a:defRPr sz="43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60320" y="6720846"/>
            <a:ext cx="22616160" cy="19009043"/>
          </a:xfrm>
        </p:spPr>
        <p:txBody>
          <a:bodyPr/>
          <a:lstStyle>
            <a:lvl1pPr>
              <a:defRPr sz="8613"/>
            </a:lvl1pPr>
            <a:lvl2pPr>
              <a:defRPr sz="7403"/>
            </a:lvl2pPr>
            <a:lvl3pPr>
              <a:defRPr sz="6121"/>
            </a:lvl3pPr>
            <a:lvl4pPr>
              <a:defRPr sz="5516"/>
            </a:lvl4pPr>
            <a:lvl5pPr>
              <a:defRPr sz="5516"/>
            </a:lvl5pPr>
            <a:lvl6pPr>
              <a:defRPr sz="5516"/>
            </a:lvl6pPr>
            <a:lvl7pPr>
              <a:defRPr sz="5516"/>
            </a:lvl7pPr>
            <a:lvl8pPr>
              <a:defRPr sz="5516"/>
            </a:lvl8pPr>
            <a:lvl9pPr>
              <a:defRPr sz="551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029920" y="6720846"/>
            <a:ext cx="22616160" cy="19009043"/>
          </a:xfrm>
        </p:spPr>
        <p:txBody>
          <a:bodyPr/>
          <a:lstStyle>
            <a:lvl1pPr>
              <a:defRPr sz="8613"/>
            </a:lvl1pPr>
            <a:lvl2pPr>
              <a:defRPr sz="7403"/>
            </a:lvl2pPr>
            <a:lvl3pPr>
              <a:defRPr sz="6121"/>
            </a:lvl3pPr>
            <a:lvl4pPr>
              <a:defRPr sz="5516"/>
            </a:lvl4pPr>
            <a:lvl5pPr>
              <a:defRPr sz="5516"/>
            </a:lvl5pPr>
            <a:lvl6pPr>
              <a:defRPr sz="5516"/>
            </a:lvl6pPr>
            <a:lvl7pPr>
              <a:defRPr sz="5516"/>
            </a:lvl7pPr>
            <a:lvl8pPr>
              <a:defRPr sz="5516"/>
            </a:lvl8pPr>
            <a:lvl9pPr>
              <a:defRPr sz="5516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60320" y="6447479"/>
            <a:ext cx="22625053" cy="2686998"/>
          </a:xfrm>
        </p:spPr>
        <p:txBody>
          <a:bodyPr anchor="b"/>
          <a:lstStyle>
            <a:lvl1pPr marL="0" indent="0">
              <a:buNone/>
              <a:defRPr sz="7403" b="1"/>
            </a:lvl1pPr>
            <a:lvl2pPr marL="1405174" indent="0">
              <a:buNone/>
              <a:defRPr sz="6121" b="1"/>
            </a:lvl2pPr>
            <a:lvl3pPr marL="2810354" indent="0">
              <a:buNone/>
              <a:defRPr sz="5516" b="1"/>
            </a:lvl3pPr>
            <a:lvl4pPr marL="4215529" indent="0">
              <a:buNone/>
              <a:defRPr sz="4911" b="1"/>
            </a:lvl4pPr>
            <a:lvl5pPr marL="5620703" indent="0">
              <a:buNone/>
              <a:defRPr sz="4911" b="1"/>
            </a:lvl5pPr>
            <a:lvl6pPr marL="7025878" indent="0">
              <a:buNone/>
              <a:defRPr sz="4911" b="1"/>
            </a:lvl6pPr>
            <a:lvl7pPr marL="8431058" indent="0">
              <a:buNone/>
              <a:defRPr sz="4911" b="1"/>
            </a:lvl7pPr>
            <a:lvl8pPr marL="9836232" indent="0">
              <a:buNone/>
              <a:defRPr sz="4911" b="1"/>
            </a:lvl8pPr>
            <a:lvl9pPr marL="11241406" indent="0">
              <a:buNone/>
              <a:defRPr sz="4911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560320" y="9134473"/>
            <a:ext cx="22625053" cy="16595410"/>
          </a:xfrm>
        </p:spPr>
        <p:txBody>
          <a:bodyPr/>
          <a:lstStyle>
            <a:lvl1pPr>
              <a:defRPr sz="7403"/>
            </a:lvl1pPr>
            <a:lvl2pPr>
              <a:defRPr sz="6121"/>
            </a:lvl2pPr>
            <a:lvl3pPr>
              <a:defRPr sz="5516"/>
            </a:lvl3pPr>
            <a:lvl4pPr>
              <a:defRPr sz="4911"/>
            </a:lvl4pPr>
            <a:lvl5pPr>
              <a:defRPr sz="4911"/>
            </a:lvl5pPr>
            <a:lvl6pPr>
              <a:defRPr sz="4911"/>
            </a:lvl6pPr>
            <a:lvl7pPr>
              <a:defRPr sz="4911"/>
            </a:lvl7pPr>
            <a:lvl8pPr>
              <a:defRPr sz="4911"/>
            </a:lvl8pPr>
            <a:lvl9pPr>
              <a:defRPr sz="491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6012148" y="6447479"/>
            <a:ext cx="22633940" cy="2686998"/>
          </a:xfrm>
        </p:spPr>
        <p:txBody>
          <a:bodyPr anchor="b"/>
          <a:lstStyle>
            <a:lvl1pPr marL="0" indent="0">
              <a:buNone/>
              <a:defRPr sz="7403" b="1"/>
            </a:lvl1pPr>
            <a:lvl2pPr marL="1405174" indent="0">
              <a:buNone/>
              <a:defRPr sz="6121" b="1"/>
            </a:lvl2pPr>
            <a:lvl3pPr marL="2810354" indent="0">
              <a:buNone/>
              <a:defRPr sz="5516" b="1"/>
            </a:lvl3pPr>
            <a:lvl4pPr marL="4215529" indent="0">
              <a:buNone/>
              <a:defRPr sz="4911" b="1"/>
            </a:lvl4pPr>
            <a:lvl5pPr marL="5620703" indent="0">
              <a:buNone/>
              <a:defRPr sz="4911" b="1"/>
            </a:lvl5pPr>
            <a:lvl6pPr marL="7025878" indent="0">
              <a:buNone/>
              <a:defRPr sz="4911" b="1"/>
            </a:lvl6pPr>
            <a:lvl7pPr marL="8431058" indent="0">
              <a:buNone/>
              <a:defRPr sz="4911" b="1"/>
            </a:lvl7pPr>
            <a:lvl8pPr marL="9836232" indent="0">
              <a:buNone/>
              <a:defRPr sz="4911" b="1"/>
            </a:lvl8pPr>
            <a:lvl9pPr marL="11241406" indent="0">
              <a:buNone/>
              <a:defRPr sz="4911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012148" y="9134473"/>
            <a:ext cx="22633940" cy="16595410"/>
          </a:xfrm>
        </p:spPr>
        <p:txBody>
          <a:bodyPr/>
          <a:lstStyle>
            <a:lvl1pPr>
              <a:defRPr sz="7403"/>
            </a:lvl1pPr>
            <a:lvl2pPr>
              <a:defRPr sz="6121"/>
            </a:lvl2pPr>
            <a:lvl3pPr>
              <a:defRPr sz="5516"/>
            </a:lvl3pPr>
            <a:lvl4pPr>
              <a:defRPr sz="4911"/>
            </a:lvl4pPr>
            <a:lvl5pPr>
              <a:defRPr sz="4911"/>
            </a:lvl5pPr>
            <a:lvl6pPr>
              <a:defRPr sz="4911"/>
            </a:lvl6pPr>
            <a:lvl7pPr>
              <a:defRPr sz="4911"/>
            </a:lvl7pPr>
            <a:lvl8pPr>
              <a:defRPr sz="4911"/>
            </a:lvl8pPr>
            <a:lvl9pPr>
              <a:defRPr sz="491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60328" y="1146807"/>
            <a:ext cx="16846553" cy="4880613"/>
          </a:xfrm>
        </p:spPr>
        <p:txBody>
          <a:bodyPr anchor="b"/>
          <a:lstStyle>
            <a:lvl1pPr algn="l">
              <a:defRPr sz="6121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020280" y="1146816"/>
            <a:ext cx="28625800" cy="24583076"/>
          </a:xfrm>
        </p:spPr>
        <p:txBody>
          <a:bodyPr/>
          <a:lstStyle>
            <a:lvl1pPr>
              <a:defRPr sz="9822"/>
            </a:lvl1pPr>
            <a:lvl2pPr>
              <a:defRPr sz="8613"/>
            </a:lvl2pPr>
            <a:lvl3pPr>
              <a:defRPr sz="7403"/>
            </a:lvl3pPr>
            <a:lvl4pPr>
              <a:defRPr sz="6121"/>
            </a:lvl4pPr>
            <a:lvl5pPr>
              <a:defRPr sz="6121"/>
            </a:lvl5pPr>
            <a:lvl6pPr>
              <a:defRPr sz="6121"/>
            </a:lvl6pPr>
            <a:lvl7pPr>
              <a:defRPr sz="6121"/>
            </a:lvl7pPr>
            <a:lvl8pPr>
              <a:defRPr sz="6121"/>
            </a:lvl8pPr>
            <a:lvl9pPr>
              <a:defRPr sz="6121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560328" y="6027429"/>
            <a:ext cx="16846553" cy="19702463"/>
          </a:xfrm>
        </p:spPr>
        <p:txBody>
          <a:bodyPr/>
          <a:lstStyle>
            <a:lvl1pPr marL="0" indent="0">
              <a:buNone/>
              <a:defRPr sz="4306"/>
            </a:lvl1pPr>
            <a:lvl2pPr marL="1405174" indent="0">
              <a:buNone/>
              <a:defRPr sz="3702"/>
            </a:lvl2pPr>
            <a:lvl3pPr marL="2810354" indent="0">
              <a:buNone/>
              <a:defRPr sz="3097"/>
            </a:lvl3pPr>
            <a:lvl4pPr marL="4215529" indent="0">
              <a:buNone/>
              <a:defRPr sz="2761"/>
            </a:lvl4pPr>
            <a:lvl5pPr marL="5620703" indent="0">
              <a:buNone/>
              <a:defRPr sz="2761"/>
            </a:lvl5pPr>
            <a:lvl6pPr marL="7025878" indent="0">
              <a:buNone/>
              <a:defRPr sz="2761"/>
            </a:lvl6pPr>
            <a:lvl7pPr marL="8431058" indent="0">
              <a:buNone/>
              <a:defRPr sz="2761"/>
            </a:lvl7pPr>
            <a:lvl8pPr marL="9836232" indent="0">
              <a:buNone/>
              <a:defRPr sz="2761"/>
            </a:lvl8pPr>
            <a:lvl9pPr marL="11241406" indent="0">
              <a:buNone/>
              <a:defRPr sz="276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36813" y="20162520"/>
            <a:ext cx="30723840" cy="2380302"/>
          </a:xfrm>
        </p:spPr>
        <p:txBody>
          <a:bodyPr anchor="b"/>
          <a:lstStyle>
            <a:lvl1pPr algn="l">
              <a:defRPr sz="6121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0036813" y="2573654"/>
            <a:ext cx="30723840" cy="17282160"/>
          </a:xfrm>
        </p:spPr>
        <p:txBody>
          <a:bodyPr/>
          <a:lstStyle>
            <a:lvl1pPr marL="0" indent="0">
              <a:buNone/>
              <a:defRPr sz="9822"/>
            </a:lvl1pPr>
            <a:lvl2pPr marL="1405174" indent="0">
              <a:buNone/>
              <a:defRPr sz="8613"/>
            </a:lvl2pPr>
            <a:lvl3pPr marL="2810354" indent="0">
              <a:buNone/>
              <a:defRPr sz="7403"/>
            </a:lvl3pPr>
            <a:lvl4pPr marL="4215529" indent="0">
              <a:buNone/>
              <a:defRPr sz="6121"/>
            </a:lvl4pPr>
            <a:lvl5pPr marL="5620703" indent="0">
              <a:buNone/>
              <a:defRPr sz="6121"/>
            </a:lvl5pPr>
            <a:lvl6pPr marL="7025878" indent="0">
              <a:buNone/>
              <a:defRPr sz="6121"/>
            </a:lvl6pPr>
            <a:lvl7pPr marL="8431058" indent="0">
              <a:buNone/>
              <a:defRPr sz="6121"/>
            </a:lvl7pPr>
            <a:lvl8pPr marL="9836232" indent="0">
              <a:buNone/>
              <a:defRPr sz="6121"/>
            </a:lvl8pPr>
            <a:lvl9pPr marL="11241406" indent="0">
              <a:buNone/>
              <a:defRPr sz="6121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0036813" y="22542822"/>
            <a:ext cx="30723840" cy="3380418"/>
          </a:xfrm>
        </p:spPr>
        <p:txBody>
          <a:bodyPr/>
          <a:lstStyle>
            <a:lvl1pPr marL="0" indent="0">
              <a:buNone/>
              <a:defRPr sz="4306"/>
            </a:lvl1pPr>
            <a:lvl2pPr marL="1405174" indent="0">
              <a:buNone/>
              <a:defRPr sz="3702"/>
            </a:lvl2pPr>
            <a:lvl3pPr marL="2810354" indent="0">
              <a:buNone/>
              <a:defRPr sz="3097"/>
            </a:lvl3pPr>
            <a:lvl4pPr marL="4215529" indent="0">
              <a:buNone/>
              <a:defRPr sz="2761"/>
            </a:lvl4pPr>
            <a:lvl5pPr marL="5620703" indent="0">
              <a:buNone/>
              <a:defRPr sz="2761"/>
            </a:lvl5pPr>
            <a:lvl6pPr marL="7025878" indent="0">
              <a:buNone/>
              <a:defRPr sz="2761"/>
            </a:lvl6pPr>
            <a:lvl7pPr marL="8431058" indent="0">
              <a:buNone/>
              <a:defRPr sz="2761"/>
            </a:lvl7pPr>
            <a:lvl8pPr marL="9836232" indent="0">
              <a:buNone/>
              <a:defRPr sz="2761"/>
            </a:lvl8pPr>
            <a:lvl9pPr marL="11241406" indent="0">
              <a:buNone/>
              <a:defRPr sz="276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124640" y="1153483"/>
            <a:ext cx="11521440" cy="2457640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60320" y="1153483"/>
            <a:ext cx="33710880" cy="24576406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560320" y="1153482"/>
            <a:ext cx="46085760" cy="480060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60320" y="6720846"/>
            <a:ext cx="46085760" cy="19009043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560320" y="26696673"/>
            <a:ext cx="119481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7495520" y="26696673"/>
            <a:ext cx="162153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6697920" y="26696673"/>
            <a:ext cx="11948160" cy="1533526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37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10354" rtl="0" eaLnBrk="1" latinLnBrk="0" hangingPunct="1">
        <a:spcBef>
          <a:spcPct val="0"/>
        </a:spcBef>
        <a:buNone/>
        <a:defRPr sz="135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3881" indent="-1053881" algn="l" defTabSz="2810354" rtl="0" eaLnBrk="1" latinLnBrk="0" hangingPunct="1">
        <a:spcBef>
          <a:spcPct val="20000"/>
        </a:spcBef>
        <a:buFont typeface="Arial" pitchFamily="34" charset="0"/>
        <a:buChar char="•"/>
        <a:defRPr sz="9822" kern="1200">
          <a:solidFill>
            <a:schemeClr val="tx1"/>
          </a:solidFill>
          <a:latin typeface="+mn-lt"/>
          <a:ea typeface="+mn-ea"/>
          <a:cs typeface="+mn-cs"/>
        </a:defRPr>
      </a:lvl1pPr>
      <a:lvl2pPr marL="2283411" indent="-878237" algn="l" defTabSz="2810354" rtl="0" eaLnBrk="1" latinLnBrk="0" hangingPunct="1">
        <a:spcBef>
          <a:spcPct val="20000"/>
        </a:spcBef>
        <a:buFont typeface="Arial" pitchFamily="34" charset="0"/>
        <a:buChar char="–"/>
        <a:defRPr sz="8613" kern="1200">
          <a:solidFill>
            <a:schemeClr val="tx1"/>
          </a:solidFill>
          <a:latin typeface="+mn-lt"/>
          <a:ea typeface="+mn-ea"/>
          <a:cs typeface="+mn-cs"/>
        </a:defRPr>
      </a:lvl2pPr>
      <a:lvl3pPr marL="3512942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7403" kern="1200">
          <a:solidFill>
            <a:schemeClr val="tx1"/>
          </a:solidFill>
          <a:latin typeface="+mn-lt"/>
          <a:ea typeface="+mn-ea"/>
          <a:cs typeface="+mn-cs"/>
        </a:defRPr>
      </a:lvl3pPr>
      <a:lvl4pPr marL="4918116" indent="-702587" algn="l" defTabSz="2810354" rtl="0" eaLnBrk="1" latinLnBrk="0" hangingPunct="1">
        <a:spcBef>
          <a:spcPct val="20000"/>
        </a:spcBef>
        <a:buFont typeface="Arial" pitchFamily="34" charset="0"/>
        <a:buChar char="–"/>
        <a:defRPr sz="6121" kern="1200">
          <a:solidFill>
            <a:schemeClr val="tx1"/>
          </a:solidFill>
          <a:latin typeface="+mn-lt"/>
          <a:ea typeface="+mn-ea"/>
          <a:cs typeface="+mn-cs"/>
        </a:defRPr>
      </a:lvl4pPr>
      <a:lvl5pPr marL="6323290" indent="-702587" algn="l" defTabSz="2810354" rtl="0" eaLnBrk="1" latinLnBrk="0" hangingPunct="1">
        <a:spcBef>
          <a:spcPct val="20000"/>
        </a:spcBef>
        <a:buFont typeface="Arial" pitchFamily="34" charset="0"/>
        <a:buChar char="»"/>
        <a:defRPr sz="6121" kern="1200">
          <a:solidFill>
            <a:schemeClr val="tx1"/>
          </a:solidFill>
          <a:latin typeface="+mn-lt"/>
          <a:ea typeface="+mn-ea"/>
          <a:cs typeface="+mn-cs"/>
        </a:defRPr>
      </a:lvl5pPr>
      <a:lvl6pPr marL="7728470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6pPr>
      <a:lvl7pPr marL="9133645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7pPr>
      <a:lvl8pPr marL="10538819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8pPr>
      <a:lvl9pPr marL="11943999" indent="-702587" algn="l" defTabSz="2810354" rtl="0" eaLnBrk="1" latinLnBrk="0" hangingPunct="1">
        <a:spcBef>
          <a:spcPct val="20000"/>
        </a:spcBef>
        <a:buFont typeface="Arial" pitchFamily="34" charset="0"/>
        <a:buChar char="•"/>
        <a:defRPr sz="61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1pPr>
      <a:lvl2pPr marL="1405174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2pPr>
      <a:lvl3pPr marL="2810354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3pPr>
      <a:lvl4pPr marL="4215529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4pPr>
      <a:lvl5pPr marL="5620703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5pPr>
      <a:lvl6pPr marL="7025878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8431058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9836232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241406" algn="l" defTabSz="2810354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9"/>
          <p:cNvSpPr>
            <a:spLocks noChangeArrowheads="1"/>
          </p:cNvSpPr>
          <p:nvPr/>
        </p:nvSpPr>
        <p:spPr bwMode="auto">
          <a:xfrm>
            <a:off x="2956683" y="293456"/>
            <a:ext cx="4607284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403"/>
              </a:spcBef>
              <a:buNone/>
            </a:pPr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LA ADHERENCIA TERAPÉUTICA: EL TALÓN DE AQUILES DEL TRATAMIENTO NEBULIZADO DE LA INFECCIÓN BRONQUIAL CRÓNICA POR PSEUDOMONAS AERUGINOSA EN PACIENTES CON FIBROSIS QUÍSTICA</a:t>
            </a:r>
            <a:endParaRPr lang="es-ES" sz="6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901840" y="2875793"/>
            <a:ext cx="2821520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L. Román Rodríguez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, L. Carrasco Hernández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, I. Delgado Pecellín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, M. Moreno Ortega 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2,3 , 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V. Muñoz Ruiz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, E. Quintana Gallego</a:t>
            </a:r>
            <a:r>
              <a:rPr lang="es-E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32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  <a:p>
            <a:pPr algn="ctr">
              <a:spcBef>
                <a:spcPts val="1210"/>
              </a:spcBef>
              <a:buNone/>
            </a:pP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1.Unidad Médico-Quirúrgica de Enfermedades Respiratorias. Hospital Universitario Virgen del Rocío. Sevilla. 2.CIBER de Enfermedades Respiratorias (CIBERES), Instituto de Salud Carlos III, Madrid, España. 3.Unidad de Neumología y Alergias del Hospital Infantil Virgen del Rocío.  Sevilla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16179" y="9992817"/>
            <a:ext cx="6161512" cy="547009"/>
          </a:xfrm>
          <a:prstGeom prst="rect">
            <a:avLst/>
          </a:prstGeom>
          <a:ln cap="rnd" cmpd="sng">
            <a:noFill/>
            <a:beve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99934" lvl="1" indent="-192282" defTabSz="615306" eaLnBrk="1" hangingPunct="1">
              <a:buFont typeface="Arial" panose="020B0604020202020204" pitchFamily="34" charset="0"/>
              <a:buChar char="–"/>
            </a:pPr>
            <a:endParaRPr lang="en-US" sz="739" dirty="0">
              <a:solidFill>
                <a:sysClr val="windowText" lastClr="000000"/>
              </a:solidFill>
            </a:endParaRPr>
          </a:p>
          <a:p>
            <a:pPr algn="just">
              <a:spcBef>
                <a:spcPts val="403"/>
              </a:spcBef>
              <a:spcAft>
                <a:spcPts val="403"/>
              </a:spcAft>
              <a:buNone/>
            </a:pPr>
            <a:endParaRPr lang="es-ES" sz="1882" dirty="0">
              <a:solidFill>
                <a:sysClr val="windowText" lastClr="000000"/>
              </a:solidFill>
            </a:endParaRPr>
          </a:p>
        </p:txBody>
      </p:sp>
      <p:sp>
        <p:nvSpPr>
          <p:cNvPr id="47" name="AutoShape 234"/>
          <p:cNvSpPr>
            <a:spLocks noChangeArrowheads="1"/>
          </p:cNvSpPr>
          <p:nvPr/>
        </p:nvSpPr>
        <p:spPr bwMode="auto">
          <a:xfrm>
            <a:off x="697438" y="24113909"/>
            <a:ext cx="38380265" cy="4554044"/>
          </a:xfrm>
          <a:prstGeom prst="roundRect">
            <a:avLst>
              <a:gd name="adj" fmla="val 5060"/>
            </a:avLst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111" rIns="121111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s-ES" sz="1210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Clr>
                <a:srgbClr val="000099"/>
              </a:buClr>
              <a:buSzPct val="120000"/>
              <a:buFont typeface="Wingdings" pitchFamily="2" charset="2"/>
              <a:buChar char="Ø"/>
            </a:pPr>
            <a:endParaRPr lang="en-GB" altLang="es-ES" sz="1882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GB" altLang="es-ES" sz="1882" dirty="0">
              <a:ea typeface="SimSun" pitchFamily="2" charset="-122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GB" altLang="es-ES" sz="2694" dirty="0"/>
              <a:t>	</a:t>
            </a:r>
          </a:p>
          <a:p>
            <a:pPr algn="just" eaLnBrk="1" hangingPunct="1">
              <a:spcBef>
                <a:spcPct val="0"/>
              </a:spcBef>
            </a:pPr>
            <a:endParaRPr lang="en-US" altLang="es-ES" sz="2694" dirty="0"/>
          </a:p>
        </p:txBody>
      </p: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1154157" y="24612882"/>
            <a:ext cx="37978522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None/>
            </a:pPr>
            <a:r>
              <a:rPr lang="es-ES" sz="5000" dirty="0"/>
              <a:t>En nuestra población, si bien el manejo del nebulizador es muy bueno, la adherencia, tanto global como real, a la terapia nebulizada con </a:t>
            </a:r>
            <a:r>
              <a:rPr lang="es-ES" sz="5000" dirty="0" err="1"/>
              <a:t>Promixin</a:t>
            </a:r>
            <a:r>
              <a:rPr lang="es-ES" sz="5000" dirty="0"/>
              <a:t>® mediante </a:t>
            </a:r>
            <a:r>
              <a:rPr lang="es-ES" sz="5000" dirty="0" err="1"/>
              <a:t>Ineb</a:t>
            </a:r>
            <a:r>
              <a:rPr lang="es-ES" sz="5000" dirty="0"/>
              <a:t>® resultó </a:t>
            </a:r>
            <a:r>
              <a:rPr lang="es-ES" sz="5000" dirty="0" err="1"/>
              <a:t>subóptima</a:t>
            </a:r>
            <a:r>
              <a:rPr lang="es-ES" sz="5000" dirty="0"/>
              <a:t>. A pesar de los años de experiencia disponiendo de una excelente terapia que posibilita una monitorización exhaustiva del tratamiento de la infección bronquial crónica por </a:t>
            </a:r>
            <a:r>
              <a:rPr lang="es-ES" sz="5000" i="1" dirty="0" err="1"/>
              <a:t>Pseudomonas</a:t>
            </a:r>
            <a:r>
              <a:rPr lang="es-ES" sz="5000" i="1" dirty="0"/>
              <a:t> </a:t>
            </a:r>
            <a:r>
              <a:rPr lang="es-ES" sz="5000" i="1" dirty="0" err="1"/>
              <a:t>Aeruginosa</a:t>
            </a:r>
            <a:r>
              <a:rPr lang="es-ES" sz="5000" dirty="0"/>
              <a:t>, la realidad es que persisten datos de un elevado porcentaje de incumplimiento terapéutico. El facultativo deberá, por tanto, mantenerse alerta para identificar a aquellos pacientes incumplidores y modificar sus estrategias terapéuticas en consecuencia.</a:t>
            </a:r>
          </a:p>
        </p:txBody>
      </p:sp>
      <p:sp>
        <p:nvSpPr>
          <p:cNvPr id="79" name="Text Box 21"/>
          <p:cNvSpPr txBox="1">
            <a:spLocks noChangeArrowheads="1"/>
          </p:cNvSpPr>
          <p:nvPr/>
        </p:nvSpPr>
        <p:spPr bwMode="auto">
          <a:xfrm>
            <a:off x="1491145" y="15620650"/>
            <a:ext cx="11326390" cy="624170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685800" indent="-685800">
              <a:buFont typeface="Wingdings" panose="05000000000000000000" pitchFamily="2" charset="2"/>
              <a:buChar char="v"/>
            </a:pP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pacientes FQ con infección bronquial crónica por </a:t>
            </a:r>
            <a:r>
              <a:rPr lang="es-ES" sz="5400" i="1" dirty="0" err="1">
                <a:latin typeface="Arial" panose="020B0604020202020204" pitchFamily="34" charset="0"/>
                <a:cs typeface="Arial" panose="020B0604020202020204" pitchFamily="34" charset="0"/>
              </a:rPr>
              <a:t>Pseudomonas</a:t>
            </a:r>
            <a:r>
              <a:rPr lang="es-ES" sz="5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54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Media de días con tratamiento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s-ES" sz="5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Promixin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®: 1213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± 1089 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días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edia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de días de tratamiento no </a:t>
            </a:r>
            <a:r>
              <a:rPr lang="es-E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administrado: </a:t>
            </a:r>
            <a:r>
              <a:rPr lang="es-ES" sz="5400" dirty="0">
                <a:latin typeface="Arial" panose="020B0604020202020204" pitchFamily="34" charset="0"/>
                <a:cs typeface="Arial" panose="020B0604020202020204" pitchFamily="34" charset="0"/>
              </a:rPr>
              <a:t>8.75±28,21. </a:t>
            </a:r>
            <a:endParaRPr lang="en-US" sz="5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42" name="AutoShape 20"/>
          <p:cNvSpPr>
            <a:spLocks noChangeArrowheads="1"/>
          </p:cNvSpPr>
          <p:nvPr/>
        </p:nvSpPr>
        <p:spPr bwMode="auto">
          <a:xfrm>
            <a:off x="807754" y="13873847"/>
            <a:ext cx="49817266" cy="9607882"/>
          </a:xfrm>
          <a:prstGeom prst="roundRect">
            <a:avLst>
              <a:gd name="adj" fmla="val 1097"/>
            </a:avLst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4" algn="just" eaLnBrk="1" hangingPunct="1">
              <a:spcBef>
                <a:spcPct val="0"/>
              </a:spcBef>
              <a:buFontTx/>
              <a:buChar char="•"/>
            </a:pPr>
            <a:endParaRPr lang="en-GB" altLang="es-ES" sz="2962" dirty="0" smtClean="0"/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 dirty="0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832447" y="5081218"/>
            <a:ext cx="49817265" cy="3780364"/>
          </a:xfrm>
          <a:prstGeom prst="roundRect">
            <a:avLst>
              <a:gd name="adj" fmla="val 7514"/>
            </a:avLst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>
              <a:solidFill>
                <a:schemeClr val="bg1"/>
              </a:solidFill>
            </a:endParaRPr>
          </a:p>
        </p:txBody>
      </p:sp>
      <p:pic>
        <p:nvPicPr>
          <p:cNvPr id="1026" name="Picture 2" descr="Resultado de imagen de cibe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6982" y="26746921"/>
            <a:ext cx="5545071" cy="23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hospital virgen del rocio simbol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3562" y="23565413"/>
            <a:ext cx="3027156" cy="341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5870" y="24310812"/>
            <a:ext cx="8379525" cy="2404251"/>
          </a:xfrm>
          <a:prstGeom prst="rect">
            <a:avLst/>
          </a:prstGeom>
        </p:spPr>
      </p:pic>
      <p:pic>
        <p:nvPicPr>
          <p:cNvPr id="65" name="Imagen 3">
            <a:extLst>
              <a:ext uri="{FF2B5EF4-FFF2-40B4-BE49-F238E27FC236}">
                <a16:creationId xmlns:a16="http://schemas.microsoft.com/office/drawing/2014/main" id="{D10BFDFB-A2FF-47A0-A972-497EF22DD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4086" y="26844754"/>
            <a:ext cx="7112036" cy="1915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7120" y="5583672"/>
            <a:ext cx="48858534" cy="4431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La infección bronquial crónica, especialmente por </a:t>
            </a:r>
            <a:r>
              <a:rPr lang="es-ES" sz="5000" i="1" dirty="0" err="1">
                <a:latin typeface="Arial" panose="020B0604020202020204" pitchFamily="34" charset="0"/>
                <a:cs typeface="Arial" panose="020B0604020202020204" pitchFamily="34" charset="0"/>
              </a:rPr>
              <a:t>Pseudomonas</a:t>
            </a:r>
            <a:r>
              <a:rPr lang="es-ES" sz="5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5000" i="1" dirty="0" err="1">
                <a:latin typeface="Arial" panose="020B0604020202020204" pitchFamily="34" charset="0"/>
                <a:cs typeface="Arial" panose="020B0604020202020204" pitchFamily="34" charset="0"/>
              </a:rPr>
              <a:t>aeruginosa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, es la mayor causa de morbimortalidad en pacientes con Fibrosis Quística (FQ), siendo, a su vez, la principal indicación del tratamiento antibiótico nebulizado. Esta modalidad terapéutica permite su uso crónico, ya que alcanza altas concentraciones en la vía aérea con una baja toxicidad y tiene una eficacia demostrada en el caso de la FQ, siempre y cuando la cumplimentación sea correcta. El objetivo de nuestro estudio es valorar la adherencia al tratamiento nebulizado con 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colistimetato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 de sodio (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Promixín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®) con dispositivo 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Ineb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® en pacientes FQ e infección bronquial </a:t>
            </a:r>
          </a:p>
          <a:p>
            <a:endParaRPr lang="es-ES" dirty="0"/>
          </a:p>
        </p:txBody>
      </p:sp>
      <p:sp>
        <p:nvSpPr>
          <p:cNvPr id="52" name="AutoShape 10"/>
          <p:cNvSpPr>
            <a:spLocks noChangeArrowheads="1"/>
          </p:cNvSpPr>
          <p:nvPr/>
        </p:nvSpPr>
        <p:spPr bwMode="auto">
          <a:xfrm>
            <a:off x="832446" y="9706028"/>
            <a:ext cx="49817265" cy="3606329"/>
          </a:xfrm>
          <a:prstGeom prst="roundRect">
            <a:avLst>
              <a:gd name="adj" fmla="val 7514"/>
            </a:avLst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s-ES" sz="1613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2836" y="10162748"/>
            <a:ext cx="493132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observacional, prospectivo, de corte transversal, de una cohorte de pacientes de la Unidad de FQ de nuestro hospital tratados con 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Promixin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® administrado con el nebulizador 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Ineb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® a dosis de 1 millón de unidades cada 12 horas en pauta continua. </a:t>
            </a:r>
            <a:endParaRPr lang="es-ES" sz="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de la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 adherencia global y real, así como el manejo del </a:t>
            </a:r>
            <a:r>
              <a:rPr lang="es-E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nebulizador (plataforma 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informática </a:t>
            </a:r>
            <a:r>
              <a:rPr lang="es-ES" sz="5000" dirty="0" err="1">
                <a:latin typeface="Arial" panose="020B0604020202020204" pitchFamily="34" charset="0"/>
                <a:cs typeface="Arial" panose="020B0604020202020204" pitchFamily="34" charset="0"/>
              </a:rPr>
              <a:t>Insight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®).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s-E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Mala adherencia </a:t>
            </a:r>
            <a:r>
              <a:rPr lang="es-ES" sz="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terpaéutica</a:t>
            </a:r>
            <a:r>
              <a:rPr lang="es-ES" sz="5000" dirty="0" smtClean="0">
                <a:latin typeface="Arial" panose="020B0604020202020204" pitchFamily="34" charset="0"/>
                <a:cs typeface="Arial" panose="020B0604020202020204" pitchFamily="34" charset="0"/>
              </a:rPr>
              <a:t>: adherencia</a:t>
            </a:r>
            <a:r>
              <a:rPr lang="es-ES" sz="5000" dirty="0">
                <a:latin typeface="Arial" panose="020B0604020202020204" pitchFamily="34" charset="0"/>
                <a:cs typeface="Arial" panose="020B0604020202020204" pitchFamily="34" charset="0"/>
              </a:rPr>
              <a:t> global o real ≤ 80%.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03473" y="4599342"/>
            <a:ext cx="917586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chemeClr val="accent2">
                    <a:lumMod val="75000"/>
                  </a:schemeClr>
                </a:solidFill>
              </a:rPr>
              <a:t>INTRODUCCIÓN Y OBJETIVOS</a:t>
            </a:r>
            <a:endParaRPr lang="es-E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03473" y="9320852"/>
            <a:ext cx="713788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chemeClr val="accent2">
                    <a:lumMod val="75000"/>
                  </a:schemeClr>
                </a:solidFill>
              </a:rPr>
              <a:t>MATERIAL Y MÉTODO</a:t>
            </a:r>
            <a:endParaRPr lang="es-E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04621" y="13520180"/>
            <a:ext cx="437817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chemeClr val="accent2">
                    <a:lumMod val="75000"/>
                  </a:schemeClr>
                </a:solidFill>
              </a:rPr>
              <a:t>RESULTADOS</a:t>
            </a:r>
            <a:endParaRPr lang="es-ES"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03473" y="23732223"/>
            <a:ext cx="476162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5400" dirty="0" smtClean="0">
                <a:solidFill>
                  <a:schemeClr val="accent2">
                    <a:lumMod val="75000"/>
                  </a:schemeClr>
                </a:solidFill>
              </a:rPr>
              <a:t>CONCLUSIONES</a:t>
            </a:r>
            <a:endParaRPr lang="es-E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728396"/>
              </p:ext>
            </p:extLst>
          </p:nvPr>
        </p:nvGraphicFramePr>
        <p:xfrm>
          <a:off x="13536138" y="14443511"/>
          <a:ext cx="10748138" cy="8595988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91148">
                  <a:extLst>
                    <a:ext uri="{9D8B030D-6E8A-4147-A177-3AD203B41FA5}">
                      <a16:colId xmlns:a16="http://schemas.microsoft.com/office/drawing/2014/main" val="589843357"/>
                    </a:ext>
                  </a:extLst>
                </a:gridCol>
                <a:gridCol w="5679896">
                  <a:extLst>
                    <a:ext uri="{9D8B030D-6E8A-4147-A177-3AD203B41FA5}">
                      <a16:colId xmlns:a16="http://schemas.microsoft.com/office/drawing/2014/main" val="966652261"/>
                    </a:ext>
                  </a:extLst>
                </a:gridCol>
                <a:gridCol w="4777094">
                  <a:extLst>
                    <a:ext uri="{9D8B030D-6E8A-4147-A177-3AD203B41FA5}">
                      <a16:colId xmlns:a16="http://schemas.microsoft.com/office/drawing/2014/main" val="2084389535"/>
                    </a:ext>
                  </a:extLst>
                </a:gridCol>
              </a:tblGrid>
              <a:tr h="1034897">
                <a:tc gridSpan="3">
                  <a:txBody>
                    <a:bodyPr/>
                    <a:lstStyle/>
                    <a:p>
                      <a:pPr marL="226695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55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ADHERENCIA GLOBAL</a:t>
                      </a:r>
                      <a:endParaRPr lang="es-ES" sz="55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79186"/>
                  </a:ext>
                </a:extLst>
              </a:tr>
              <a:tr h="11597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extLst>
                  <a:ext uri="{0D108BD9-81ED-4DB2-BD59-A6C34878D82A}">
                    <a16:rowId xmlns:a16="http://schemas.microsoft.com/office/drawing/2014/main" val="67939560"/>
                  </a:ext>
                </a:extLst>
              </a:tr>
              <a:tr h="11597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519132548"/>
                  </a:ext>
                </a:extLst>
              </a:tr>
              <a:tr h="1034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(DE)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0,60 (0,26)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846893200"/>
                  </a:ext>
                </a:extLst>
              </a:tr>
              <a:tr h="1034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604658391"/>
                  </a:ext>
                </a:extLst>
              </a:tr>
              <a:tr h="1034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(P25; P75)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(0,4; 0,8)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985001827"/>
                  </a:ext>
                </a:extLst>
              </a:tr>
              <a:tr h="1034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(Mín; Máx)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(0,2; 1,2)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877612983"/>
                  </a:ext>
                </a:extLst>
              </a:tr>
              <a:tr h="10348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missing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336986856"/>
                  </a:ext>
                </a:extLst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235464"/>
              </p:ext>
            </p:extLst>
          </p:nvPr>
        </p:nvGraphicFramePr>
        <p:xfrm>
          <a:off x="25238962" y="14443510"/>
          <a:ext cx="12009692" cy="8532268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24100">
                  <a:extLst>
                    <a:ext uri="{9D8B030D-6E8A-4147-A177-3AD203B41FA5}">
                      <a16:colId xmlns:a16="http://schemas.microsoft.com/office/drawing/2014/main" val="1539755294"/>
                    </a:ext>
                  </a:extLst>
                </a:gridCol>
                <a:gridCol w="8531847">
                  <a:extLst>
                    <a:ext uri="{9D8B030D-6E8A-4147-A177-3AD203B41FA5}">
                      <a16:colId xmlns:a16="http://schemas.microsoft.com/office/drawing/2014/main" val="2645652980"/>
                    </a:ext>
                  </a:extLst>
                </a:gridCol>
                <a:gridCol w="3153745">
                  <a:extLst>
                    <a:ext uri="{9D8B030D-6E8A-4147-A177-3AD203B41FA5}">
                      <a16:colId xmlns:a16="http://schemas.microsoft.com/office/drawing/2014/main" val="1836175242"/>
                    </a:ext>
                  </a:extLst>
                </a:gridCol>
              </a:tblGrid>
              <a:tr h="1020756">
                <a:tc gridSpan="3">
                  <a:txBody>
                    <a:bodyPr/>
                    <a:lstStyle/>
                    <a:p>
                      <a:pPr marL="226695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MANEJO DEL NEBULIZADOR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96262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extLst>
                  <a:ext uri="{0D108BD9-81ED-4DB2-BD59-A6C34878D82A}">
                    <a16:rowId xmlns:a16="http://schemas.microsoft.com/office/drawing/2014/main" val="1874058334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339447968"/>
                  </a:ext>
                </a:extLst>
              </a:tr>
              <a:tr h="13869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(DE)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0,98 (0,01)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307702546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212186551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(P25; P75)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(1,0; 1,0)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164111700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(Mín; Máx)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(1,0; 1,0)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946896942"/>
                  </a:ext>
                </a:extLst>
              </a:tr>
              <a:tr h="10207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missing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711909634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458972"/>
              </p:ext>
            </p:extLst>
          </p:nvPr>
        </p:nvGraphicFramePr>
        <p:xfrm>
          <a:off x="38203341" y="14475371"/>
          <a:ext cx="11223799" cy="8595988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275394">
                  <a:extLst>
                    <a:ext uri="{9D8B030D-6E8A-4147-A177-3AD203B41FA5}">
                      <a16:colId xmlns:a16="http://schemas.microsoft.com/office/drawing/2014/main" val="3148122208"/>
                    </a:ext>
                  </a:extLst>
                </a:gridCol>
                <a:gridCol w="7639628">
                  <a:extLst>
                    <a:ext uri="{9D8B030D-6E8A-4147-A177-3AD203B41FA5}">
                      <a16:colId xmlns:a16="http://schemas.microsoft.com/office/drawing/2014/main" val="4166411394"/>
                    </a:ext>
                  </a:extLst>
                </a:gridCol>
                <a:gridCol w="3308777">
                  <a:extLst>
                    <a:ext uri="{9D8B030D-6E8A-4147-A177-3AD203B41FA5}">
                      <a16:colId xmlns:a16="http://schemas.microsoft.com/office/drawing/2014/main" val="1848275552"/>
                    </a:ext>
                  </a:extLst>
                </a:gridCol>
              </a:tblGrid>
              <a:tr h="988894">
                <a:tc gridSpan="3">
                  <a:txBody>
                    <a:bodyPr/>
                    <a:lstStyle/>
                    <a:p>
                      <a:pPr marL="226695"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ADHERENCIA REAL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82222"/>
                  </a:ext>
                </a:extLst>
              </a:tr>
              <a:tr h="133131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 anchor="b"/>
                </a:tc>
                <a:extLst>
                  <a:ext uri="{0D108BD9-81ED-4DB2-BD59-A6C34878D82A}">
                    <a16:rowId xmlns:a16="http://schemas.microsoft.com/office/drawing/2014/main" val="2948288012"/>
                  </a:ext>
                </a:extLst>
              </a:tr>
              <a:tr h="1331312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65205049"/>
                  </a:ext>
                </a:extLst>
              </a:tr>
              <a:tr h="98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(DE)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0,59 (0,26)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2786254"/>
                  </a:ext>
                </a:extLst>
              </a:tr>
              <a:tr h="98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Mediana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6296404"/>
                  </a:ext>
                </a:extLst>
              </a:tr>
              <a:tr h="98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(P25; P75)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(0,4; 0,8)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2924841817"/>
                  </a:ext>
                </a:extLst>
              </a:tr>
              <a:tr h="98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(Mín; Máx)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(0,2; 1,2)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1361183251"/>
                  </a:ext>
                </a:extLst>
              </a:tr>
              <a:tr h="988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2000">
                          <a:effectLst/>
                        </a:rPr>
                        <a:t> </a:t>
                      </a:r>
                      <a:endParaRPr lang="es-ES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missing</a:t>
                      </a:r>
                      <a:endParaRPr lang="es-ES" sz="4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s-ES_tradnl" sz="4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s-ES" sz="4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0800" marR="50800" marT="0" marB="0"/>
                </a:tc>
                <a:extLst>
                  <a:ext uri="{0D108BD9-81ED-4DB2-BD59-A6C34878D82A}">
                    <a16:rowId xmlns:a16="http://schemas.microsoft.com/office/drawing/2014/main" val="30960909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4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2318</TotalTime>
  <Words>408</Words>
  <Application>Microsoft Office PowerPoint</Application>
  <PresentationFormat>Custom</PresentationFormat>
  <Paragraphs>80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SimSun</vt:lpstr>
      <vt:lpstr>Yu Gothic UI</vt:lpstr>
      <vt:lpstr>Arial</vt:lpstr>
      <vt:lpstr>Calibri</vt:lpstr>
      <vt:lpstr>Segoe UI Black</vt:lpstr>
      <vt:lpstr>Times New Roman</vt:lpstr>
      <vt:lpstr>Wingdings</vt:lpstr>
      <vt:lpstr>Tema de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Roman Rodriguez, Francisco Jose</dc:creator>
  <cp:lastModifiedBy>Lucas Román</cp:lastModifiedBy>
  <cp:revision>194</cp:revision>
  <cp:lastPrinted>2018-10-10T14:02:15Z</cp:lastPrinted>
  <dcterms:created xsi:type="dcterms:W3CDTF">2018-09-21T08:50:45Z</dcterms:created>
  <dcterms:modified xsi:type="dcterms:W3CDTF">2019-03-06T17:54:25Z</dcterms:modified>
</cp:coreProperties>
</file>