
<file path=[Content_Types].xml><?xml version="1.0" encoding="utf-8"?>
<Types xmlns="http://schemas.openxmlformats.org/package/2006/content-types">
  <Default Extension="xml" ContentType="application/xml"/>
  <Default Extension="tif" ContentType="image/tif"/>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12"/>
  </p:normalViewPr>
  <p:slideViewPr>
    <p:cSldViewPr snapToGrid="0" snapToObjects="1">
      <p:cViewPr varScale="1">
        <p:scale>
          <a:sx n="50" d="100"/>
          <a:sy n="50" d="100"/>
        </p:scale>
        <p:origin x="216" y="2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363732671"/>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ítulo y subtítulo">
    <p:spTree>
      <p:nvGrpSpPr>
        <p:cNvPr id="1" name=""/>
        <p:cNvGrpSpPr/>
        <p:nvPr/>
      </p:nvGrpSpPr>
      <p:grpSpPr>
        <a:xfrm>
          <a:off x="0" y="0"/>
          <a:ext cx="0" cy="0"/>
          <a:chOff x="0" y="0"/>
          <a:chExt cx="0" cy="0"/>
        </a:xfrm>
      </p:grpSpPr>
      <p:sp>
        <p:nvSpPr>
          <p:cNvPr id="11" name="Texto del título"/>
          <p:cNvSpPr txBox="1">
            <a:spLocks noGrp="1"/>
          </p:cNvSpPr>
          <p:nvPr>
            <p:ph type="title"/>
          </p:nvPr>
        </p:nvSpPr>
        <p:spPr>
          <a:xfrm>
            <a:off x="4833937" y="2303859"/>
            <a:ext cx="14716126" cy="4643438"/>
          </a:xfrm>
          <a:prstGeom prst="rect">
            <a:avLst/>
          </a:prstGeom>
        </p:spPr>
        <p:txBody>
          <a:bodyPr anchor="b"/>
          <a:lstStyle/>
          <a:p>
            <a:r>
              <a:t>Texto del título</a:t>
            </a:r>
          </a:p>
        </p:txBody>
      </p:sp>
      <p:sp>
        <p:nvSpPr>
          <p:cNvPr id="12" name="Nivel de texto 1…"/>
          <p:cNvSpPr txBox="1">
            <a:spLocks noGrp="1"/>
          </p:cNvSpPr>
          <p:nvPr>
            <p:ph type="body" sz="quarter" idx="1"/>
          </p:nvPr>
        </p:nvSpPr>
        <p:spPr>
          <a:xfrm>
            <a:off x="4833937" y="7090171"/>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Foto (horizontal)">
    <p:spTree>
      <p:nvGrpSpPr>
        <p:cNvPr id="1" name=""/>
        <p:cNvGrpSpPr/>
        <p:nvPr/>
      </p:nvGrpSpPr>
      <p:grpSpPr>
        <a:xfrm>
          <a:off x="0" y="0"/>
          <a:ext cx="0" cy="0"/>
          <a:chOff x="0" y="0"/>
          <a:chExt cx="0" cy="0"/>
        </a:xfrm>
      </p:grpSpPr>
      <p:sp>
        <p:nvSpPr>
          <p:cNvPr id="20" name="Imagen"/>
          <p:cNvSpPr>
            <a:spLocks noGrp="1"/>
          </p:cNvSpPr>
          <p:nvPr>
            <p:ph type="pic" sz="half" idx="13"/>
          </p:nvPr>
        </p:nvSpPr>
        <p:spPr>
          <a:xfrm>
            <a:off x="5334000" y="946546"/>
            <a:ext cx="13716001" cy="8304611"/>
          </a:xfrm>
          <a:prstGeom prst="rect">
            <a:avLst/>
          </a:prstGeom>
        </p:spPr>
        <p:txBody>
          <a:bodyPr lIns="91439" tIns="45719" rIns="91439" bIns="45719" anchor="t">
            <a:noAutofit/>
          </a:bodyPr>
          <a:lstStyle/>
          <a:p>
            <a:endParaRPr/>
          </a:p>
        </p:txBody>
      </p:sp>
      <p:sp>
        <p:nvSpPr>
          <p:cNvPr id="21" name="Texto del título"/>
          <p:cNvSpPr txBox="1">
            <a:spLocks noGrp="1"/>
          </p:cNvSpPr>
          <p:nvPr>
            <p:ph type="title"/>
          </p:nvPr>
        </p:nvSpPr>
        <p:spPr>
          <a:xfrm>
            <a:off x="4833937" y="9447609"/>
            <a:ext cx="14716126" cy="2000251"/>
          </a:xfrm>
          <a:prstGeom prst="rect">
            <a:avLst/>
          </a:prstGeom>
        </p:spPr>
        <p:txBody>
          <a:bodyPr anchor="b"/>
          <a:lstStyle/>
          <a:p>
            <a:r>
              <a:t>Texto del título</a:t>
            </a:r>
          </a:p>
        </p:txBody>
      </p:sp>
      <p:sp>
        <p:nvSpPr>
          <p:cNvPr id="22" name="Nivel de texto 1…"/>
          <p:cNvSpPr txBox="1">
            <a:spLocks noGrp="1"/>
          </p:cNvSpPr>
          <p:nvPr>
            <p:ph type="body" sz="quarter" idx="1"/>
          </p:nvPr>
        </p:nvSpPr>
        <p:spPr>
          <a:xfrm>
            <a:off x="4833937" y="11465718"/>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Nivel de texto 1</a:t>
            </a:r>
          </a:p>
          <a:p>
            <a:pPr lvl="1"/>
            <a:r>
              <a:t>Nivel de texto 2</a:t>
            </a:r>
          </a:p>
          <a:p>
            <a:pPr lvl="2"/>
            <a:r>
              <a:t>Nivel de texto 3</a:t>
            </a:r>
          </a:p>
          <a:p>
            <a:pPr lvl="3"/>
            <a:r>
              <a:t>Nivel de texto 4</a:t>
            </a:r>
          </a:p>
          <a:p>
            <a:pPr lvl="4"/>
            <a:r>
              <a:t>Nivel de texto 5</a:t>
            </a:r>
          </a:p>
        </p:txBody>
      </p:sp>
      <p:sp>
        <p:nvSpPr>
          <p:cNvPr id="23" name="Número de diapositiva"/>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ítulo (centro)">
    <p:spTree>
      <p:nvGrpSpPr>
        <p:cNvPr id="1" name=""/>
        <p:cNvGrpSpPr/>
        <p:nvPr/>
      </p:nvGrpSpPr>
      <p:grpSpPr>
        <a:xfrm>
          <a:off x="0" y="0"/>
          <a:ext cx="0" cy="0"/>
          <a:chOff x="0" y="0"/>
          <a:chExt cx="0" cy="0"/>
        </a:xfrm>
      </p:grpSpPr>
      <p:sp>
        <p:nvSpPr>
          <p:cNvPr id="30" name="Texto del título"/>
          <p:cNvSpPr txBox="1">
            <a:spLocks noGrp="1"/>
          </p:cNvSpPr>
          <p:nvPr>
            <p:ph type="title"/>
          </p:nvPr>
        </p:nvSpPr>
        <p:spPr>
          <a:xfrm>
            <a:off x="4833937" y="4536281"/>
            <a:ext cx="14716126" cy="4643438"/>
          </a:xfrm>
          <a:prstGeom prst="rect">
            <a:avLst/>
          </a:prstGeom>
        </p:spPr>
        <p:txBody>
          <a:bodyPr/>
          <a:lstStyle/>
          <a:p>
            <a:r>
              <a:t>Texto del título</a:t>
            </a:r>
          </a:p>
        </p:txBody>
      </p:sp>
      <p:sp>
        <p:nvSpPr>
          <p:cNvPr id="31" name="Número de diapositiva"/>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 (vertical)">
    <p:spTree>
      <p:nvGrpSpPr>
        <p:cNvPr id="1" name=""/>
        <p:cNvGrpSpPr/>
        <p:nvPr/>
      </p:nvGrpSpPr>
      <p:grpSpPr>
        <a:xfrm>
          <a:off x="0" y="0"/>
          <a:ext cx="0" cy="0"/>
          <a:chOff x="0" y="0"/>
          <a:chExt cx="0" cy="0"/>
        </a:xfrm>
      </p:grpSpPr>
      <p:sp>
        <p:nvSpPr>
          <p:cNvPr id="38" name="Imagen"/>
          <p:cNvSpPr>
            <a:spLocks noGrp="1"/>
          </p:cNvSpPr>
          <p:nvPr>
            <p:ph type="pic" sz="half" idx="13"/>
          </p:nvPr>
        </p:nvSpPr>
        <p:spPr>
          <a:xfrm>
            <a:off x="12495609" y="892968"/>
            <a:ext cx="7500938" cy="11555017"/>
          </a:xfrm>
          <a:prstGeom prst="rect">
            <a:avLst/>
          </a:prstGeom>
        </p:spPr>
        <p:txBody>
          <a:bodyPr lIns="91439" tIns="45719" rIns="91439" bIns="45719" anchor="t">
            <a:noAutofit/>
          </a:bodyPr>
          <a:lstStyle/>
          <a:p>
            <a:endParaRPr/>
          </a:p>
        </p:txBody>
      </p:sp>
      <p:sp>
        <p:nvSpPr>
          <p:cNvPr id="39" name="Texto del título"/>
          <p:cNvSpPr txBox="1">
            <a:spLocks noGrp="1"/>
          </p:cNvSpPr>
          <p:nvPr>
            <p:ph type="title"/>
          </p:nvPr>
        </p:nvSpPr>
        <p:spPr>
          <a:xfrm>
            <a:off x="4387453" y="892968"/>
            <a:ext cx="7500938" cy="5607845"/>
          </a:xfrm>
          <a:prstGeom prst="rect">
            <a:avLst/>
          </a:prstGeom>
        </p:spPr>
        <p:txBody>
          <a:bodyPr anchor="b"/>
          <a:lstStyle>
            <a:lvl1pPr>
              <a:defRPr sz="8400"/>
            </a:lvl1pPr>
          </a:lstStyle>
          <a:p>
            <a:r>
              <a:t>Texto del título</a:t>
            </a:r>
          </a:p>
        </p:txBody>
      </p:sp>
      <p:sp>
        <p:nvSpPr>
          <p:cNvPr id="40" name="Nivel de texto 1…"/>
          <p:cNvSpPr txBox="1">
            <a:spLocks noGrp="1"/>
          </p:cNvSpPr>
          <p:nvPr>
            <p:ph type="body" sz="quarter" idx="1"/>
          </p:nvPr>
        </p:nvSpPr>
        <p:spPr>
          <a:xfrm>
            <a:off x="4387453" y="6643687"/>
            <a:ext cx="7500938" cy="5786438"/>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Nivel de texto 1</a:t>
            </a:r>
          </a:p>
          <a:p>
            <a:pPr lvl="1"/>
            <a:r>
              <a:t>Nivel de texto 2</a:t>
            </a:r>
          </a:p>
          <a:p>
            <a:pPr lvl="2"/>
            <a:r>
              <a:t>Nivel de texto 3</a:t>
            </a:r>
          </a:p>
          <a:p>
            <a:pPr lvl="3"/>
            <a:r>
              <a:t>Nivel de texto 4</a:t>
            </a:r>
          </a:p>
          <a:p>
            <a:pPr lvl="4"/>
            <a:r>
              <a:t>Nivel de texto 5</a:t>
            </a:r>
          </a:p>
        </p:txBody>
      </p:sp>
      <p:sp>
        <p:nvSpPr>
          <p:cNvPr id="41" name="Número de diapositiva"/>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ítulo (arriba)">
    <p:spTree>
      <p:nvGrpSpPr>
        <p:cNvPr id="1" name=""/>
        <p:cNvGrpSpPr/>
        <p:nvPr/>
      </p:nvGrpSpPr>
      <p:grpSpPr>
        <a:xfrm>
          <a:off x="0" y="0"/>
          <a:ext cx="0" cy="0"/>
          <a:chOff x="0" y="0"/>
          <a:chExt cx="0" cy="0"/>
        </a:xfrm>
      </p:grpSpPr>
      <p:sp>
        <p:nvSpPr>
          <p:cNvPr id="48" name="Texto del título"/>
          <p:cNvSpPr txBox="1">
            <a:spLocks noGrp="1"/>
          </p:cNvSpPr>
          <p:nvPr>
            <p:ph type="title"/>
          </p:nvPr>
        </p:nvSpPr>
        <p:spPr>
          <a:prstGeom prst="rect">
            <a:avLst/>
          </a:prstGeom>
        </p:spPr>
        <p:txBody>
          <a:bodyPr/>
          <a:lstStyle/>
          <a:p>
            <a:r>
              <a:t>Texto del título</a:t>
            </a:r>
          </a:p>
        </p:txBody>
      </p:sp>
      <p:sp>
        <p:nvSpPr>
          <p:cNvPr id="49" name="Número de diapositiva"/>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ítulo y viñetas">
    <p:spTree>
      <p:nvGrpSpPr>
        <p:cNvPr id="1" name=""/>
        <p:cNvGrpSpPr/>
        <p:nvPr/>
      </p:nvGrpSpPr>
      <p:grpSpPr>
        <a:xfrm>
          <a:off x="0" y="0"/>
          <a:ext cx="0" cy="0"/>
          <a:chOff x="0" y="0"/>
          <a:chExt cx="0" cy="0"/>
        </a:xfrm>
      </p:grpSpPr>
      <p:sp>
        <p:nvSpPr>
          <p:cNvPr id="56" name="Texto del título"/>
          <p:cNvSpPr txBox="1">
            <a:spLocks noGrp="1"/>
          </p:cNvSpPr>
          <p:nvPr>
            <p:ph type="title"/>
          </p:nvPr>
        </p:nvSpPr>
        <p:spPr>
          <a:prstGeom prst="rect">
            <a:avLst/>
          </a:prstGeom>
        </p:spPr>
        <p:txBody>
          <a:bodyPr/>
          <a:lstStyle/>
          <a:p>
            <a:r>
              <a:t>Texto del título</a:t>
            </a:r>
          </a:p>
        </p:txBody>
      </p:sp>
      <p:sp>
        <p:nvSpPr>
          <p:cNvPr id="57"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58" name="Número de diapositiva"/>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ítulo, viñetas y foto">
    <p:spTree>
      <p:nvGrpSpPr>
        <p:cNvPr id="1" name=""/>
        <p:cNvGrpSpPr/>
        <p:nvPr/>
      </p:nvGrpSpPr>
      <p:grpSpPr>
        <a:xfrm>
          <a:off x="0" y="0"/>
          <a:ext cx="0" cy="0"/>
          <a:chOff x="0" y="0"/>
          <a:chExt cx="0" cy="0"/>
        </a:xfrm>
      </p:grpSpPr>
      <p:sp>
        <p:nvSpPr>
          <p:cNvPr id="65" name="Imagen"/>
          <p:cNvSpPr>
            <a:spLocks noGrp="1"/>
          </p:cNvSpPr>
          <p:nvPr>
            <p:ph type="pic" sz="quarter" idx="13"/>
          </p:nvPr>
        </p:nvSpPr>
        <p:spPr>
          <a:xfrm>
            <a:off x="12495609" y="3643312"/>
            <a:ext cx="7500938" cy="8840392"/>
          </a:xfrm>
          <a:prstGeom prst="rect">
            <a:avLst/>
          </a:prstGeom>
        </p:spPr>
        <p:txBody>
          <a:bodyPr lIns="91439" tIns="45719" rIns="91439" bIns="45719" anchor="t">
            <a:noAutofit/>
          </a:bodyPr>
          <a:lstStyle/>
          <a:p>
            <a:endParaRPr/>
          </a:p>
        </p:txBody>
      </p:sp>
      <p:sp>
        <p:nvSpPr>
          <p:cNvPr id="66" name="Texto del título"/>
          <p:cNvSpPr txBox="1">
            <a:spLocks noGrp="1"/>
          </p:cNvSpPr>
          <p:nvPr>
            <p:ph type="title"/>
          </p:nvPr>
        </p:nvSpPr>
        <p:spPr>
          <a:prstGeom prst="rect">
            <a:avLst/>
          </a:prstGeom>
        </p:spPr>
        <p:txBody>
          <a:bodyPr/>
          <a:lstStyle/>
          <a:p>
            <a:r>
              <a:t>Texto del título</a:t>
            </a:r>
          </a:p>
        </p:txBody>
      </p:sp>
      <p:sp>
        <p:nvSpPr>
          <p:cNvPr id="67" name="Nivel de texto 1…"/>
          <p:cNvSpPr txBox="1">
            <a:spLocks noGrp="1"/>
          </p:cNvSpPr>
          <p:nvPr>
            <p:ph type="body" sz="quarter" idx="1"/>
          </p:nvPr>
        </p:nvSpPr>
        <p:spPr>
          <a:xfrm>
            <a:off x="4387453" y="3643312"/>
            <a:ext cx="7500938" cy="8840392"/>
          </a:xfrm>
          <a:prstGeom prst="rect">
            <a:avLst/>
          </a:prstGeom>
        </p:spPr>
        <p:txBody>
          <a:bodyPr/>
          <a:lstStyle>
            <a:lvl1pPr marL="465364" indent="-465364">
              <a:spcBef>
                <a:spcPts val="4500"/>
              </a:spcBef>
              <a:defRPr sz="3800"/>
            </a:lvl1pPr>
            <a:lvl2pPr marL="808264" indent="-465364">
              <a:spcBef>
                <a:spcPts val="4500"/>
              </a:spcBef>
              <a:defRPr sz="3800"/>
            </a:lvl2pPr>
            <a:lvl3pPr marL="1151164" indent="-465364">
              <a:spcBef>
                <a:spcPts val="4500"/>
              </a:spcBef>
              <a:defRPr sz="3800"/>
            </a:lvl3pPr>
            <a:lvl4pPr marL="1494064" indent="-465364">
              <a:spcBef>
                <a:spcPts val="4500"/>
              </a:spcBef>
              <a:defRPr sz="3800"/>
            </a:lvl4pPr>
            <a:lvl5pPr marL="1836964" indent="-465364">
              <a:spcBef>
                <a:spcPts val="4500"/>
              </a:spcBef>
              <a:defRPr sz="3800"/>
            </a:lvl5pPr>
          </a:lstStyle>
          <a:p>
            <a:r>
              <a:t>Nivel de texto 1</a:t>
            </a:r>
          </a:p>
          <a:p>
            <a:pPr lvl="1"/>
            <a:r>
              <a:t>Nivel de texto 2</a:t>
            </a:r>
          </a:p>
          <a:p>
            <a:pPr lvl="2"/>
            <a:r>
              <a:t>Nivel de texto 3</a:t>
            </a:r>
          </a:p>
          <a:p>
            <a:pPr lvl="3"/>
            <a:r>
              <a:t>Nivel de texto 4</a:t>
            </a:r>
          </a:p>
          <a:p>
            <a:pPr lvl="4"/>
            <a:r>
              <a:t>Nivel de texto 5</a:t>
            </a:r>
          </a:p>
        </p:txBody>
      </p:sp>
      <p:sp>
        <p:nvSpPr>
          <p:cNvPr id="68" name="Número de diapositiva"/>
          <p:cNvSpPr txBox="1">
            <a:spLocks noGrp="1"/>
          </p:cNvSpPr>
          <p:nvPr>
            <p:ph type="sldNum" sz="quarter" idx="2"/>
          </p:nvPr>
        </p:nvSpPr>
        <p:spPr>
          <a:xfrm>
            <a:off x="11954103" y="13073062"/>
            <a:ext cx="466269" cy="47307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Viñetas">
    <p:spTree>
      <p:nvGrpSpPr>
        <p:cNvPr id="1" name=""/>
        <p:cNvGrpSpPr/>
        <p:nvPr/>
      </p:nvGrpSpPr>
      <p:grpSpPr>
        <a:xfrm>
          <a:off x="0" y="0"/>
          <a:ext cx="0" cy="0"/>
          <a:chOff x="0" y="0"/>
          <a:chExt cx="0" cy="0"/>
        </a:xfrm>
      </p:grpSpPr>
      <p:sp>
        <p:nvSpPr>
          <p:cNvPr id="75" name="Nivel de texto 1…"/>
          <p:cNvSpPr txBox="1">
            <a:spLocks noGrp="1"/>
          </p:cNvSpPr>
          <p:nvPr>
            <p:ph type="body" idx="1"/>
          </p:nvPr>
        </p:nvSpPr>
        <p:spPr>
          <a:xfrm>
            <a:off x="4387453" y="1785937"/>
            <a:ext cx="15609094" cy="10144126"/>
          </a:xfrm>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76" name="Número de diapositiva"/>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3 fotos">
    <p:spTree>
      <p:nvGrpSpPr>
        <p:cNvPr id="1" name=""/>
        <p:cNvGrpSpPr/>
        <p:nvPr/>
      </p:nvGrpSpPr>
      <p:grpSpPr>
        <a:xfrm>
          <a:off x="0" y="0"/>
          <a:ext cx="0" cy="0"/>
          <a:chOff x="0" y="0"/>
          <a:chExt cx="0" cy="0"/>
        </a:xfrm>
      </p:grpSpPr>
      <p:sp>
        <p:nvSpPr>
          <p:cNvPr id="83" name="Imagen"/>
          <p:cNvSpPr>
            <a:spLocks noGrp="1"/>
          </p:cNvSpPr>
          <p:nvPr>
            <p:ph type="pic" sz="quarter" idx="13"/>
          </p:nvPr>
        </p:nvSpPr>
        <p:spPr>
          <a:xfrm>
            <a:off x="12495609" y="7161609"/>
            <a:ext cx="7500938" cy="5304235"/>
          </a:xfrm>
          <a:prstGeom prst="rect">
            <a:avLst/>
          </a:prstGeom>
        </p:spPr>
        <p:txBody>
          <a:bodyPr lIns="91439" tIns="45719" rIns="91439" bIns="45719" anchor="t">
            <a:noAutofit/>
          </a:bodyPr>
          <a:lstStyle/>
          <a:p>
            <a:endParaRPr/>
          </a:p>
        </p:txBody>
      </p:sp>
      <p:sp>
        <p:nvSpPr>
          <p:cNvPr id="84" name="Imagen"/>
          <p:cNvSpPr>
            <a:spLocks noGrp="1"/>
          </p:cNvSpPr>
          <p:nvPr>
            <p:ph type="pic" sz="quarter" idx="14"/>
          </p:nvPr>
        </p:nvSpPr>
        <p:spPr>
          <a:xfrm>
            <a:off x="12495609" y="1250156"/>
            <a:ext cx="7500938" cy="5304235"/>
          </a:xfrm>
          <a:prstGeom prst="rect">
            <a:avLst/>
          </a:prstGeom>
        </p:spPr>
        <p:txBody>
          <a:bodyPr lIns="91439" tIns="45719" rIns="91439" bIns="45719" anchor="t">
            <a:noAutofit/>
          </a:bodyPr>
          <a:lstStyle/>
          <a:p>
            <a:endParaRPr/>
          </a:p>
        </p:txBody>
      </p:sp>
      <p:sp>
        <p:nvSpPr>
          <p:cNvPr id="85" name="Imagen"/>
          <p:cNvSpPr>
            <a:spLocks noGrp="1"/>
          </p:cNvSpPr>
          <p:nvPr>
            <p:ph type="pic" sz="half" idx="15"/>
          </p:nvPr>
        </p:nvSpPr>
        <p:spPr>
          <a:xfrm>
            <a:off x="4387453" y="1250156"/>
            <a:ext cx="7500938" cy="11215688"/>
          </a:xfrm>
          <a:prstGeom prst="rect">
            <a:avLst/>
          </a:prstGeom>
        </p:spPr>
        <p:txBody>
          <a:bodyPr lIns="91439" tIns="45719" rIns="91439" bIns="45719" anchor="t">
            <a:noAutofit/>
          </a:bodyPr>
          <a:lstStyle/>
          <a:p>
            <a:endParaRPr/>
          </a:p>
        </p:txBody>
      </p:sp>
      <p:sp>
        <p:nvSpPr>
          <p:cNvPr id="86" name="Número de diapositiva"/>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ita">
    <p:spTree>
      <p:nvGrpSpPr>
        <p:cNvPr id="1" name=""/>
        <p:cNvGrpSpPr/>
        <p:nvPr/>
      </p:nvGrpSpPr>
      <p:grpSpPr>
        <a:xfrm>
          <a:off x="0" y="0"/>
          <a:ext cx="0" cy="0"/>
          <a:chOff x="0" y="0"/>
          <a:chExt cx="0" cy="0"/>
        </a:xfrm>
      </p:grpSpPr>
      <p:sp>
        <p:nvSpPr>
          <p:cNvPr id="93" name="– Juan López"/>
          <p:cNvSpPr txBox="1">
            <a:spLocks noGrp="1"/>
          </p:cNvSpPr>
          <p:nvPr>
            <p:ph type="body" sz="quarter" idx="13"/>
          </p:nvPr>
        </p:nvSpPr>
        <p:spPr>
          <a:xfrm>
            <a:off x="4833937" y="8947546"/>
            <a:ext cx="14716126" cy="647701"/>
          </a:xfrm>
          <a:prstGeom prst="rect">
            <a:avLst/>
          </a:prstGeom>
        </p:spPr>
        <p:txBody>
          <a:bodyPr anchor="t">
            <a:spAutoFit/>
          </a:bodyPr>
          <a:lstStyle>
            <a:lvl1pPr marL="0" indent="0" algn="ctr">
              <a:spcBef>
                <a:spcPts val="0"/>
              </a:spcBef>
              <a:buSzTx/>
              <a:buNone/>
              <a:defRPr sz="3200" i="1"/>
            </a:lvl1pPr>
          </a:lstStyle>
          <a:p>
            <a:r>
              <a:t>– Juan López</a:t>
            </a:r>
          </a:p>
        </p:txBody>
      </p:sp>
      <p:sp>
        <p:nvSpPr>
          <p:cNvPr id="94" name="“Escribir una cita aquí”"/>
          <p:cNvSpPr txBox="1">
            <a:spLocks noGrp="1"/>
          </p:cNvSpPr>
          <p:nvPr>
            <p:ph type="body" sz="quarter" idx="14"/>
          </p:nvPr>
        </p:nvSpPr>
        <p:spPr>
          <a:xfrm>
            <a:off x="4833937" y="5997575"/>
            <a:ext cx="14716126" cy="863601"/>
          </a:xfrm>
          <a:prstGeom prst="rect">
            <a:avLst/>
          </a:prstGeom>
        </p:spPr>
        <p:txBody>
          <a:bodyPr>
            <a:spAutoFit/>
          </a:bodyPr>
          <a:lstStyle>
            <a:lvl1pPr marL="0" indent="0" algn="ctr">
              <a:spcBef>
                <a:spcPts val="0"/>
              </a:spcBef>
              <a:buSzTx/>
              <a:buNone/>
              <a:defRPr sz="4600">
                <a:latin typeface="+mn-lt"/>
                <a:ea typeface="+mn-ea"/>
                <a:cs typeface="+mn-cs"/>
                <a:sym typeface="Helvetica Neue Medium"/>
              </a:defRPr>
            </a:lvl1pPr>
          </a:lstStyle>
          <a:p>
            <a:r>
              <a:t>“Escribir una cita aquí” </a:t>
            </a:r>
          </a:p>
        </p:txBody>
      </p:sp>
      <p:sp>
        <p:nvSpPr>
          <p:cNvPr id="95" name="Número de diapositiva"/>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Imagen"/>
          <p:cNvSpPr>
            <a:spLocks noGrp="1"/>
          </p:cNvSpPr>
          <p:nvPr>
            <p:ph type="pic" idx="13"/>
          </p:nvPr>
        </p:nvSpPr>
        <p:spPr>
          <a:xfrm>
            <a:off x="3047999" y="0"/>
            <a:ext cx="18288001" cy="13716000"/>
          </a:xfrm>
          <a:prstGeom prst="rect">
            <a:avLst/>
          </a:prstGeom>
        </p:spPr>
        <p:txBody>
          <a:bodyPr lIns="91439" tIns="45719" rIns="91439" bIns="45719" anchor="t">
            <a:noAutofit/>
          </a:bodyPr>
          <a:lstStyle/>
          <a:p>
            <a:endParaRPr/>
          </a:p>
        </p:txBody>
      </p:sp>
      <p:sp>
        <p:nvSpPr>
          <p:cNvPr id="103" name="Número de diapositiva"/>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En blanco">
    <p:spTree>
      <p:nvGrpSpPr>
        <p:cNvPr id="1" name=""/>
        <p:cNvGrpSpPr/>
        <p:nvPr/>
      </p:nvGrpSpPr>
      <p:grpSpPr>
        <a:xfrm>
          <a:off x="0" y="0"/>
          <a:ext cx="0" cy="0"/>
          <a:chOff x="0" y="0"/>
          <a:chExt cx="0" cy="0"/>
        </a:xfrm>
      </p:grpSpPr>
      <p:sp>
        <p:nvSpPr>
          <p:cNvPr id="110" name="Número de diapositiva"/>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o del título"/>
          <p:cNvSpPr txBox="1">
            <a:spLocks noGrp="1"/>
          </p:cNvSpPr>
          <p:nvPr>
            <p:ph type="title"/>
          </p:nvPr>
        </p:nvSpPr>
        <p:spPr>
          <a:xfrm>
            <a:off x="4387453" y="357187"/>
            <a:ext cx="15609094" cy="303609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p>
            <a:r>
              <a:t>Texto del título</a:t>
            </a:r>
          </a:p>
        </p:txBody>
      </p:sp>
      <p:sp>
        <p:nvSpPr>
          <p:cNvPr id="3" name="Nivel de texto 1…"/>
          <p:cNvSpPr txBox="1">
            <a:spLocks noGrp="1"/>
          </p:cNvSpPr>
          <p:nvPr>
            <p:ph type="body" idx="1"/>
          </p:nvPr>
        </p:nvSpPr>
        <p:spPr>
          <a:xfrm>
            <a:off x="4387453" y="3643312"/>
            <a:ext cx="15609094" cy="884039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p>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a:spLocks noGrp="1"/>
          </p:cNvSpPr>
          <p:nvPr>
            <p:ph type="sldNum" sz="quarter" idx="2"/>
          </p:nvPr>
        </p:nvSpPr>
        <p:spPr>
          <a:xfrm>
            <a:off x="11954103" y="13073062"/>
            <a:ext cx="466269" cy="477671"/>
          </a:xfrm>
          <a:prstGeom prst="rect">
            <a:avLst/>
          </a:prstGeom>
          <a:ln w="12700">
            <a:miter lim="400000"/>
          </a:ln>
        </p:spPr>
        <p:txBody>
          <a:bodyPr wrap="none" lIns="71437" tIns="71437" rIns="71437" bIns="71437">
            <a:spAutoFit/>
          </a:bodyPr>
          <a:lstStyle>
            <a:lvl1pPr>
              <a:defRPr sz="2200" b="0">
                <a:latin typeface="Helvetica Neue Light"/>
                <a:ea typeface="Helvetica Neue Light"/>
                <a:cs typeface="Helvetica Neue Light"/>
                <a:sym typeface="Helvetica Neue Light"/>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1pPr>
      <a:lvl2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2pPr>
      <a:lvl3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3pPr>
      <a:lvl4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4pPr>
      <a:lvl5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5pPr>
      <a:lvl6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6pPr>
      <a:lvl7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7pPr>
      <a:lvl8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8pPr>
      <a:lvl9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9pPr>
    </p:titleStyle>
    <p:bodyStyle>
      <a:lvl1pPr marL="611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1pPr>
      <a:lvl2pPr marL="1055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2pPr>
      <a:lvl3pPr marL="1500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3pPr>
      <a:lvl4pPr marL="1944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4pPr>
      <a:lvl5pPr marL="2389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5pPr>
      <a:lvl6pPr marL="2833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6pPr>
      <a:lvl7pPr marL="3278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7pPr>
      <a:lvl8pPr marL="3722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8pPr>
      <a:lvl9pPr marL="4167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1pPr>
      <a:lvl2pPr marL="0" marR="0" indent="2286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2pPr>
      <a:lvl3pPr marL="0" marR="0" indent="4572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3pPr>
      <a:lvl4pPr marL="0" marR="0" indent="6858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4pPr>
      <a:lvl5pPr marL="0" marR="0" indent="9144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5pPr>
      <a:lvl6pPr marL="0" marR="0" indent="11430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6pPr>
      <a:lvl7pPr marL="0" marR="0" indent="13716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7pPr>
      <a:lvl8pPr marL="0" marR="0" indent="16002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8pPr>
      <a:lvl9pPr marL="0" marR="0" indent="1828800" algn="ctr" defTabSz="821531"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4" Type="http://schemas.openxmlformats.org/officeDocument/2006/relationships/image" Target="../media/image3.tif"/><Relationship Id="rId5" Type="http://schemas.openxmlformats.org/officeDocument/2006/relationships/image" Target="../media/image4.tif"/><Relationship Id="rId6" Type="http://schemas.openxmlformats.org/officeDocument/2006/relationships/image" Target="../media/image5.tif"/><Relationship Id="rId7"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image" Target="../media/image1.t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Imagen" descr="Imagen"/>
          <p:cNvPicPr>
            <a:picLocks noChangeAspect="1"/>
          </p:cNvPicPr>
          <p:nvPr/>
        </p:nvPicPr>
        <p:blipFill>
          <a:blip r:embed="rId2">
            <a:extLst/>
          </a:blip>
          <a:srcRect l="13394" t="9783" r="8801" b="9783"/>
          <a:stretch>
            <a:fillRect/>
          </a:stretch>
        </p:blipFill>
        <p:spPr>
          <a:xfrm>
            <a:off x="1598014" y="341547"/>
            <a:ext cx="2784854" cy="2159185"/>
          </a:xfrm>
          <a:prstGeom prst="rect">
            <a:avLst/>
          </a:prstGeom>
          <a:ln w="12700">
            <a:miter lim="400000"/>
          </a:ln>
        </p:spPr>
      </p:pic>
      <p:sp>
        <p:nvSpPr>
          <p:cNvPr id="120" name="INTRODUCCIÓN:…"/>
          <p:cNvSpPr txBox="1"/>
          <p:nvPr/>
        </p:nvSpPr>
        <p:spPr>
          <a:xfrm>
            <a:off x="571363" y="2720737"/>
            <a:ext cx="23452290" cy="1806576"/>
          </a:xfrm>
          <a:prstGeom prst="rect">
            <a:avLst/>
          </a:prstGeom>
          <a:solidFill>
            <a:srgbClr val="FFFFFF"/>
          </a:solidFill>
          <a:ln w="50800">
            <a:solidFill>
              <a:schemeClr val="accent4">
                <a:hueOff val="-1081314"/>
                <a:satOff val="4338"/>
                <a:lumOff val="-8931"/>
              </a:schemeClr>
            </a:solidFill>
            <a:miter lim="400000"/>
          </a:ln>
          <a:effectLst>
            <a:outerShdw blurRad="63500" dist="38100" dir="3600000" rotWithShape="0">
              <a:srgbClr val="000000">
                <a:alpha val="70000"/>
              </a:srgbClr>
            </a:outerShdw>
          </a:effectLst>
          <a:extLst>
            <a:ext uri="{C572A759-6A51-4108-AA02-DFA0A04FC94B}">
              <ma14:wrappingTextBoxFlag xmlns:ma14="http://schemas.microsoft.com/office/mac/drawingml/2011/main" val="1"/>
            </a:ext>
          </a:extLst>
        </p:spPr>
        <p:txBody>
          <a:bodyPr lIns="71437" tIns="71437" rIns="71437" bIns="71437" anchor="ctr">
            <a:spAutoFit/>
          </a:bodyPr>
          <a:lstStyle/>
          <a:p>
            <a:pPr marR="466129" defTabSz="632221">
              <a:defRPr sz="2800" b="0">
                <a:solidFill>
                  <a:schemeClr val="accent3">
                    <a:hueOff val="362282"/>
                    <a:satOff val="31803"/>
                    <a:lumOff val="-18242"/>
                  </a:schemeClr>
                </a:solidFill>
                <a:latin typeface="Verdana"/>
                <a:ea typeface="Verdana"/>
                <a:cs typeface="Verdana"/>
                <a:sym typeface="Verdana"/>
              </a:defRPr>
            </a:pPr>
            <a:r>
              <a:t>INTRODUCCIÓN:</a:t>
            </a:r>
          </a:p>
          <a:p>
            <a:pPr marR="466129" algn="just" defTabSz="632221">
              <a:defRPr sz="2600" b="0">
                <a:latin typeface="Verdana"/>
                <a:ea typeface="Verdana"/>
                <a:cs typeface="Verdana"/>
                <a:sym typeface="Verdana"/>
              </a:defRPr>
            </a:pPr>
            <a:r>
              <a:t>La supervivencia de la fibrosis pulmonar idiopática (FPI) ha aumentado en los últimos años gracias al uso de los fármacos antifibróticos. Un efecto secundario de la Pirfenidona es la fotosensibilidad, por lo que debe de evitarse la exposición al sol. Se desconoce si ésta precaución puede conllevar a un déficit de Vitamina D y las repercusiones de la misma. </a:t>
            </a:r>
          </a:p>
        </p:txBody>
      </p:sp>
      <p:sp>
        <p:nvSpPr>
          <p:cNvPr id="121" name="NIVELES DE 25- HIDROXIVITAMINA D EN PACIENTES CON FIBROSIS PULMONAR IDIOPÁTICA  EN TRATAMIENTO ANTIFIBRÓTICO."/>
          <p:cNvSpPr txBox="1"/>
          <p:nvPr/>
        </p:nvSpPr>
        <p:spPr>
          <a:xfrm>
            <a:off x="3832528" y="219075"/>
            <a:ext cx="17374522" cy="11334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marR="466129" defTabSz="632221">
              <a:defRPr b="0">
                <a:solidFill>
                  <a:schemeClr val="accent3">
                    <a:hueOff val="362282"/>
                    <a:satOff val="31803"/>
                    <a:lumOff val="-18242"/>
                  </a:schemeClr>
                </a:solidFill>
                <a:latin typeface="Verdana"/>
                <a:ea typeface="Verdana"/>
                <a:cs typeface="Verdana"/>
                <a:sym typeface="Verdana"/>
              </a:defRPr>
            </a:lvl1pPr>
          </a:lstStyle>
          <a:p>
            <a:r>
              <a:t>NIVELES DE 25- HIDROXIVITAMINA D EN PACIENTES CON FIBROSIS PULMONAR IDIOPÁTICA  EN TRATAMIENTO ANTIFIBRÓTICO. </a:t>
            </a:r>
          </a:p>
        </p:txBody>
      </p:sp>
      <p:sp>
        <p:nvSpPr>
          <p:cNvPr id="122" name="López Bauzá, A1; López Ramírez, C1,2;De Benito Zorrero, Esther1;López- Campos Bodineau, JL1,2;Rodríguez Portal, JA1,2.…"/>
          <p:cNvSpPr txBox="1"/>
          <p:nvPr/>
        </p:nvSpPr>
        <p:spPr>
          <a:xfrm>
            <a:off x="4101624" y="1358306"/>
            <a:ext cx="17105427" cy="1171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defTabSz="642937">
              <a:defRPr sz="2200" b="0">
                <a:latin typeface="Verdana"/>
                <a:ea typeface="Verdana"/>
                <a:cs typeface="Verdana"/>
                <a:sym typeface="Verdana"/>
              </a:defRPr>
            </a:pPr>
            <a:r>
              <a:rPr dirty="0"/>
              <a:t>López Bauzá, A</a:t>
            </a:r>
            <a:r>
              <a:rPr baseline="31999" dirty="0"/>
              <a:t>1</a:t>
            </a:r>
            <a:r>
              <a:rPr dirty="0"/>
              <a:t>; López Ramírez, C</a:t>
            </a:r>
            <a:r>
              <a:rPr baseline="31999" dirty="0"/>
              <a:t>1,2</a:t>
            </a:r>
            <a:r>
              <a:rPr dirty="0"/>
              <a:t>;De Benito Zorrero, Esther</a:t>
            </a:r>
            <a:r>
              <a:rPr baseline="31999" dirty="0"/>
              <a:t>1</a:t>
            </a:r>
            <a:r>
              <a:rPr dirty="0"/>
              <a:t>;López- Campos Bodineau, JL</a:t>
            </a:r>
            <a:r>
              <a:rPr baseline="31999" dirty="0"/>
              <a:t>1,2</a:t>
            </a:r>
            <a:r>
              <a:rPr dirty="0"/>
              <a:t>;Rodríguez Portal, JA</a:t>
            </a:r>
            <a:r>
              <a:rPr baseline="31999" dirty="0"/>
              <a:t>1,2</a:t>
            </a:r>
            <a:r>
              <a:rPr dirty="0"/>
              <a:t>.</a:t>
            </a:r>
          </a:p>
          <a:p>
            <a:pPr defTabSz="642937">
              <a:defRPr sz="2200" b="0">
                <a:latin typeface="Verdana"/>
                <a:ea typeface="Verdana"/>
                <a:cs typeface="Verdana"/>
                <a:sym typeface="Verdana"/>
              </a:defRPr>
            </a:pPr>
            <a:r>
              <a:rPr baseline="31999" dirty="0"/>
              <a:t>1</a:t>
            </a:r>
            <a:r>
              <a:rPr dirty="0"/>
              <a:t>Unidad Médico-Quirúrgica de Enfermedades Respiratorias. Hospital Universitario Virgen del Rocío. </a:t>
            </a:r>
          </a:p>
          <a:p>
            <a:pPr defTabSz="642937">
              <a:defRPr sz="2200" b="0">
                <a:latin typeface="Verdana"/>
                <a:ea typeface="Verdana"/>
                <a:cs typeface="Verdana"/>
                <a:sym typeface="Verdana"/>
              </a:defRPr>
            </a:pPr>
            <a:r>
              <a:rPr baseline="31999" dirty="0"/>
              <a:t>2</a:t>
            </a:r>
            <a:r>
              <a:rPr dirty="0"/>
              <a:t>CIBER de Enfermedades Respiratorias (CIBERES).</a:t>
            </a:r>
          </a:p>
        </p:txBody>
      </p:sp>
      <p:sp>
        <p:nvSpPr>
          <p:cNvPr id="123" name="OBJETIVO:…"/>
          <p:cNvSpPr txBox="1"/>
          <p:nvPr/>
        </p:nvSpPr>
        <p:spPr>
          <a:xfrm>
            <a:off x="561329" y="4743568"/>
            <a:ext cx="8526699" cy="2619376"/>
          </a:xfrm>
          <a:prstGeom prst="rect">
            <a:avLst/>
          </a:prstGeom>
          <a:solidFill>
            <a:srgbClr val="FFFFFF"/>
          </a:solidFill>
          <a:ln w="50800">
            <a:solidFill>
              <a:schemeClr val="accent4">
                <a:hueOff val="-1081314"/>
                <a:satOff val="4338"/>
                <a:lumOff val="-8931"/>
              </a:schemeClr>
            </a:solidFill>
            <a:miter lim="400000"/>
          </a:ln>
          <a:effectLst>
            <a:outerShdw blurRad="63500" dist="38100" dir="3600000" rotWithShape="0">
              <a:srgbClr val="000000">
                <a:alpha val="70000"/>
              </a:srgbClr>
            </a:outerShdw>
          </a:effectLst>
          <a:extLst>
            <a:ext uri="{C572A759-6A51-4108-AA02-DFA0A04FC94B}">
              <ma14:wrappingTextBoxFlag xmlns:ma14="http://schemas.microsoft.com/office/mac/drawingml/2011/main" val="1"/>
            </a:ext>
          </a:extLst>
        </p:spPr>
        <p:txBody>
          <a:bodyPr lIns="71437" tIns="71437" rIns="71437" bIns="71437" anchor="ctr">
            <a:spAutoFit/>
          </a:bodyPr>
          <a:lstStyle/>
          <a:p>
            <a:pPr>
              <a:defRPr sz="3000" b="0">
                <a:solidFill>
                  <a:schemeClr val="accent3">
                    <a:hueOff val="362282"/>
                    <a:satOff val="31803"/>
                    <a:lumOff val="-18242"/>
                  </a:schemeClr>
                </a:solidFill>
                <a:latin typeface="Verdana"/>
                <a:ea typeface="Verdana"/>
                <a:cs typeface="Verdana"/>
                <a:sym typeface="Verdana"/>
              </a:defRPr>
            </a:pPr>
            <a:r>
              <a:t>OBJETIVO: </a:t>
            </a:r>
          </a:p>
          <a:p>
            <a:pPr marR="466129" algn="just" defTabSz="632221">
              <a:defRPr sz="2600" b="0">
                <a:latin typeface="Verdana"/>
                <a:ea typeface="Verdana"/>
                <a:cs typeface="Verdana"/>
                <a:sym typeface="Verdana"/>
              </a:defRPr>
            </a:pPr>
            <a:r>
              <a:t>Determinar los niveles de 25(OH)D en pacientes con FPI y en tratamiento antifibrótico y determinar si existen diferencias y pacientes sin FPI (pacientes con EPOC).</a:t>
            </a:r>
          </a:p>
        </p:txBody>
      </p:sp>
      <p:sp>
        <p:nvSpPr>
          <p:cNvPr id="124" name="MATERIAL Y MÉTODOS:…"/>
          <p:cNvSpPr txBox="1"/>
          <p:nvPr/>
        </p:nvSpPr>
        <p:spPr>
          <a:xfrm>
            <a:off x="561329" y="7646068"/>
            <a:ext cx="8526699" cy="3654206"/>
          </a:xfrm>
          <a:prstGeom prst="rect">
            <a:avLst/>
          </a:prstGeom>
          <a:solidFill>
            <a:srgbClr val="FFFFFF"/>
          </a:solidFill>
          <a:ln w="50800">
            <a:solidFill>
              <a:schemeClr val="accent4">
                <a:hueOff val="-1081314"/>
                <a:satOff val="4338"/>
                <a:lumOff val="-8931"/>
              </a:schemeClr>
            </a:solidFill>
            <a:miter lim="400000"/>
          </a:ln>
          <a:effectLst>
            <a:outerShdw blurRad="50800" dist="38100" dir="3600000" rotWithShape="0">
              <a:srgbClr val="000000">
                <a:alpha val="70000"/>
              </a:srgbClr>
            </a:outerShdw>
          </a:effectLst>
          <a:extLst>
            <a:ext uri="{C572A759-6A51-4108-AA02-DFA0A04FC94B}">
              <ma14:wrappingTextBoxFlag xmlns:ma14="http://schemas.microsoft.com/office/mac/drawingml/2011/main" val="1"/>
            </a:ext>
          </a:extLst>
        </p:spPr>
        <p:txBody>
          <a:bodyPr lIns="71437" tIns="71437" rIns="71437" bIns="71437" anchor="ctr"/>
          <a:lstStyle/>
          <a:p>
            <a:pPr marR="466129" defTabSz="632221">
              <a:defRPr sz="2800" b="0">
                <a:solidFill>
                  <a:schemeClr val="accent3">
                    <a:hueOff val="362282"/>
                    <a:satOff val="31803"/>
                    <a:lumOff val="-18242"/>
                  </a:schemeClr>
                </a:solidFill>
                <a:latin typeface="Verdana"/>
                <a:ea typeface="Verdana"/>
                <a:cs typeface="Verdana"/>
                <a:sym typeface="Verdana"/>
              </a:defRPr>
            </a:pPr>
            <a:r>
              <a:t>MATERIAL Y MÉTODOS:</a:t>
            </a:r>
          </a:p>
          <a:p>
            <a:pPr marR="466129" algn="just" defTabSz="632221">
              <a:defRPr sz="2600" b="0">
                <a:latin typeface="Verdana"/>
                <a:ea typeface="Verdana"/>
                <a:cs typeface="Verdana"/>
                <a:sym typeface="Verdana"/>
              </a:defRPr>
            </a:pPr>
            <a:r>
              <a:t>Estudio descriptivo en pacientes con FPI en seguimiento por la Unidad de Neumopatía intersticial y con un al menos un año de tratamiento antifibrótico. Variables analizadas: funcionales, factores clínicos y niveles sericos de 25 (OH) D.</a:t>
            </a:r>
          </a:p>
        </p:txBody>
      </p:sp>
      <p:sp>
        <p:nvSpPr>
          <p:cNvPr id="125" name="CONCLUSIÓN:…"/>
          <p:cNvSpPr txBox="1"/>
          <p:nvPr/>
        </p:nvSpPr>
        <p:spPr>
          <a:xfrm>
            <a:off x="3436499" y="11583398"/>
            <a:ext cx="20609774" cy="1806576"/>
          </a:xfrm>
          <a:prstGeom prst="rect">
            <a:avLst/>
          </a:prstGeom>
          <a:solidFill>
            <a:srgbClr val="FFFFFF"/>
          </a:solidFill>
          <a:ln w="50800">
            <a:solidFill>
              <a:schemeClr val="accent4">
                <a:hueOff val="-1081314"/>
                <a:satOff val="4338"/>
                <a:lumOff val="-8931"/>
              </a:schemeClr>
            </a:solidFill>
            <a:miter lim="400000"/>
          </a:ln>
          <a:effectLst>
            <a:outerShdw blurRad="50800" dist="38100" dir="3600000" rotWithShape="0">
              <a:srgbClr val="000000">
                <a:alpha val="70000"/>
              </a:srgbClr>
            </a:outerShdw>
          </a:effectLst>
          <a:extLst>
            <a:ext uri="{C572A759-6A51-4108-AA02-DFA0A04FC94B}">
              <ma14:wrappingTextBoxFlag xmlns:ma14="http://schemas.microsoft.com/office/mac/drawingml/2011/main" val="1"/>
            </a:ext>
          </a:extLst>
        </p:spPr>
        <p:txBody>
          <a:bodyPr lIns="71437" tIns="71437" rIns="71437" bIns="71437" anchor="ctr">
            <a:spAutoFit/>
          </a:bodyPr>
          <a:lstStyle/>
          <a:p>
            <a:pPr marR="331470" defTabSz="449580">
              <a:defRPr sz="2800" b="0">
                <a:solidFill>
                  <a:schemeClr val="accent3">
                    <a:hueOff val="362282"/>
                    <a:satOff val="31803"/>
                    <a:lumOff val="-18242"/>
                  </a:schemeClr>
                </a:solidFill>
                <a:latin typeface="Verdana"/>
                <a:ea typeface="Verdana"/>
                <a:cs typeface="Verdana"/>
                <a:sym typeface="Verdana"/>
              </a:defRPr>
            </a:pPr>
            <a:r>
              <a:t>CONCLUSIÓN: </a:t>
            </a:r>
          </a:p>
          <a:p>
            <a:pPr marR="331470" algn="just" defTabSz="449580">
              <a:defRPr sz="2600" b="0">
                <a:latin typeface="Verdana"/>
                <a:ea typeface="Verdana"/>
                <a:cs typeface="Verdana"/>
                <a:sym typeface="Verdana"/>
              </a:defRPr>
            </a:pPr>
            <a:r>
              <a:t>Los pacientes con FPI en tratamiento con Pirfenidona presentan niveles séricos de vitamina D significativamente inferiores que aquellos en tratamiento con Nintedanib. No hubo diferencias significativas entre los niveles séricos de vitamina D entre los pacientes con FPI y EPOC. </a:t>
            </a:r>
          </a:p>
        </p:txBody>
      </p:sp>
      <p:sp>
        <p:nvSpPr>
          <p:cNvPr id="126" name="Rectángulo"/>
          <p:cNvSpPr/>
          <p:nvPr/>
        </p:nvSpPr>
        <p:spPr>
          <a:xfrm>
            <a:off x="9319400" y="4743568"/>
            <a:ext cx="14710429" cy="6577887"/>
          </a:xfrm>
          <a:prstGeom prst="rect">
            <a:avLst/>
          </a:prstGeom>
          <a:solidFill>
            <a:srgbClr val="FFFFFF"/>
          </a:solidFill>
          <a:ln w="50800">
            <a:solidFill>
              <a:schemeClr val="accent4">
                <a:hueOff val="-1081314"/>
                <a:satOff val="4338"/>
                <a:lumOff val="-8931"/>
              </a:schemeClr>
            </a:solidFill>
            <a:miter lim="400000"/>
          </a:ln>
          <a:effectLst>
            <a:outerShdw blurRad="50800" dist="38100" dir="3600000" rotWithShape="0">
              <a:srgbClr val="000000">
                <a:alpha val="70000"/>
              </a:srgbClr>
            </a:outerShdw>
          </a:effectLst>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7" name="RESULTADOS:"/>
          <p:cNvSpPr txBox="1"/>
          <p:nvPr/>
        </p:nvSpPr>
        <p:spPr>
          <a:xfrm>
            <a:off x="9471913" y="4867101"/>
            <a:ext cx="3270053" cy="5746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marR="466129" defTabSz="632221">
              <a:defRPr sz="2800" b="0">
                <a:solidFill>
                  <a:schemeClr val="accent3">
                    <a:hueOff val="362282"/>
                    <a:satOff val="31803"/>
                    <a:lumOff val="-18242"/>
                  </a:schemeClr>
                </a:solidFill>
                <a:latin typeface="Verdana"/>
                <a:ea typeface="Verdana"/>
                <a:cs typeface="Verdana"/>
                <a:sym typeface="Verdana"/>
              </a:defRPr>
            </a:lvl1pPr>
          </a:lstStyle>
          <a:p>
            <a:r>
              <a:t>RESULTADOS:</a:t>
            </a:r>
          </a:p>
        </p:txBody>
      </p:sp>
      <p:graphicFrame>
        <p:nvGraphicFramePr>
          <p:cNvPr id="128" name="Tabla"/>
          <p:cNvGraphicFramePr/>
          <p:nvPr/>
        </p:nvGraphicFramePr>
        <p:xfrm>
          <a:off x="9895872" y="4848644"/>
          <a:ext cx="10472528" cy="5059680"/>
        </p:xfrm>
        <a:graphic>
          <a:graphicData uri="http://schemas.openxmlformats.org/drawingml/2006/table">
            <a:tbl>
              <a:tblPr firstRow="1" firstCol="1">
                <a:tableStyleId>{2708684C-4D16-4618-839F-0558EEFCDFE6}</a:tableStyleId>
              </a:tblPr>
              <a:tblGrid>
                <a:gridCol w="3353945"/>
                <a:gridCol w="2414000"/>
                <a:gridCol w="2898417"/>
                <a:gridCol w="1806166"/>
              </a:tblGrid>
              <a:tr h="844550">
                <a:tc>
                  <a:txBody>
                    <a:bodyPr/>
                    <a:lstStyle/>
                    <a:p>
                      <a:pPr defTabSz="914400">
                        <a:tabLst>
                          <a:tab pos="1651000" algn="l"/>
                        </a:tabLst>
                        <a:defRPr sz="2400" b="0">
                          <a:solidFill>
                            <a:schemeClr val="accent3">
                              <a:hueOff val="362282"/>
                              <a:satOff val="31803"/>
                              <a:lumOff val="-18242"/>
                            </a:schemeClr>
                          </a:solidFill>
                          <a:latin typeface="Tahoma"/>
                          <a:ea typeface="Tahoma"/>
                          <a:cs typeface="Tahoma"/>
                          <a:sym typeface="Tahoma"/>
                        </a:defRPr>
                      </a:pPr>
                      <a:endParaRPr/>
                    </a:p>
                  </a:txBody>
                  <a:tcPr marL="50800" marR="50800" marT="50800" marB="50800" anchor="b" horzOverflow="overflow">
                    <a:lnL w="0">
                      <a:miter lim="400000"/>
                    </a:lnL>
                    <a:lnR w="0">
                      <a:miter lim="400000"/>
                    </a:lnR>
                    <a:lnT w="0">
                      <a:miter lim="400000"/>
                    </a:lnT>
                    <a:lnB w="63500">
                      <a:solidFill>
                        <a:schemeClr val="accent2">
                          <a:hueOff val="258623"/>
                          <a:satOff val="16006"/>
                          <a:lumOff val="-25223"/>
                        </a:schemeClr>
                      </a:solidFill>
                      <a:miter lim="400000"/>
                    </a:lnB>
                  </a:tcPr>
                </a:tc>
                <a:tc>
                  <a:txBody>
                    <a:bodyPr/>
                    <a:lstStyle/>
                    <a:p>
                      <a:pPr defTabSz="914400">
                        <a:tabLst>
                          <a:tab pos="1651000" algn="l"/>
                        </a:tabLst>
                        <a:defRPr sz="1800" b="0"/>
                      </a:pPr>
                      <a:r>
                        <a:rPr sz="2200">
                          <a:solidFill>
                            <a:schemeClr val="accent4">
                              <a:hueOff val="-1081314"/>
                              <a:satOff val="4338"/>
                              <a:lumOff val="-8931"/>
                            </a:schemeClr>
                          </a:solidFill>
                          <a:latin typeface="Tahoma"/>
                          <a:ea typeface="Tahoma"/>
                          <a:cs typeface="Tahoma"/>
                          <a:sym typeface="Tahoma"/>
                        </a:rPr>
                        <a:t>FPI PIRFENIDONA
(n=11)</a:t>
                      </a:r>
                    </a:p>
                  </a:txBody>
                  <a:tcPr marL="50800" marR="50800" marT="50800" marB="50800" anchor="b" horzOverflow="overflow">
                    <a:lnL w="0">
                      <a:miter lim="400000"/>
                    </a:lnL>
                    <a:lnR w="0">
                      <a:miter lim="400000"/>
                    </a:lnR>
                    <a:lnT w="0">
                      <a:miter lim="400000"/>
                    </a:lnT>
                    <a:lnB w="63500">
                      <a:solidFill>
                        <a:schemeClr val="accent2">
                          <a:hueOff val="258623"/>
                          <a:satOff val="16006"/>
                          <a:lumOff val="-25223"/>
                        </a:schemeClr>
                      </a:solidFill>
                      <a:miter lim="400000"/>
                    </a:lnB>
                  </a:tcPr>
                </a:tc>
                <a:tc>
                  <a:txBody>
                    <a:bodyPr/>
                    <a:lstStyle/>
                    <a:p>
                      <a:pPr defTabSz="914400">
                        <a:tabLst>
                          <a:tab pos="1651000" algn="l"/>
                        </a:tabLst>
                        <a:defRPr sz="1800" b="0"/>
                      </a:pPr>
                      <a:r>
                        <a:rPr sz="2200">
                          <a:solidFill>
                            <a:schemeClr val="accent4">
                              <a:hueOff val="-1081314"/>
                              <a:satOff val="4338"/>
                              <a:lumOff val="-8931"/>
                            </a:schemeClr>
                          </a:solidFill>
                          <a:latin typeface="Tahoma"/>
                          <a:ea typeface="Tahoma"/>
                          <a:cs typeface="Tahoma"/>
                          <a:sym typeface="Tahoma"/>
                        </a:rPr>
                        <a:t>FPI NINTEDANIB
(n=9)</a:t>
                      </a:r>
                    </a:p>
                  </a:txBody>
                  <a:tcPr marL="50800" marR="50800" marT="50800" marB="50800" anchor="b" horzOverflow="overflow">
                    <a:lnL w="0">
                      <a:miter lim="400000"/>
                    </a:lnL>
                    <a:lnR w="0">
                      <a:miter lim="400000"/>
                    </a:lnR>
                    <a:lnT w="0">
                      <a:miter lim="400000"/>
                    </a:lnT>
                    <a:lnB w="63500">
                      <a:solidFill>
                        <a:schemeClr val="accent2">
                          <a:hueOff val="258623"/>
                          <a:satOff val="16006"/>
                          <a:lumOff val="-25223"/>
                        </a:schemeClr>
                      </a:solidFill>
                      <a:miter lim="400000"/>
                    </a:lnB>
                  </a:tcPr>
                </a:tc>
                <a:tc>
                  <a:txBody>
                    <a:bodyPr/>
                    <a:lstStyle/>
                    <a:p>
                      <a:pPr defTabSz="914400">
                        <a:defRPr sz="1800" b="0"/>
                      </a:pPr>
                      <a:r>
                        <a:rPr sz="2200">
                          <a:solidFill>
                            <a:schemeClr val="accent4">
                              <a:hueOff val="-1081314"/>
                              <a:satOff val="4338"/>
                              <a:lumOff val="-8931"/>
                            </a:schemeClr>
                          </a:solidFill>
                          <a:latin typeface="Tahoma"/>
                          <a:ea typeface="Tahoma"/>
                          <a:cs typeface="Tahoma"/>
                          <a:sym typeface="Tahoma"/>
                        </a:rPr>
                        <a:t>P VALUE</a:t>
                      </a:r>
                    </a:p>
                  </a:txBody>
                  <a:tcPr marL="50800" marR="50800" marT="50800" marB="50800" anchor="ctr" horzOverflow="overflow">
                    <a:lnL w="0">
                      <a:miter lim="400000"/>
                    </a:lnL>
                    <a:lnR w="0">
                      <a:miter lim="400000"/>
                    </a:lnR>
                    <a:lnT w="0">
                      <a:miter lim="400000"/>
                    </a:lnT>
                    <a:lnB w="63500">
                      <a:solidFill>
                        <a:schemeClr val="accent2">
                          <a:hueOff val="258623"/>
                          <a:satOff val="16006"/>
                          <a:lumOff val="-25223"/>
                        </a:schemeClr>
                      </a:solidFill>
                      <a:miter lim="400000"/>
                    </a:lnB>
                  </a:tcPr>
                </a:tc>
              </a:tr>
              <a:tr h="476250">
                <a:tc>
                  <a:txBody>
                    <a:bodyPr/>
                    <a:lstStyle/>
                    <a:p>
                      <a:pPr algn="l" defTabSz="914400">
                        <a:tabLst>
                          <a:tab pos="1651000" algn="l"/>
                        </a:tabLst>
                        <a:defRPr sz="1800" b="0"/>
                      </a:pPr>
                      <a:r>
                        <a:rPr sz="2400">
                          <a:solidFill>
                            <a:schemeClr val="accent3">
                              <a:hueOff val="362282"/>
                              <a:satOff val="31803"/>
                              <a:lumOff val="-18242"/>
                            </a:schemeClr>
                          </a:solidFill>
                          <a:latin typeface="Tahoma"/>
                          <a:ea typeface="Tahoma"/>
                          <a:cs typeface="Tahoma"/>
                          <a:sym typeface="Tahoma"/>
                        </a:rPr>
                        <a:t>Edad (años)</a:t>
                      </a:r>
                    </a:p>
                  </a:txBody>
                  <a:tcPr marL="50800" marR="50800" marT="50800" marB="50800" anchor="ctr" horzOverflow="overflow">
                    <a:lnL w="0">
                      <a:miter lim="400000"/>
                    </a:lnL>
                    <a:lnR w="50800">
                      <a:solidFill>
                        <a:schemeClr val="accent2">
                          <a:hueOff val="258623"/>
                          <a:satOff val="16006"/>
                          <a:lumOff val="-25223"/>
                        </a:schemeClr>
                      </a:solidFill>
                      <a:miter lim="400000"/>
                    </a:lnR>
                    <a:lnT w="63500">
                      <a:solidFill>
                        <a:schemeClr val="accent2">
                          <a:hueOff val="258623"/>
                          <a:satOff val="16006"/>
                          <a:lumOff val="-25223"/>
                        </a:schemeClr>
                      </a:solidFill>
                      <a:miter lim="400000"/>
                    </a:lnT>
                    <a:lnB w="0">
                      <a:miter lim="400000"/>
                    </a:lnB>
                  </a:tcPr>
                </a:tc>
                <a:tc>
                  <a:txBody>
                    <a:bodyPr/>
                    <a:lstStyle/>
                    <a:p>
                      <a:pPr defTabSz="914400">
                        <a:defRPr sz="1800"/>
                      </a:pPr>
                      <a:r>
                        <a:rPr sz="2200">
                          <a:latin typeface="Tahoma"/>
                          <a:ea typeface="Tahoma"/>
                          <a:cs typeface="Tahoma"/>
                          <a:sym typeface="Tahoma"/>
                        </a:rPr>
                        <a:t>69 (8,20)</a:t>
                      </a:r>
                    </a:p>
                  </a:txBody>
                  <a:tcPr marL="50800" marR="50800" marT="50800" marB="50800" anchor="ctr" horzOverflow="overflow">
                    <a:lnL w="50800">
                      <a:solidFill>
                        <a:schemeClr val="accent2">
                          <a:hueOff val="258623"/>
                          <a:satOff val="16006"/>
                          <a:lumOff val="-25223"/>
                        </a:schemeClr>
                      </a:solidFill>
                      <a:miter lim="400000"/>
                    </a:lnL>
                    <a:lnR w="0">
                      <a:miter lim="400000"/>
                    </a:lnR>
                    <a:lnT w="63500">
                      <a:solidFill>
                        <a:schemeClr val="accent2">
                          <a:hueOff val="258623"/>
                          <a:satOff val="16006"/>
                          <a:lumOff val="-25223"/>
                        </a:schemeClr>
                      </a:solidFill>
                      <a:miter lim="400000"/>
                    </a:lnT>
                    <a:lnB w="0">
                      <a:miter lim="400000"/>
                    </a:lnB>
                  </a:tcPr>
                </a:tc>
                <a:tc>
                  <a:txBody>
                    <a:bodyPr/>
                    <a:lstStyle/>
                    <a:p>
                      <a:pPr defTabSz="914400">
                        <a:defRPr sz="1800"/>
                      </a:pPr>
                      <a:r>
                        <a:rPr sz="2200">
                          <a:latin typeface="Tahoma"/>
                          <a:ea typeface="Tahoma"/>
                          <a:cs typeface="Tahoma"/>
                          <a:sym typeface="Tahoma"/>
                        </a:rPr>
                        <a:t>66,8 (7,90)</a:t>
                      </a:r>
                    </a:p>
                  </a:txBody>
                  <a:tcPr marL="50800" marR="50800" marT="50800" marB="50800" anchor="ctr" horzOverflow="overflow">
                    <a:lnL w="0">
                      <a:miter lim="400000"/>
                    </a:lnL>
                    <a:lnR w="0">
                      <a:miter lim="400000"/>
                    </a:lnR>
                    <a:lnT w="63500">
                      <a:solidFill>
                        <a:schemeClr val="accent2">
                          <a:hueOff val="258623"/>
                          <a:satOff val="16006"/>
                          <a:lumOff val="-25223"/>
                        </a:schemeClr>
                      </a:solidFill>
                      <a:miter lim="400000"/>
                    </a:lnT>
                    <a:lnB w="0">
                      <a:miter lim="400000"/>
                    </a:lnB>
                  </a:tcPr>
                </a:tc>
                <a:tc>
                  <a:txBody>
                    <a:bodyPr/>
                    <a:lstStyle/>
                    <a:p>
                      <a:pPr defTabSz="914400">
                        <a:defRPr sz="1800"/>
                      </a:pPr>
                      <a:r>
                        <a:rPr sz="2200">
                          <a:latin typeface="Tahoma"/>
                          <a:ea typeface="Tahoma"/>
                          <a:cs typeface="Tahoma"/>
                          <a:sym typeface="Tahoma"/>
                        </a:rPr>
                        <a:t>0.572</a:t>
                      </a:r>
                    </a:p>
                  </a:txBody>
                  <a:tcPr marL="50800" marR="50800" marT="50800" marB="50800" anchor="ctr" horzOverflow="overflow">
                    <a:lnL w="0">
                      <a:miter lim="400000"/>
                    </a:lnL>
                    <a:lnR w="0">
                      <a:miter lim="400000"/>
                    </a:lnR>
                    <a:lnT w="63500">
                      <a:solidFill>
                        <a:schemeClr val="accent2">
                          <a:hueOff val="258623"/>
                          <a:satOff val="16006"/>
                          <a:lumOff val="-25223"/>
                        </a:schemeClr>
                      </a:solidFill>
                      <a:miter lim="400000"/>
                    </a:lnT>
                    <a:lnB w="0">
                      <a:miter lim="400000"/>
                    </a:lnB>
                  </a:tcPr>
                </a:tc>
              </a:tr>
              <a:tr h="444500">
                <a:tc>
                  <a:txBody>
                    <a:bodyPr/>
                    <a:lstStyle/>
                    <a:p>
                      <a:pPr algn="l" defTabSz="914400">
                        <a:tabLst>
                          <a:tab pos="1651000" algn="l"/>
                        </a:tabLst>
                        <a:defRPr sz="1800" b="0"/>
                      </a:pPr>
                      <a:r>
                        <a:rPr sz="2400">
                          <a:solidFill>
                            <a:schemeClr val="accent3">
                              <a:hueOff val="362282"/>
                              <a:satOff val="31803"/>
                              <a:lumOff val="-18242"/>
                            </a:schemeClr>
                          </a:solidFill>
                          <a:latin typeface="Tahoma"/>
                          <a:ea typeface="Tahoma"/>
                          <a:cs typeface="Tahoma"/>
                          <a:sym typeface="Tahoma"/>
                        </a:rPr>
                        <a:t>Género (varón)</a:t>
                      </a:r>
                    </a:p>
                  </a:txBody>
                  <a:tcPr marL="50800" marR="50800" marT="50800" marB="50800" anchor="ctr" horzOverflow="overflow">
                    <a:lnL w="0">
                      <a:miter lim="400000"/>
                    </a:lnL>
                    <a:lnR w="50800">
                      <a:solidFill>
                        <a:schemeClr val="accent2">
                          <a:hueOff val="258623"/>
                          <a:satOff val="16006"/>
                          <a:lumOff val="-25223"/>
                        </a:schemeClr>
                      </a:solidFill>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9 (81.8%)</a:t>
                      </a:r>
                    </a:p>
                  </a:txBody>
                  <a:tcPr marL="50800" marR="50800" marT="50800" marB="50800" anchor="ctr" horzOverflow="overflow">
                    <a:lnL w="50800">
                      <a:solidFill>
                        <a:schemeClr val="accent2">
                          <a:hueOff val="258623"/>
                          <a:satOff val="16006"/>
                          <a:lumOff val="-25223"/>
                        </a:schemeClr>
                      </a:solidFill>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9 (100%)</a:t>
                      </a:r>
                    </a:p>
                  </a:txBody>
                  <a:tcPr marL="50800" marR="50800" marT="50800" marB="50800" anchor="ctr" horzOverflow="overflow">
                    <a:lnL w="0">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0.479</a:t>
                      </a:r>
                    </a:p>
                  </a:txBody>
                  <a:tcPr marL="50800" marR="50800" marT="50800" marB="50800" anchor="ctr" horzOverflow="overflow">
                    <a:lnL w="0">
                      <a:miter lim="400000"/>
                    </a:lnL>
                    <a:lnR w="0">
                      <a:miter lim="400000"/>
                    </a:lnR>
                    <a:lnT w="0">
                      <a:miter lim="400000"/>
                    </a:lnT>
                    <a:lnB w="0">
                      <a:miter lim="400000"/>
                    </a:lnB>
                    <a:solidFill>
                      <a:srgbClr val="FFFFFF"/>
                    </a:solidFill>
                  </a:tcPr>
                </a:tc>
              </a:tr>
              <a:tr h="444500">
                <a:tc>
                  <a:txBody>
                    <a:bodyPr/>
                    <a:lstStyle/>
                    <a:p>
                      <a:pPr algn="l" defTabSz="914400">
                        <a:tabLst>
                          <a:tab pos="1651000" algn="l"/>
                        </a:tabLst>
                        <a:defRPr sz="1800" b="0"/>
                      </a:pPr>
                      <a:r>
                        <a:rPr sz="2400">
                          <a:solidFill>
                            <a:schemeClr val="accent3">
                              <a:hueOff val="362282"/>
                              <a:satOff val="31803"/>
                              <a:lumOff val="-18242"/>
                            </a:schemeClr>
                          </a:solidFill>
                          <a:latin typeface="Tahoma"/>
                          <a:ea typeface="Tahoma"/>
                          <a:cs typeface="Tahoma"/>
                          <a:sym typeface="Tahoma"/>
                        </a:rPr>
                        <a:t>   No fumador</a:t>
                      </a:r>
                    </a:p>
                  </a:txBody>
                  <a:tcPr marL="50800" marR="50800" marT="50800" marB="50800" anchor="ctr" horzOverflow="overflow">
                    <a:lnL w="0">
                      <a:miter lim="400000"/>
                    </a:lnL>
                    <a:lnR w="50800">
                      <a:solidFill>
                        <a:schemeClr val="accent2">
                          <a:hueOff val="258623"/>
                          <a:satOff val="16006"/>
                          <a:lumOff val="-25223"/>
                        </a:schemeClr>
                      </a:solidFill>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2 (18.2%)</a:t>
                      </a:r>
                    </a:p>
                  </a:txBody>
                  <a:tcPr marL="50800" marR="50800" marT="50800" marB="50800" anchor="ctr" horzOverflow="overflow">
                    <a:lnL w="50800">
                      <a:solidFill>
                        <a:schemeClr val="accent2">
                          <a:hueOff val="258623"/>
                          <a:satOff val="16006"/>
                          <a:lumOff val="-25223"/>
                        </a:schemeClr>
                      </a:solidFill>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1</a:t>
                      </a:r>
                    </a:p>
                  </a:txBody>
                  <a:tcPr marL="50800" marR="50800" marT="50800" marB="50800" anchor="ctr" horzOverflow="overflow">
                    <a:lnL w="0">
                      <a:miter lim="400000"/>
                    </a:lnL>
                    <a:lnR w="0">
                      <a:miter lim="400000"/>
                    </a:lnR>
                    <a:lnT w="0">
                      <a:miter lim="400000"/>
                    </a:lnT>
                    <a:lnB w="0">
                      <a:miter lim="400000"/>
                    </a:lnB>
                    <a:solidFill>
                      <a:srgbClr val="FFFFFF"/>
                    </a:solidFill>
                  </a:tcPr>
                </a:tc>
                <a:tc rowSpan="2">
                  <a:txBody>
                    <a:bodyPr/>
                    <a:lstStyle/>
                    <a:p>
                      <a:pPr defTabSz="914400">
                        <a:defRPr sz="1800"/>
                      </a:pPr>
                      <a:r>
                        <a:rPr sz="2200">
                          <a:latin typeface="Tahoma"/>
                          <a:ea typeface="Tahoma"/>
                          <a:cs typeface="Tahoma"/>
                          <a:sym typeface="Tahoma"/>
                        </a:rPr>
                        <a:t>0.236</a:t>
                      </a:r>
                    </a:p>
                  </a:txBody>
                  <a:tcPr marL="50800" marR="50800" marT="50800" marB="50800" anchor="ctr" horzOverflow="overflow">
                    <a:lnL w="0">
                      <a:miter lim="400000"/>
                    </a:lnL>
                    <a:lnR w="0">
                      <a:miter lim="400000"/>
                    </a:lnR>
                    <a:lnT w="0">
                      <a:miter lim="400000"/>
                    </a:lnT>
                    <a:lnB w="0">
                      <a:miter lim="400000"/>
                    </a:lnB>
                    <a:solidFill>
                      <a:srgbClr val="FFFFFF"/>
                    </a:solidFill>
                  </a:tcPr>
                </a:tc>
              </a:tr>
              <a:tr h="444500">
                <a:tc>
                  <a:txBody>
                    <a:bodyPr/>
                    <a:lstStyle/>
                    <a:p>
                      <a:pPr algn="l" defTabSz="914400">
                        <a:tabLst>
                          <a:tab pos="1651000" algn="l"/>
                        </a:tabLst>
                        <a:defRPr sz="1800" b="0"/>
                      </a:pPr>
                      <a:r>
                        <a:rPr sz="2400">
                          <a:solidFill>
                            <a:schemeClr val="accent3">
                              <a:hueOff val="362282"/>
                              <a:satOff val="31803"/>
                              <a:lumOff val="-18242"/>
                            </a:schemeClr>
                          </a:solidFill>
                          <a:latin typeface="Tahoma"/>
                          <a:ea typeface="Tahoma"/>
                          <a:cs typeface="Tahoma"/>
                          <a:sym typeface="Tahoma"/>
                        </a:rPr>
                        <a:t>   Fumador</a:t>
                      </a:r>
                    </a:p>
                  </a:txBody>
                  <a:tcPr marL="50800" marR="50800" marT="50800" marB="50800" anchor="ctr" horzOverflow="overflow">
                    <a:lnL w="0">
                      <a:miter lim="400000"/>
                    </a:lnL>
                    <a:lnR w="50800">
                      <a:solidFill>
                        <a:schemeClr val="accent2">
                          <a:hueOff val="258623"/>
                          <a:satOff val="16006"/>
                          <a:lumOff val="-25223"/>
                        </a:schemeClr>
                      </a:solidFill>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9 (81.8%)</a:t>
                      </a:r>
                    </a:p>
                  </a:txBody>
                  <a:tcPr marL="50800" marR="50800" marT="50800" marB="50800" anchor="ctr" horzOverflow="overflow">
                    <a:lnL w="50800">
                      <a:solidFill>
                        <a:schemeClr val="accent2">
                          <a:hueOff val="258623"/>
                          <a:satOff val="16006"/>
                          <a:lumOff val="-25223"/>
                        </a:schemeClr>
                      </a:solidFill>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8 (88.9%)</a:t>
                      </a:r>
                    </a:p>
                  </a:txBody>
                  <a:tcPr marL="50800" marR="50800" marT="50800" marB="50800" anchor="ctr" horzOverflow="overflow">
                    <a:lnL w="0">
                      <a:miter lim="400000"/>
                    </a:lnL>
                    <a:lnR w="0">
                      <a:miter lim="400000"/>
                    </a:lnR>
                    <a:lnT w="0">
                      <a:miter lim="400000"/>
                    </a:lnT>
                    <a:lnB w="0">
                      <a:miter lim="400000"/>
                    </a:lnB>
                    <a:solidFill>
                      <a:srgbClr val="FFFFFF"/>
                    </a:solidFill>
                  </a:tcPr>
                </a:tc>
                <a:tc vMerge="1">
                  <a:txBody>
                    <a:bodyPr/>
                    <a:lstStyle/>
                    <a:p>
                      <a:endParaRPr lang="es-ES_tradnl"/>
                    </a:p>
                  </a:txBody>
                  <a:tcPr/>
                </a:tc>
              </a:tr>
              <a:tr h="444500">
                <a:tc>
                  <a:txBody>
                    <a:bodyPr/>
                    <a:lstStyle/>
                    <a:p>
                      <a:pPr algn="l" defTabSz="914400">
                        <a:tabLst>
                          <a:tab pos="1651000" algn="l"/>
                        </a:tabLst>
                        <a:defRPr sz="1800" b="0"/>
                      </a:pPr>
                      <a:r>
                        <a:rPr sz="2400">
                          <a:solidFill>
                            <a:schemeClr val="accent3">
                              <a:hueOff val="362282"/>
                              <a:satOff val="31803"/>
                              <a:lumOff val="-18242"/>
                            </a:schemeClr>
                          </a:solidFill>
                          <a:latin typeface="Tahoma"/>
                          <a:ea typeface="Tahoma"/>
                          <a:cs typeface="Tahoma"/>
                          <a:sym typeface="Tahoma"/>
                        </a:rPr>
                        <a:t>Vit. D (nmol/l)</a:t>
                      </a:r>
                    </a:p>
                  </a:txBody>
                  <a:tcPr marL="50800" marR="50800" marT="50800" marB="50800" anchor="ctr" horzOverflow="overflow">
                    <a:lnL w="0">
                      <a:miter lim="400000"/>
                    </a:lnL>
                    <a:lnR w="50800">
                      <a:solidFill>
                        <a:schemeClr val="accent2">
                          <a:hueOff val="258623"/>
                          <a:satOff val="16006"/>
                          <a:lumOff val="-25223"/>
                        </a:schemeClr>
                      </a:solidFill>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34.40 (15.50)</a:t>
                      </a:r>
                    </a:p>
                  </a:txBody>
                  <a:tcPr marL="50800" marR="50800" marT="50800" marB="50800" anchor="ctr" horzOverflow="overflow">
                    <a:lnL w="50800">
                      <a:solidFill>
                        <a:schemeClr val="accent2">
                          <a:hueOff val="258623"/>
                          <a:satOff val="16006"/>
                          <a:lumOff val="-25223"/>
                        </a:schemeClr>
                      </a:solidFill>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50.53 (16.05)</a:t>
                      </a:r>
                    </a:p>
                  </a:txBody>
                  <a:tcPr marL="50800" marR="50800" marT="50800" marB="50800" anchor="ctr" horzOverflow="overflow">
                    <a:lnL w="0">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0.031</a:t>
                      </a:r>
                    </a:p>
                  </a:txBody>
                  <a:tcPr marL="50800" marR="50800" marT="50800" marB="50800" anchor="ctr" horzOverflow="overflow">
                    <a:lnL w="0">
                      <a:miter lim="400000"/>
                    </a:lnL>
                    <a:lnR w="0">
                      <a:miter lim="400000"/>
                    </a:lnR>
                    <a:lnT w="0">
                      <a:miter lim="400000"/>
                    </a:lnT>
                    <a:lnB w="0">
                      <a:miter lim="400000"/>
                    </a:lnB>
                    <a:solidFill>
                      <a:srgbClr val="FFFFFF"/>
                    </a:solidFill>
                  </a:tcPr>
                </a:tc>
              </a:tr>
              <a:tr h="444500">
                <a:tc>
                  <a:txBody>
                    <a:bodyPr/>
                    <a:lstStyle/>
                    <a:p>
                      <a:pPr algn="l" defTabSz="914400">
                        <a:tabLst>
                          <a:tab pos="1651000" algn="l"/>
                        </a:tabLst>
                        <a:defRPr sz="1800" b="0"/>
                      </a:pPr>
                      <a:r>
                        <a:rPr sz="2400">
                          <a:solidFill>
                            <a:schemeClr val="accent3">
                              <a:hueOff val="362282"/>
                              <a:satOff val="31803"/>
                              <a:lumOff val="-18242"/>
                            </a:schemeClr>
                          </a:solidFill>
                          <a:latin typeface="Tahoma"/>
                          <a:ea typeface="Tahoma"/>
                          <a:cs typeface="Tahoma"/>
                          <a:sym typeface="Tahoma"/>
                        </a:rPr>
                        <a:t>Obesidad</a:t>
                      </a:r>
                    </a:p>
                  </a:txBody>
                  <a:tcPr marL="50800" marR="50800" marT="50800" marB="50800" anchor="ctr" horzOverflow="overflow">
                    <a:lnL w="0">
                      <a:miter lim="400000"/>
                    </a:lnL>
                    <a:lnR w="50800">
                      <a:solidFill>
                        <a:schemeClr val="accent2">
                          <a:hueOff val="258623"/>
                          <a:satOff val="16006"/>
                          <a:lumOff val="-25223"/>
                        </a:schemeClr>
                      </a:solidFill>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4 (36,4%)</a:t>
                      </a:r>
                    </a:p>
                  </a:txBody>
                  <a:tcPr marL="50800" marR="50800" marT="50800" marB="50800" anchor="ctr" horzOverflow="overflow">
                    <a:lnL w="50800">
                      <a:solidFill>
                        <a:schemeClr val="accent2">
                          <a:hueOff val="258623"/>
                          <a:satOff val="16006"/>
                          <a:lumOff val="-25223"/>
                        </a:schemeClr>
                      </a:solidFill>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1 (11.1%)</a:t>
                      </a:r>
                    </a:p>
                  </a:txBody>
                  <a:tcPr marL="50800" marR="50800" marT="50800" marB="50800" anchor="ctr" horzOverflow="overflow">
                    <a:lnL w="0">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0.319</a:t>
                      </a:r>
                    </a:p>
                  </a:txBody>
                  <a:tcPr marL="50800" marR="50800" marT="50800" marB="50800" anchor="ctr" horzOverflow="overflow">
                    <a:lnL w="0">
                      <a:miter lim="400000"/>
                    </a:lnL>
                    <a:lnR w="0">
                      <a:miter lim="400000"/>
                    </a:lnR>
                    <a:lnT w="0">
                      <a:miter lim="400000"/>
                    </a:lnT>
                    <a:lnB w="0">
                      <a:miter lim="400000"/>
                    </a:lnB>
                    <a:solidFill>
                      <a:srgbClr val="FFFFFF"/>
                    </a:solidFill>
                  </a:tcPr>
                </a:tc>
              </a:tr>
              <a:tr h="444500">
                <a:tc>
                  <a:txBody>
                    <a:bodyPr/>
                    <a:lstStyle/>
                    <a:p>
                      <a:pPr algn="l" defTabSz="914400">
                        <a:tabLst>
                          <a:tab pos="1651000" algn="l"/>
                        </a:tabLst>
                        <a:defRPr sz="1800" b="0"/>
                      </a:pPr>
                      <a:r>
                        <a:rPr sz="2400">
                          <a:solidFill>
                            <a:schemeClr val="accent3">
                              <a:hueOff val="362282"/>
                              <a:satOff val="31803"/>
                              <a:lumOff val="-18242"/>
                            </a:schemeClr>
                          </a:solidFill>
                          <a:latin typeface="Tahoma"/>
                          <a:ea typeface="Tahoma"/>
                          <a:cs typeface="Tahoma"/>
                          <a:sym typeface="Tahoma"/>
                        </a:rPr>
                        <a:t>CVF</a:t>
                      </a:r>
                    </a:p>
                  </a:txBody>
                  <a:tcPr marL="50800" marR="50800" marT="50800" marB="50800" anchor="ctr" horzOverflow="overflow">
                    <a:lnL w="0">
                      <a:miter lim="400000"/>
                    </a:lnL>
                    <a:lnR w="50800">
                      <a:solidFill>
                        <a:schemeClr val="accent2">
                          <a:hueOff val="258623"/>
                          <a:satOff val="16006"/>
                          <a:lumOff val="-25223"/>
                        </a:schemeClr>
                      </a:solidFill>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75,2 (18,90)</a:t>
                      </a:r>
                    </a:p>
                  </a:txBody>
                  <a:tcPr marL="50800" marR="50800" marT="50800" marB="50800" anchor="ctr" horzOverflow="overflow">
                    <a:lnL w="50800">
                      <a:solidFill>
                        <a:schemeClr val="accent2">
                          <a:hueOff val="258623"/>
                          <a:satOff val="16006"/>
                          <a:lumOff val="-25223"/>
                        </a:schemeClr>
                      </a:solidFill>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67.8 (16,60)</a:t>
                      </a:r>
                    </a:p>
                  </a:txBody>
                  <a:tcPr marL="50800" marR="50800" marT="50800" marB="50800" anchor="ctr" horzOverflow="overflow">
                    <a:lnL w="0">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0.371</a:t>
                      </a:r>
                    </a:p>
                  </a:txBody>
                  <a:tcPr marL="50800" marR="50800" marT="50800" marB="50800" anchor="ctr" horzOverflow="overflow">
                    <a:lnL w="0">
                      <a:miter lim="400000"/>
                    </a:lnL>
                    <a:lnR w="0">
                      <a:miter lim="400000"/>
                    </a:lnR>
                    <a:lnT w="0">
                      <a:miter lim="400000"/>
                    </a:lnT>
                    <a:lnB w="0">
                      <a:miter lim="400000"/>
                    </a:lnB>
                    <a:solidFill>
                      <a:srgbClr val="FFFFFF"/>
                    </a:solidFill>
                  </a:tcPr>
                </a:tc>
              </a:tr>
              <a:tr h="444500">
                <a:tc>
                  <a:txBody>
                    <a:bodyPr/>
                    <a:lstStyle/>
                    <a:p>
                      <a:pPr algn="l" defTabSz="914400">
                        <a:tabLst>
                          <a:tab pos="1651000" algn="l"/>
                        </a:tabLst>
                        <a:defRPr sz="1800" b="0"/>
                      </a:pPr>
                      <a:r>
                        <a:rPr sz="2400">
                          <a:solidFill>
                            <a:schemeClr val="accent3">
                              <a:hueOff val="362282"/>
                              <a:satOff val="31803"/>
                              <a:lumOff val="-18242"/>
                            </a:schemeClr>
                          </a:solidFill>
                          <a:latin typeface="Tahoma"/>
                          <a:ea typeface="Tahoma"/>
                          <a:cs typeface="Tahoma"/>
                          <a:sym typeface="Tahoma"/>
                        </a:rPr>
                        <a:t>FEV1</a:t>
                      </a:r>
                    </a:p>
                  </a:txBody>
                  <a:tcPr marL="50800" marR="50800" marT="50800" marB="50800" anchor="ctr" horzOverflow="overflow">
                    <a:lnL w="0">
                      <a:miter lim="400000"/>
                    </a:lnL>
                    <a:lnR w="50800">
                      <a:solidFill>
                        <a:schemeClr val="accent2">
                          <a:hueOff val="258623"/>
                          <a:satOff val="16006"/>
                          <a:lumOff val="-25223"/>
                        </a:schemeClr>
                      </a:solidFill>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80,8(19,50)</a:t>
                      </a:r>
                    </a:p>
                  </a:txBody>
                  <a:tcPr marL="50800" marR="50800" marT="50800" marB="50800" anchor="ctr" horzOverflow="overflow">
                    <a:lnL w="50800">
                      <a:solidFill>
                        <a:schemeClr val="accent2">
                          <a:hueOff val="258623"/>
                          <a:satOff val="16006"/>
                          <a:lumOff val="-25223"/>
                        </a:schemeClr>
                      </a:solidFill>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71.2 (14,35)</a:t>
                      </a:r>
                    </a:p>
                  </a:txBody>
                  <a:tcPr marL="50800" marR="50800" marT="50800" marB="50800" anchor="ctr" horzOverflow="overflow">
                    <a:lnL w="0">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0.259</a:t>
                      </a:r>
                    </a:p>
                  </a:txBody>
                  <a:tcPr marL="50800" marR="50800" marT="50800" marB="50800" anchor="ctr" horzOverflow="overflow">
                    <a:lnL w="0">
                      <a:miter lim="400000"/>
                    </a:lnL>
                    <a:lnR w="0">
                      <a:miter lim="400000"/>
                    </a:lnR>
                    <a:lnT w="0">
                      <a:miter lim="400000"/>
                    </a:lnT>
                    <a:lnB w="0">
                      <a:miter lim="400000"/>
                    </a:lnB>
                    <a:solidFill>
                      <a:srgbClr val="FFFFFF"/>
                    </a:solidFill>
                  </a:tcPr>
                </a:tc>
              </a:tr>
              <a:tr h="444500">
                <a:tc>
                  <a:txBody>
                    <a:bodyPr/>
                    <a:lstStyle/>
                    <a:p>
                      <a:pPr algn="l" defTabSz="914400">
                        <a:tabLst>
                          <a:tab pos="1651000" algn="l"/>
                        </a:tabLst>
                        <a:defRPr sz="1800" b="0"/>
                      </a:pPr>
                      <a:r>
                        <a:rPr sz="2400">
                          <a:solidFill>
                            <a:schemeClr val="accent3">
                              <a:hueOff val="362282"/>
                              <a:satOff val="31803"/>
                              <a:lumOff val="-18242"/>
                            </a:schemeClr>
                          </a:solidFill>
                          <a:latin typeface="Tahoma"/>
                          <a:ea typeface="Tahoma"/>
                          <a:cs typeface="Tahoma"/>
                          <a:sym typeface="Tahoma"/>
                        </a:rPr>
                        <a:t>DLCO</a:t>
                      </a:r>
                    </a:p>
                  </a:txBody>
                  <a:tcPr marL="50800" marR="50800" marT="50800" marB="50800" anchor="ctr" horzOverflow="overflow">
                    <a:lnL w="0">
                      <a:miter lim="400000"/>
                    </a:lnL>
                    <a:lnR w="50800">
                      <a:solidFill>
                        <a:schemeClr val="accent2">
                          <a:hueOff val="258623"/>
                          <a:satOff val="16006"/>
                          <a:lumOff val="-25223"/>
                        </a:schemeClr>
                      </a:solidFill>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46,41 (10,90)</a:t>
                      </a:r>
                    </a:p>
                  </a:txBody>
                  <a:tcPr marL="50800" marR="50800" marT="50800" marB="50800" anchor="ctr" horzOverflow="overflow">
                    <a:lnL w="50800">
                      <a:solidFill>
                        <a:schemeClr val="accent2">
                          <a:hueOff val="258623"/>
                          <a:satOff val="16006"/>
                          <a:lumOff val="-25223"/>
                        </a:schemeClr>
                      </a:solidFill>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36,88 (27,70)</a:t>
                      </a:r>
                    </a:p>
                  </a:txBody>
                  <a:tcPr marL="50800" marR="50800" marT="50800" marB="50800" anchor="ctr" horzOverflow="overflow">
                    <a:lnL w="0">
                      <a:miter lim="400000"/>
                    </a:lnL>
                    <a:lnR w="0">
                      <a:miter lim="400000"/>
                    </a:lnR>
                    <a:lnT w="0">
                      <a:miter lim="400000"/>
                    </a:lnT>
                    <a:lnB w="0">
                      <a:miter lim="400000"/>
                    </a:lnB>
                    <a:solidFill>
                      <a:srgbClr val="FFFFFF"/>
                    </a:solidFill>
                  </a:tcPr>
                </a:tc>
                <a:tc>
                  <a:txBody>
                    <a:bodyPr/>
                    <a:lstStyle/>
                    <a:p>
                      <a:pPr defTabSz="914400">
                        <a:defRPr sz="1800"/>
                      </a:pPr>
                      <a:r>
                        <a:rPr sz="2200">
                          <a:latin typeface="Tahoma"/>
                          <a:ea typeface="Tahoma"/>
                          <a:cs typeface="Tahoma"/>
                          <a:sym typeface="Tahoma"/>
                        </a:rPr>
                        <a:t>0.354</a:t>
                      </a:r>
                    </a:p>
                  </a:txBody>
                  <a:tcPr marL="50800" marR="50800" marT="50800" marB="50800" anchor="ctr" horzOverflow="overflow">
                    <a:lnL w="0">
                      <a:miter lim="400000"/>
                    </a:lnL>
                    <a:lnR w="0">
                      <a:miter lim="400000"/>
                    </a:lnR>
                    <a:lnT w="0">
                      <a:miter lim="400000"/>
                    </a:lnT>
                    <a:lnB w="0">
                      <a:miter lim="400000"/>
                    </a:lnB>
                    <a:solidFill>
                      <a:srgbClr val="FFFFFF"/>
                    </a:solidFill>
                  </a:tcPr>
                </a:tc>
              </a:tr>
            </a:tbl>
          </a:graphicData>
        </a:graphic>
      </p:graphicFrame>
      <p:graphicFrame>
        <p:nvGraphicFramePr>
          <p:cNvPr id="129" name="Tabla"/>
          <p:cNvGraphicFramePr/>
          <p:nvPr/>
        </p:nvGraphicFramePr>
        <p:xfrm>
          <a:off x="9881347" y="10165188"/>
          <a:ext cx="12978103" cy="1007464"/>
        </p:xfrm>
        <a:graphic>
          <a:graphicData uri="http://schemas.openxmlformats.org/drawingml/2006/table">
            <a:tbl>
              <a:tblPr bandRow="1">
                <a:tableStyleId>{C7B018BB-80A7-4F77-B60F-C8B233D01FF8}</a:tableStyleId>
              </a:tblPr>
              <a:tblGrid>
                <a:gridCol w="3373118"/>
                <a:gridCol w="3176127"/>
                <a:gridCol w="3125395"/>
                <a:gridCol w="3303463"/>
              </a:tblGrid>
              <a:tr h="510950">
                <a:tc>
                  <a:txBody>
                    <a:bodyPr/>
                    <a:lstStyle/>
                    <a:p>
                      <a:pPr defTabSz="914400">
                        <a:defRPr sz="2400">
                          <a:solidFill>
                            <a:schemeClr val="accent3">
                              <a:hueOff val="362282"/>
                              <a:satOff val="31803"/>
                              <a:lumOff val="-18242"/>
                            </a:schemeClr>
                          </a:solidFill>
                          <a:latin typeface="Tahoma"/>
                          <a:ea typeface="Tahoma"/>
                          <a:cs typeface="Tahoma"/>
                          <a:sym typeface="Tahoma"/>
                        </a:defRPr>
                      </a:pPr>
                      <a:endParaRPr/>
                    </a:p>
                  </a:txBody>
                  <a:tcPr marL="50800" marR="50800" marT="50800" marB="50800" anchor="b" horzOverflow="overflow">
                    <a:lnL w="12700">
                      <a:miter lim="400000"/>
                    </a:lnL>
                    <a:lnR w="0">
                      <a:miter lim="400000"/>
                    </a:lnR>
                    <a:lnT w="12700">
                      <a:miter lim="400000"/>
                    </a:lnT>
                    <a:lnB w="50800">
                      <a:solidFill>
                        <a:schemeClr val="accent2">
                          <a:hueOff val="258623"/>
                          <a:satOff val="16006"/>
                          <a:lumOff val="-25223"/>
                        </a:schemeClr>
                      </a:solidFill>
                      <a:miter lim="400000"/>
                    </a:lnB>
                    <a:solidFill>
                      <a:srgbClr val="FFFFFF"/>
                    </a:solidFill>
                  </a:tcPr>
                </a:tc>
                <a:tc>
                  <a:txBody>
                    <a:bodyPr/>
                    <a:lstStyle/>
                    <a:p>
                      <a:pPr defTabSz="914400">
                        <a:defRPr sz="1800"/>
                      </a:pPr>
                      <a:r>
                        <a:rPr sz="2200">
                          <a:solidFill>
                            <a:schemeClr val="accent4">
                              <a:hueOff val="-1081314"/>
                              <a:satOff val="4338"/>
                              <a:lumOff val="-8931"/>
                            </a:schemeClr>
                          </a:solidFill>
                          <a:latin typeface="Tahoma"/>
                          <a:ea typeface="Tahoma"/>
                          <a:cs typeface="Tahoma"/>
                          <a:sym typeface="Tahoma"/>
                        </a:rPr>
                        <a:t>FPI (n=20)</a:t>
                      </a:r>
                    </a:p>
                  </a:txBody>
                  <a:tcPr marL="50800" marR="50800" marT="50800" marB="50800" anchor="b" horzOverflow="overflow">
                    <a:lnL w="0">
                      <a:miter lim="400000"/>
                    </a:lnL>
                    <a:lnR w="0">
                      <a:miter lim="400000"/>
                    </a:lnR>
                    <a:lnT w="12700">
                      <a:miter lim="400000"/>
                    </a:lnT>
                    <a:lnB w="50800">
                      <a:solidFill>
                        <a:schemeClr val="accent2">
                          <a:hueOff val="258623"/>
                          <a:satOff val="16006"/>
                          <a:lumOff val="-25223"/>
                        </a:schemeClr>
                      </a:solidFill>
                      <a:miter lim="400000"/>
                    </a:lnB>
                    <a:solidFill>
                      <a:srgbClr val="FFFFFF"/>
                    </a:solidFill>
                  </a:tcPr>
                </a:tc>
                <a:tc>
                  <a:txBody>
                    <a:bodyPr/>
                    <a:lstStyle/>
                    <a:p>
                      <a:pPr defTabSz="914400">
                        <a:defRPr sz="1800"/>
                      </a:pPr>
                      <a:r>
                        <a:rPr sz="2200">
                          <a:solidFill>
                            <a:schemeClr val="accent4">
                              <a:hueOff val="-1081314"/>
                              <a:satOff val="4338"/>
                              <a:lumOff val="-8931"/>
                            </a:schemeClr>
                          </a:solidFill>
                          <a:latin typeface="Tahoma"/>
                          <a:ea typeface="Tahoma"/>
                          <a:cs typeface="Tahoma"/>
                          <a:sym typeface="Tahoma"/>
                        </a:rPr>
                        <a:t>EPOC (n=10)</a:t>
                      </a:r>
                    </a:p>
                  </a:txBody>
                  <a:tcPr marL="50800" marR="50800" marT="50800" marB="50800" anchor="b" horzOverflow="overflow">
                    <a:lnL w="0">
                      <a:miter lim="400000"/>
                    </a:lnL>
                    <a:lnR w="0">
                      <a:miter lim="400000"/>
                    </a:lnR>
                    <a:lnT w="0">
                      <a:miter lim="400000"/>
                    </a:lnT>
                    <a:lnB w="50800">
                      <a:solidFill>
                        <a:schemeClr val="accent2">
                          <a:hueOff val="258623"/>
                          <a:satOff val="16006"/>
                          <a:lumOff val="-25223"/>
                        </a:schemeClr>
                      </a:solidFill>
                      <a:miter lim="400000"/>
                    </a:lnB>
                    <a:solidFill>
                      <a:srgbClr val="FFFFFF"/>
                    </a:solidFill>
                  </a:tcPr>
                </a:tc>
                <a:tc>
                  <a:txBody>
                    <a:bodyPr/>
                    <a:lstStyle/>
                    <a:p>
                      <a:pPr defTabSz="914400">
                        <a:defRPr sz="1800"/>
                      </a:pPr>
                      <a:r>
                        <a:rPr sz="2200">
                          <a:solidFill>
                            <a:schemeClr val="accent4">
                              <a:hueOff val="-1081314"/>
                              <a:satOff val="4338"/>
                              <a:lumOff val="-8931"/>
                            </a:schemeClr>
                          </a:solidFill>
                          <a:latin typeface="Tahoma"/>
                          <a:ea typeface="Tahoma"/>
                          <a:cs typeface="Tahoma"/>
                          <a:sym typeface="Tahoma"/>
                        </a:rPr>
                        <a:t>P VALUE</a:t>
                      </a:r>
                    </a:p>
                  </a:txBody>
                  <a:tcPr marL="50800" marR="50800" marT="50800" marB="50800" anchor="b" horzOverflow="overflow">
                    <a:lnL w="0">
                      <a:miter lim="400000"/>
                    </a:lnL>
                    <a:lnR w="0">
                      <a:miter lim="400000"/>
                    </a:lnR>
                    <a:lnT w="12700">
                      <a:miter lim="400000"/>
                    </a:lnT>
                    <a:lnB w="50800">
                      <a:solidFill>
                        <a:schemeClr val="accent2">
                          <a:hueOff val="258623"/>
                          <a:satOff val="16006"/>
                          <a:lumOff val="-25223"/>
                        </a:schemeClr>
                      </a:solidFill>
                      <a:miter lim="400000"/>
                    </a:lnB>
                    <a:solidFill>
                      <a:srgbClr val="FFFFFF"/>
                    </a:solidFill>
                  </a:tcPr>
                </a:tc>
              </a:tr>
              <a:tr h="496514">
                <a:tc>
                  <a:txBody>
                    <a:bodyPr/>
                    <a:lstStyle/>
                    <a:p>
                      <a:pPr algn="l" defTabSz="914400">
                        <a:defRPr sz="1800"/>
                      </a:pPr>
                      <a:r>
                        <a:rPr sz="2400">
                          <a:solidFill>
                            <a:schemeClr val="accent3">
                              <a:hueOff val="362282"/>
                              <a:satOff val="31803"/>
                              <a:lumOff val="-18242"/>
                            </a:schemeClr>
                          </a:solidFill>
                          <a:sym typeface="Helvetica Neue"/>
                        </a:rPr>
                        <a:t>Vit. D (nmol/l)</a:t>
                      </a:r>
                    </a:p>
                  </a:txBody>
                  <a:tcPr marL="50800" marR="50800" marT="50800" marB="50800" anchor="ctr" horzOverflow="overflow">
                    <a:lnL w="0">
                      <a:miter lim="400000"/>
                    </a:lnL>
                    <a:lnR w="50800">
                      <a:solidFill>
                        <a:schemeClr val="accent2">
                          <a:hueOff val="258623"/>
                          <a:satOff val="16006"/>
                          <a:lumOff val="-25223"/>
                        </a:schemeClr>
                      </a:solidFill>
                      <a:miter lim="400000"/>
                    </a:lnR>
                    <a:lnT w="50800">
                      <a:solidFill>
                        <a:schemeClr val="accent2">
                          <a:hueOff val="258623"/>
                          <a:satOff val="16006"/>
                          <a:lumOff val="-25223"/>
                        </a:schemeClr>
                      </a:solidFill>
                      <a:miter lim="400000"/>
                    </a:lnT>
                    <a:lnB w="0">
                      <a:miter lim="400000"/>
                    </a:lnB>
                    <a:solidFill>
                      <a:srgbClr val="FFFFFF"/>
                    </a:solidFill>
                  </a:tcPr>
                </a:tc>
                <a:tc>
                  <a:txBody>
                    <a:bodyPr/>
                    <a:lstStyle/>
                    <a:p>
                      <a:pPr defTabSz="914400">
                        <a:defRPr sz="1800"/>
                      </a:pPr>
                      <a:r>
                        <a:rPr sz="2200" dirty="0">
                          <a:sym typeface="Helvetica Neue"/>
                        </a:rPr>
                        <a:t>41.66(17.4)</a:t>
                      </a:r>
                    </a:p>
                  </a:txBody>
                  <a:tcPr marL="50800" marR="50800" marT="50800" marB="50800" anchor="ctr" horzOverflow="overflow">
                    <a:lnL w="50800">
                      <a:solidFill>
                        <a:schemeClr val="accent2">
                          <a:hueOff val="258623"/>
                          <a:satOff val="16006"/>
                          <a:lumOff val="-25223"/>
                        </a:schemeClr>
                      </a:solidFill>
                      <a:miter lim="400000"/>
                    </a:lnL>
                    <a:lnR w="0">
                      <a:miter lim="400000"/>
                    </a:lnR>
                    <a:lnT w="50800">
                      <a:solidFill>
                        <a:schemeClr val="accent2">
                          <a:hueOff val="258623"/>
                          <a:satOff val="16006"/>
                          <a:lumOff val="-25223"/>
                        </a:schemeClr>
                      </a:solidFill>
                      <a:miter lim="400000"/>
                    </a:lnT>
                    <a:lnB w="0">
                      <a:miter lim="400000"/>
                    </a:lnB>
                    <a:solidFill>
                      <a:srgbClr val="FFFFFF"/>
                    </a:solidFill>
                  </a:tcPr>
                </a:tc>
                <a:tc>
                  <a:txBody>
                    <a:bodyPr/>
                    <a:lstStyle/>
                    <a:p>
                      <a:pPr defTabSz="914400">
                        <a:defRPr sz="1800"/>
                      </a:pPr>
                      <a:r>
                        <a:rPr sz="2200">
                          <a:sym typeface="Helvetica Neue"/>
                        </a:rPr>
                        <a:t>47.45 (31.36)</a:t>
                      </a:r>
                    </a:p>
                  </a:txBody>
                  <a:tcPr marL="50800" marR="50800" marT="50800" marB="50800" anchor="ctr" horzOverflow="overflow">
                    <a:lnL w="0">
                      <a:miter lim="400000"/>
                    </a:lnL>
                    <a:lnR w="0">
                      <a:miter lim="400000"/>
                    </a:lnR>
                    <a:lnT w="50800">
                      <a:solidFill>
                        <a:schemeClr val="accent2">
                          <a:hueOff val="258623"/>
                          <a:satOff val="16006"/>
                          <a:lumOff val="-25223"/>
                        </a:schemeClr>
                      </a:solidFill>
                      <a:miter lim="400000"/>
                    </a:lnT>
                    <a:lnB w="0">
                      <a:miter lim="400000"/>
                    </a:lnB>
                    <a:solidFill>
                      <a:srgbClr val="FFFFFF"/>
                    </a:solidFill>
                  </a:tcPr>
                </a:tc>
                <a:tc>
                  <a:txBody>
                    <a:bodyPr/>
                    <a:lstStyle/>
                    <a:p>
                      <a:pPr defTabSz="914400">
                        <a:defRPr sz="1800"/>
                      </a:pPr>
                      <a:r>
                        <a:rPr sz="2200" dirty="0">
                          <a:sym typeface="Helvetica Neue"/>
                        </a:rPr>
                        <a:t>0.983</a:t>
                      </a:r>
                    </a:p>
                  </a:txBody>
                  <a:tcPr marL="50800" marR="50800" marT="50800" marB="50800" anchor="ctr" horzOverflow="overflow">
                    <a:lnL w="0">
                      <a:miter lim="400000"/>
                    </a:lnL>
                    <a:lnR w="0">
                      <a:miter lim="400000"/>
                    </a:lnR>
                    <a:lnT w="50800">
                      <a:solidFill>
                        <a:schemeClr val="accent2">
                          <a:hueOff val="258623"/>
                          <a:satOff val="16006"/>
                          <a:lumOff val="-25223"/>
                        </a:schemeClr>
                      </a:solidFill>
                      <a:miter lim="400000"/>
                    </a:lnT>
                    <a:lnB w="0">
                      <a:miter lim="400000"/>
                    </a:lnB>
                    <a:solidFill>
                      <a:srgbClr val="FFFFFF"/>
                    </a:solidFill>
                  </a:tcPr>
                </a:tc>
              </a:tr>
            </a:tbl>
          </a:graphicData>
        </a:graphic>
      </p:graphicFrame>
      <p:pic>
        <p:nvPicPr>
          <p:cNvPr id="131" name="Imagen" descr="Imagen"/>
          <p:cNvPicPr>
            <a:picLocks noChangeAspect="1"/>
          </p:cNvPicPr>
          <p:nvPr/>
        </p:nvPicPr>
        <p:blipFill>
          <a:blip r:embed="rId3">
            <a:extLst/>
          </a:blip>
          <a:stretch>
            <a:fillRect/>
          </a:stretch>
        </p:blipFill>
        <p:spPr>
          <a:xfrm>
            <a:off x="250339" y="181900"/>
            <a:ext cx="2009161" cy="1857527"/>
          </a:xfrm>
          <a:prstGeom prst="rect">
            <a:avLst/>
          </a:prstGeom>
          <a:ln w="12700">
            <a:miter lim="400000"/>
          </a:ln>
        </p:spPr>
      </p:pic>
      <p:pic>
        <p:nvPicPr>
          <p:cNvPr id="132" name="Imagen" descr="Imagen"/>
          <p:cNvPicPr>
            <a:picLocks noChangeAspect="1"/>
          </p:cNvPicPr>
          <p:nvPr/>
        </p:nvPicPr>
        <p:blipFill>
          <a:blip r:embed="rId4">
            <a:extLst/>
          </a:blip>
          <a:stretch>
            <a:fillRect/>
          </a:stretch>
        </p:blipFill>
        <p:spPr>
          <a:xfrm>
            <a:off x="920296" y="11466445"/>
            <a:ext cx="2111309" cy="2040482"/>
          </a:xfrm>
          <a:prstGeom prst="rect">
            <a:avLst/>
          </a:prstGeom>
          <a:ln w="12700">
            <a:miter lim="400000"/>
          </a:ln>
        </p:spPr>
      </p:pic>
      <p:pic>
        <p:nvPicPr>
          <p:cNvPr id="133" name="Imagen" descr="Imagen"/>
          <p:cNvPicPr>
            <a:picLocks noChangeAspect="1"/>
          </p:cNvPicPr>
          <p:nvPr/>
        </p:nvPicPr>
        <p:blipFill>
          <a:blip r:embed="rId5">
            <a:extLst/>
          </a:blip>
          <a:srcRect t="27882" r="25552"/>
          <a:stretch>
            <a:fillRect/>
          </a:stretch>
        </p:blipFill>
        <p:spPr>
          <a:xfrm>
            <a:off x="22849686" y="51262"/>
            <a:ext cx="1492461" cy="1466688"/>
          </a:xfrm>
          <a:prstGeom prst="rect">
            <a:avLst/>
          </a:prstGeom>
          <a:ln w="12700">
            <a:miter lim="400000"/>
          </a:ln>
        </p:spPr>
      </p:pic>
      <p:pic>
        <p:nvPicPr>
          <p:cNvPr id="134" name="Imagen" descr="Imagen"/>
          <p:cNvPicPr>
            <a:picLocks noChangeAspect="1"/>
          </p:cNvPicPr>
          <p:nvPr/>
        </p:nvPicPr>
        <p:blipFill>
          <a:blip r:embed="rId6">
            <a:extLst/>
          </a:blip>
          <a:stretch>
            <a:fillRect/>
          </a:stretch>
        </p:blipFill>
        <p:spPr>
          <a:xfrm>
            <a:off x="21139370" y="672506"/>
            <a:ext cx="1969944" cy="1857376"/>
          </a:xfrm>
          <a:prstGeom prst="rect">
            <a:avLst/>
          </a:prstGeom>
          <a:ln w="12700">
            <a:miter lim="400000"/>
          </a:ln>
        </p:spPr>
      </p:pic>
      <p:pic>
        <p:nvPicPr>
          <p:cNvPr id="2" name="Imagen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46885" y="5208623"/>
            <a:ext cx="3104459" cy="4593972"/>
          </a:xfrm>
          <a:prstGeom prst="rect">
            <a:avLst/>
          </a:prstGeom>
        </p:spPr>
      </p:pic>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TotalTime>
  <Words>370</Words>
  <Application>Microsoft Macintosh PowerPoint</Application>
  <PresentationFormat>Personalizado</PresentationFormat>
  <Paragraphs>58</Paragraphs>
  <Slides>1</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vt:i4>
      </vt:variant>
    </vt:vector>
  </HeadingPairs>
  <TitlesOfParts>
    <vt:vector size="9" baseType="lpstr">
      <vt:lpstr>Helvetica Light</vt:lpstr>
      <vt:lpstr>Helvetica Neue</vt:lpstr>
      <vt:lpstr>Helvetica Neue Light</vt:lpstr>
      <vt:lpstr>Helvetica Neue Medium</vt:lpstr>
      <vt:lpstr>Helvetica Neue Thin</vt:lpstr>
      <vt:lpstr>Tahoma</vt:lpstr>
      <vt:lpstr>Verdana</vt:lpstr>
      <vt:lpstr>White</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cp:lastModifiedBy>Usuario de Microsoft Office</cp:lastModifiedBy>
  <cp:revision>3</cp:revision>
  <dcterms:modified xsi:type="dcterms:W3CDTF">2019-03-07T18:55:36Z</dcterms:modified>
</cp:coreProperties>
</file>