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xlsx" ContentType="application/vnd.openxmlformats-officedocument.spreadsheetml.sheet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529" r:id="rId1"/>
  </p:sldMasterIdLst>
  <p:notesMasterIdLst>
    <p:notesMasterId r:id="rId4"/>
  </p:notesMasterIdLst>
  <p:sldIdLst>
    <p:sldId id="257" r:id="rId2"/>
    <p:sldId id="258" r:id="rId3"/>
  </p:sldIdLst>
  <p:sldSz cx="8823325" cy="6950075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9" d="100"/>
          <a:sy n="69" d="100"/>
        </p:scale>
        <p:origin x="-2176" y="-112"/>
      </p:cViewPr>
      <p:guideLst>
        <p:guide orient="horz" pos="2189"/>
        <p:guide pos="277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interSettings" Target="printerSettings/printerSettings1.bin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Hoja_de_c_lculo_de_Microsoft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title>
      <c:tx>
        <c:rich>
          <a:bodyPr/>
          <a:lstStyle/>
          <a:p>
            <a:pPr>
              <a:defRPr/>
            </a:pPr>
            <a:r>
              <a:rPr lang="es-ES" b="0" dirty="0" smtClean="0"/>
              <a:t>CORMOBILIDADES (75%)</a:t>
            </a:r>
            <a:endParaRPr lang="es-ES" b="0" dirty="0"/>
          </a:p>
        </c:rich>
      </c:tx>
      <c:layout>
        <c:manualLayout>
          <c:xMode val="edge"/>
          <c:yMode val="edge"/>
          <c:x val="0.267569598148111"/>
          <c:y val="0.0359110720267947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Hoja1!$B$1</c:f>
              <c:strCache>
                <c:ptCount val="1"/>
                <c:pt idx="0">
                  <c:v>CORMOBILIDADES (75%)</c:v>
                </c:pt>
              </c:strCache>
            </c:strRef>
          </c:tx>
          <c:dLbls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Hoja1!$A$2:$A$4</c:f>
              <c:strCache>
                <c:ptCount val="3"/>
                <c:pt idx="0">
                  <c:v>ORL</c:v>
                </c:pt>
                <c:pt idx="1">
                  <c:v>SD ANSIOSO-DEPRESIVO</c:v>
                </c:pt>
                <c:pt idx="2">
                  <c:v>RGE</c:v>
                </c:pt>
              </c:strCache>
            </c:strRef>
          </c:cat>
          <c:val>
            <c:numRef>
              <c:f>Hoja1!$B$2:$B$4</c:f>
              <c:numCache>
                <c:formatCode>General</c:formatCode>
                <c:ptCount val="3"/>
                <c:pt idx="0" formatCode="0%">
                  <c:v>45.0</c:v>
                </c:pt>
                <c:pt idx="1">
                  <c:v>15.0</c:v>
                </c:pt>
                <c:pt idx="2">
                  <c:v>15.0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</c:plotArea>
    <c:legend>
      <c:legendPos val="r"/>
      <c:layout>
        <c:manualLayout>
          <c:xMode val="edge"/>
          <c:yMode val="edge"/>
          <c:x val="0.65389851319969"/>
          <c:y val="0.146383214260089"/>
          <c:w val="0.343179063112386"/>
          <c:h val="0.765229599347663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es-ES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1D2DE7-E4E8-504A-B10D-29F45189E060}" type="datetimeFigureOut">
              <a:rPr lang="es-ES" smtClean="0"/>
              <a:t>6/3/19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252538" y="685800"/>
            <a:ext cx="43529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DDE7C7-3CD3-8149-BA0A-A7EDCAF9657A}" type="slidenum">
              <a:rPr lang="es-ES" smtClean="0"/>
              <a:t>‹Nr.›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2283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s-ES" dirty="0">
              <a:solidFill>
                <a:srgbClr val="00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5DDE7C7-3CD3-8149-BA0A-A7EDCAF9657A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80687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61750" y="2159029"/>
            <a:ext cx="7499826" cy="1489761"/>
          </a:xfrm>
        </p:spPr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23499" y="3938376"/>
            <a:ext cx="6176328" cy="177613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 smtClean="0"/>
              <a:t>Haga clic para modificar el estilo de subtítulo del patrón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6/3/19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CC888B-D9F9-4E54-B722-F151A9F45E95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8823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8595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96982" y="4466067"/>
            <a:ext cx="7499826" cy="13803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96982" y="2945739"/>
            <a:ext cx="7499826" cy="152032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9D21D778-B565-4D7E-94D7-64010A445B68}" type="datetimeFigureOut">
              <a:rPr lang="en-US" smtClean="0"/>
              <a:pPr eaLnBrk="1" latinLnBrk="0" hangingPunct="1"/>
              <a:t>6/3/19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2C6B1FF6-39B9-40F5-8B67-33C6354A3D4F}" type="slidenum">
              <a:rPr kumimoji="0" lang="en-US" smtClean="0"/>
              <a:pPr eaLnBrk="1" latinLnBrk="0" hangingPunct="1"/>
              <a:t>‹Nr.›</a:t>
            </a:fld>
            <a:endParaRPr kumimoji="0" lang="en-US" dirty="0">
              <a:solidFill>
                <a:schemeClr val="accent3">
                  <a:shade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94335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41166" y="1621685"/>
            <a:ext cx="3896969" cy="4586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85190" y="1621685"/>
            <a:ext cx="3896969" cy="458672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7541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41166" y="1555724"/>
            <a:ext cx="3898501" cy="6483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41166" y="2204075"/>
            <a:ext cx="3898501" cy="4004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482127" y="1555724"/>
            <a:ext cx="3900032" cy="64835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482127" y="2204075"/>
            <a:ext cx="3900032" cy="400433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36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73147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19104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41167" y="276716"/>
            <a:ext cx="2902813" cy="117765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449675" y="276717"/>
            <a:ext cx="4932484" cy="593169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41167" y="1454368"/>
            <a:ext cx="2902813" cy="475404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9493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29433" y="4865052"/>
            <a:ext cx="5293995" cy="57434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29433" y="621002"/>
            <a:ext cx="5293995" cy="417004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_tradnl" smtClean="0"/>
              <a:t>Arrastre la imagen al marcador de posición o haga clic en el icono para agregar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29433" y="5439399"/>
            <a:ext cx="5293995" cy="81566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8529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396911" y="278326"/>
            <a:ext cx="1985248" cy="5930087"/>
          </a:xfrm>
        </p:spPr>
        <p:txBody>
          <a:bodyPr vert="eaVert"/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41166" y="278326"/>
            <a:ext cx="5808689" cy="5930087"/>
          </a:xfrm>
        </p:spPr>
        <p:txBody>
          <a:bodyPr vert="eaVert"/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684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441166" y="278325"/>
            <a:ext cx="7940993" cy="115834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_tradnl" smtClean="0"/>
              <a:t>Clic para editar título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41166" y="1621685"/>
            <a:ext cx="7940993" cy="45867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441166" y="6441690"/>
            <a:ext cx="2058776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5196-1C6F-4784-83AC-30756D8F10B3}" type="datetimeFigureOut">
              <a:rPr lang="en-US" smtClean="0"/>
              <a:t>6/3/19</a:t>
            </a:fld>
            <a:endParaRPr lang="en-U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3014636" y="6441690"/>
            <a:ext cx="2794053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6323383" y="6441690"/>
            <a:ext cx="2058776" cy="37002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71D3E-5A18-49EB-AD2A-429AF165759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13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30" r:id="rId1"/>
    <p:sldLayoutId id="2147484531" r:id="rId2"/>
    <p:sldLayoutId id="2147484532" r:id="rId3"/>
    <p:sldLayoutId id="2147484533" r:id="rId4"/>
    <p:sldLayoutId id="2147484534" r:id="rId5"/>
    <p:sldLayoutId id="2147484535" r:id="rId6"/>
    <p:sldLayoutId id="2147484536" r:id="rId7"/>
    <p:sldLayoutId id="2147484537" r:id="rId8"/>
    <p:sldLayoutId id="2147484538" r:id="rId9"/>
    <p:sldLayoutId id="2147484539" r:id="rId10"/>
    <p:sldLayoutId id="2147484540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9"/>
          <p:cNvSpPr txBox="1">
            <a:spLocks/>
          </p:cNvSpPr>
          <p:nvPr/>
        </p:nvSpPr>
        <p:spPr>
          <a:xfrm>
            <a:off x="185656" y="93862"/>
            <a:ext cx="8505751" cy="121880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s-ES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93051" y="1294262"/>
            <a:ext cx="850575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hangingPunct="0"/>
            <a:r>
              <a:rPr lang="es-ES" sz="1200" dirty="0" smtClean="0"/>
              <a:t> </a:t>
            </a:r>
            <a:r>
              <a:rPr lang="es-ES" sz="1200" dirty="0" smtClean="0"/>
              <a:t>V.M. Ignacio Barrios </a:t>
            </a:r>
            <a:r>
              <a:rPr lang="es-ES" sz="1200" dirty="0"/>
              <a:t>(1), </a:t>
            </a:r>
            <a:r>
              <a:rPr lang="es-ES" sz="1200" dirty="0" smtClean="0"/>
              <a:t>M.A. Mor</a:t>
            </a:r>
            <a:r>
              <a:rPr lang="es-ES" sz="1200" dirty="0" smtClean="0"/>
              <a:t>ón Ortiz</a:t>
            </a:r>
            <a:r>
              <a:rPr lang="es-ES" sz="1200" dirty="0" smtClean="0"/>
              <a:t> </a:t>
            </a:r>
            <a:r>
              <a:rPr lang="es-ES" sz="1200" dirty="0"/>
              <a:t>(1)</a:t>
            </a:r>
            <a:r>
              <a:rPr lang="es-ES" sz="1200" dirty="0" smtClean="0"/>
              <a:t>, </a:t>
            </a:r>
            <a:r>
              <a:rPr lang="es-ES" sz="1200" dirty="0" smtClean="0"/>
              <a:t>L. Mar</a:t>
            </a:r>
            <a:r>
              <a:rPr lang="es-ES" sz="1200" dirty="0" smtClean="0"/>
              <a:t>ín Barrera</a:t>
            </a:r>
            <a:r>
              <a:rPr lang="es-ES" sz="1200" dirty="0" smtClean="0"/>
              <a:t>  </a:t>
            </a:r>
            <a:r>
              <a:rPr lang="es-ES" sz="1200" dirty="0" smtClean="0"/>
              <a:t>(1), </a:t>
            </a:r>
            <a:r>
              <a:rPr lang="es-ES" sz="1200" dirty="0" smtClean="0"/>
              <a:t>M.P. Muñoz Zara</a:t>
            </a:r>
            <a:r>
              <a:rPr lang="es-ES" sz="1200" dirty="0" smtClean="0"/>
              <a:t> </a:t>
            </a:r>
            <a:r>
              <a:rPr lang="es-ES" sz="1200" dirty="0" smtClean="0"/>
              <a:t>(1), </a:t>
            </a:r>
            <a:r>
              <a:rPr lang="es-ES" sz="1200" dirty="0" smtClean="0"/>
              <a:t>O. Montero P</a:t>
            </a:r>
            <a:r>
              <a:rPr lang="es-ES" sz="1200" dirty="0" smtClean="0"/>
              <a:t>érez</a:t>
            </a:r>
            <a:r>
              <a:rPr lang="es-ES" sz="1200" dirty="0" smtClean="0"/>
              <a:t>  (2), J. Hilares Vera (1), J. Lancha Dom</a:t>
            </a:r>
            <a:r>
              <a:rPr lang="es-ES" sz="1200" dirty="0" smtClean="0"/>
              <a:t>ínguez (1), M.T. González García (1), J.A. Maldonado Pérez (1), A. Pereira Vega (1)</a:t>
            </a:r>
            <a:r>
              <a:rPr lang="es-ES" sz="1200" dirty="0" smtClean="0"/>
              <a:t> </a:t>
            </a:r>
            <a:endParaRPr lang="es-ES" sz="1200" dirty="0" smtClean="0"/>
          </a:p>
          <a:p>
            <a:pPr algn="ctr" hangingPunct="0"/>
            <a:r>
              <a:rPr lang="es-ES" sz="1200" dirty="0" smtClean="0"/>
              <a:t>(1</a:t>
            </a:r>
            <a:r>
              <a:rPr lang="es-ES" sz="1200" dirty="0"/>
              <a:t>)</a:t>
            </a:r>
            <a:r>
              <a:rPr lang="es-ES" sz="1200" dirty="0" smtClean="0"/>
              <a:t> </a:t>
            </a:r>
            <a:r>
              <a:rPr lang="es-ES" sz="1200" dirty="0" smtClean="0"/>
              <a:t>Servicio Neumolog</a:t>
            </a:r>
            <a:r>
              <a:rPr lang="es-ES" sz="1200" dirty="0" smtClean="0"/>
              <a:t>ía HJUR. (2) Servicio Farmacia HJRJ</a:t>
            </a:r>
            <a:endParaRPr lang="es-ES" sz="1200" dirty="0"/>
          </a:p>
        </p:txBody>
      </p:sp>
      <p:sp>
        <p:nvSpPr>
          <p:cNvPr id="4" name="Rectángulo 3"/>
          <p:cNvSpPr/>
          <p:nvPr/>
        </p:nvSpPr>
        <p:spPr>
          <a:xfrm>
            <a:off x="18969" y="51932"/>
            <a:ext cx="883323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>
                <a:solidFill>
                  <a:schemeClr val="bg1"/>
                </a:solidFill>
                <a:latin typeface="Arial"/>
                <a:cs typeface="Arial"/>
              </a:rPr>
              <a:t>VALORACIÓN Y REPERCUSIÓN DE LAS CORMOBILIDADES DE LOS PACIENTES CON ASMA GRAVE DE CONTROL DIFÍCIL EN TRATAMIENTO CON OMALIZUMAB Y MEPOLIZUMAB EN NUESTRO </a:t>
            </a:r>
            <a:r>
              <a:rPr lang="es-ES" sz="2000" dirty="0" smtClean="0">
                <a:solidFill>
                  <a:schemeClr val="bg1"/>
                </a:solidFill>
                <a:latin typeface="Arial"/>
                <a:cs typeface="Arial"/>
              </a:rPr>
              <a:t>MEDIO</a:t>
            </a:r>
            <a:endParaRPr lang="es-ES" sz="20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5" name="Marcador de contenido 9"/>
          <p:cNvSpPr txBox="1">
            <a:spLocks/>
          </p:cNvSpPr>
          <p:nvPr/>
        </p:nvSpPr>
        <p:spPr>
          <a:xfrm>
            <a:off x="56814" y="2727633"/>
            <a:ext cx="2275481" cy="5213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100" dirty="0" smtClean="0">
                <a:solidFill>
                  <a:schemeClr val="tx1"/>
                </a:solidFill>
                <a:latin typeface="Arial"/>
                <a:cs typeface="Arial"/>
              </a:rPr>
              <a:t>INTRODUCCIÓN</a:t>
            </a:r>
            <a:endParaRPr lang="es-ES" sz="21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6" name="Rectángulo redondeado 5"/>
          <p:cNvSpPr/>
          <p:nvPr/>
        </p:nvSpPr>
        <p:spPr bwMode="auto">
          <a:xfrm>
            <a:off x="2504194" y="1973044"/>
            <a:ext cx="6282319" cy="2278441"/>
          </a:xfrm>
          <a:prstGeom prst="roundRect">
            <a:avLst/>
          </a:prstGeom>
          <a:ln>
            <a:solidFill>
              <a:srgbClr val="008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285750" indent="-285750">
              <a:buFont typeface="Arial"/>
              <a:buChar char="•"/>
            </a:pPr>
            <a:endParaRPr lang="es-ES" sz="2000" dirty="0" smtClean="0">
              <a:solidFill>
                <a:srgbClr val="000000"/>
              </a:solidFill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2504195" y="1995190"/>
            <a:ext cx="6282318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latin typeface="Arial"/>
                <a:cs typeface="Arial"/>
              </a:rPr>
              <a:t>La definición </a:t>
            </a:r>
            <a:r>
              <a:rPr lang="es-ES" sz="2000" dirty="0">
                <a:latin typeface="Arial"/>
                <a:cs typeface="Arial"/>
              </a:rPr>
              <a:t>de Asma Grave de Control </a:t>
            </a:r>
            <a:r>
              <a:rPr lang="es-ES" sz="2000" dirty="0" smtClean="0">
                <a:latin typeface="Arial"/>
                <a:cs typeface="Arial"/>
              </a:rPr>
              <a:t>Difícil requiere </a:t>
            </a:r>
            <a:r>
              <a:rPr lang="es-ES" sz="2000" dirty="0">
                <a:latin typeface="Arial"/>
                <a:cs typeface="Arial"/>
              </a:rPr>
              <a:t>el diagnóstico y tratamiento previo de posibles comorbilidades </a:t>
            </a:r>
            <a:r>
              <a:rPr lang="es-ES" sz="2000" dirty="0" smtClean="0">
                <a:latin typeface="Arial"/>
                <a:cs typeface="Arial"/>
              </a:rPr>
              <a:t>hay </a:t>
            </a:r>
            <a:r>
              <a:rPr lang="es-ES" sz="2000" dirty="0">
                <a:latin typeface="Arial"/>
                <a:cs typeface="Arial"/>
              </a:rPr>
              <a:t>ocasiones en las que su tratamiento no se puede realizar o no es efectivo. Por otra parte, el tratamiento con biológicos en el asma requiere especialmente el estudio de las referidas comorbilidades y su posible tratamiento.</a:t>
            </a:r>
          </a:p>
          <a:p>
            <a:endParaRPr lang="es-ES" dirty="0">
              <a:latin typeface="Arial"/>
              <a:cs typeface="Arial"/>
            </a:endParaRPr>
          </a:p>
        </p:txBody>
      </p:sp>
      <p:sp>
        <p:nvSpPr>
          <p:cNvPr id="8" name="Marcador de contenido 9"/>
          <p:cNvSpPr txBox="1">
            <a:spLocks/>
          </p:cNvSpPr>
          <p:nvPr/>
        </p:nvSpPr>
        <p:spPr>
          <a:xfrm>
            <a:off x="1513702" y="4334007"/>
            <a:ext cx="2275481" cy="5213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100" dirty="0" smtClean="0">
                <a:solidFill>
                  <a:schemeClr val="tx1"/>
                </a:solidFill>
                <a:latin typeface="Arial"/>
                <a:cs typeface="Arial"/>
              </a:rPr>
              <a:t>OBJETIVOS</a:t>
            </a:r>
            <a:endParaRPr lang="es-ES" sz="21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Marcador de contenido 9"/>
          <p:cNvSpPr txBox="1">
            <a:spLocks/>
          </p:cNvSpPr>
          <p:nvPr/>
        </p:nvSpPr>
        <p:spPr>
          <a:xfrm>
            <a:off x="5333152" y="4334007"/>
            <a:ext cx="3413474" cy="5213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100" dirty="0" smtClean="0">
                <a:solidFill>
                  <a:schemeClr val="tx1"/>
                </a:solidFill>
                <a:latin typeface="Arial"/>
                <a:cs typeface="Arial"/>
              </a:rPr>
              <a:t>MATERIAL Y M</a:t>
            </a:r>
            <a:r>
              <a:rPr lang="es-ES" sz="2100" dirty="0" smtClean="0">
                <a:solidFill>
                  <a:schemeClr val="tx1"/>
                </a:solidFill>
                <a:latin typeface="Arial"/>
                <a:cs typeface="Arial"/>
              </a:rPr>
              <a:t>ÉTODOS</a:t>
            </a:r>
            <a:endParaRPr lang="es-ES" sz="21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10" name="Rectángulo redondeado 9"/>
          <p:cNvSpPr/>
          <p:nvPr/>
        </p:nvSpPr>
        <p:spPr bwMode="auto">
          <a:xfrm>
            <a:off x="38408" y="4965820"/>
            <a:ext cx="5202713" cy="1726585"/>
          </a:xfrm>
          <a:prstGeom prst="roundRect">
            <a:avLst/>
          </a:prstGeom>
          <a:ln>
            <a:solidFill>
              <a:srgbClr val="008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pPr marL="342900" indent="-342900">
              <a:buFont typeface="Arial"/>
              <a:buChar char="•"/>
            </a:pPr>
            <a:r>
              <a:rPr lang="es-ES" sz="2000" dirty="0">
                <a:latin typeface="Arial"/>
                <a:cs typeface="Arial"/>
              </a:rPr>
              <a:t>1- Analizar las comorbilidades de los pacientes en tratamiento con </a:t>
            </a:r>
            <a:r>
              <a:rPr lang="es-ES" sz="2000" dirty="0" smtClean="0">
                <a:latin typeface="Arial"/>
                <a:cs typeface="Arial"/>
              </a:rPr>
              <a:t>tratamiento biol</a:t>
            </a:r>
            <a:r>
              <a:rPr lang="es-ES" sz="2000" dirty="0" smtClean="0">
                <a:latin typeface="Arial"/>
                <a:cs typeface="Arial"/>
              </a:rPr>
              <a:t>ógico </a:t>
            </a:r>
            <a:r>
              <a:rPr lang="es-ES" sz="2000" dirty="0" smtClean="0">
                <a:latin typeface="Arial"/>
                <a:cs typeface="Arial"/>
              </a:rPr>
              <a:t>en </a:t>
            </a:r>
            <a:r>
              <a:rPr lang="es-ES" sz="2000" dirty="0">
                <a:latin typeface="Arial"/>
                <a:cs typeface="Arial"/>
              </a:rPr>
              <a:t>nuestro medio. </a:t>
            </a:r>
            <a:endParaRPr lang="es-ES" sz="2000" dirty="0" smtClean="0">
              <a:latin typeface="Arial"/>
              <a:cs typeface="Arial"/>
            </a:endParaRPr>
          </a:p>
          <a:p>
            <a:pPr marL="342900" indent="-342900">
              <a:buFont typeface="Arial"/>
              <a:buChar char="•"/>
            </a:pPr>
            <a:r>
              <a:rPr lang="es-ES" sz="2000" dirty="0" smtClean="0">
                <a:latin typeface="Arial"/>
                <a:cs typeface="Arial"/>
              </a:rPr>
              <a:t>2</a:t>
            </a:r>
            <a:r>
              <a:rPr lang="es-ES" sz="2000" dirty="0">
                <a:latin typeface="Arial"/>
                <a:cs typeface="Arial"/>
              </a:rPr>
              <a:t>.- Valoración del tratamiento aplicado y su efectividad</a:t>
            </a:r>
            <a:endParaRPr lang="es-ES" sz="2000" dirty="0">
              <a:latin typeface="Arial"/>
              <a:cs typeface="Arial"/>
            </a:endParaRPr>
          </a:p>
        </p:txBody>
      </p:sp>
      <p:sp>
        <p:nvSpPr>
          <p:cNvPr id="13" name="Rectángulo redondeado 12"/>
          <p:cNvSpPr/>
          <p:nvPr/>
        </p:nvSpPr>
        <p:spPr bwMode="auto">
          <a:xfrm>
            <a:off x="5408218" y="4965821"/>
            <a:ext cx="3375901" cy="1701270"/>
          </a:xfrm>
          <a:prstGeom prst="roundRect">
            <a:avLst/>
          </a:prstGeom>
          <a:ln>
            <a:solidFill>
              <a:srgbClr val="008000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endParaRPr lang="es-ES" sz="2000" dirty="0"/>
          </a:p>
        </p:txBody>
      </p:sp>
      <p:sp>
        <p:nvSpPr>
          <p:cNvPr id="15" name="Rectángulo 14"/>
          <p:cNvSpPr/>
          <p:nvPr/>
        </p:nvSpPr>
        <p:spPr>
          <a:xfrm>
            <a:off x="5334594" y="5024379"/>
            <a:ext cx="3517607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000" dirty="0" smtClean="0">
                <a:latin typeface="Arial"/>
                <a:cs typeface="Arial"/>
              </a:rPr>
              <a:t>Análisis </a:t>
            </a:r>
            <a:r>
              <a:rPr lang="es-ES" sz="2000" dirty="0">
                <a:latin typeface="Arial"/>
                <a:cs typeface="Arial"/>
              </a:rPr>
              <a:t>de nuestra base de datos sobre pacientes en tratamiento con biológicos y sus historias clínicas desde 2007 hasta la actualidad. </a:t>
            </a:r>
          </a:p>
        </p:txBody>
      </p:sp>
    </p:spTree>
    <p:extLst>
      <p:ext uri="{BB962C8B-B14F-4D97-AF65-F5344CB8AC3E}">
        <p14:creationId xmlns:p14="http://schemas.microsoft.com/office/powerpoint/2010/main" val="3776254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9"/>
          <p:cNvSpPr txBox="1">
            <a:spLocks/>
          </p:cNvSpPr>
          <p:nvPr/>
        </p:nvSpPr>
        <p:spPr>
          <a:xfrm>
            <a:off x="259280" y="795144"/>
            <a:ext cx="2275481" cy="5213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400" dirty="0" smtClean="0">
                <a:solidFill>
                  <a:schemeClr val="tx1"/>
                </a:solidFill>
                <a:latin typeface="Arial"/>
                <a:cs typeface="Arial"/>
              </a:rPr>
              <a:t>RESULTADOS</a:t>
            </a:r>
            <a:endParaRPr lang="es-ES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3" name="Marcador de contenido 9"/>
          <p:cNvSpPr txBox="1">
            <a:spLocks/>
          </p:cNvSpPr>
          <p:nvPr/>
        </p:nvSpPr>
        <p:spPr>
          <a:xfrm>
            <a:off x="3154155" y="4076336"/>
            <a:ext cx="2975005" cy="52138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Wingdings 3" charset="2"/>
              <a:buNone/>
            </a:pPr>
            <a:r>
              <a:rPr lang="es-ES" sz="2400" dirty="0" smtClean="0">
                <a:solidFill>
                  <a:schemeClr val="tx1"/>
                </a:solidFill>
                <a:latin typeface="Arial"/>
                <a:cs typeface="Arial"/>
              </a:rPr>
              <a:t>CONCLUSIONES</a:t>
            </a:r>
            <a:endParaRPr lang="es-ES" sz="2400" dirty="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4" name="Rectángulo 3"/>
          <p:cNvSpPr/>
          <p:nvPr/>
        </p:nvSpPr>
        <p:spPr>
          <a:xfrm>
            <a:off x="202465" y="4632626"/>
            <a:ext cx="877961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latin typeface="Arial"/>
                <a:cs typeface="Arial"/>
              </a:rPr>
              <a:t>1- En el 95% de las historias revisadas se recogían adecuadamente las posibles comorbilidades. </a:t>
            </a:r>
            <a:endParaRPr lang="es-ES" dirty="0" smtClean="0">
              <a:latin typeface="Arial"/>
              <a:cs typeface="Arial"/>
            </a:endParaRPr>
          </a:p>
          <a:p>
            <a:r>
              <a:rPr lang="es-ES" dirty="0" smtClean="0">
                <a:latin typeface="Arial"/>
                <a:cs typeface="Arial"/>
              </a:rPr>
              <a:t>2</a:t>
            </a:r>
            <a:r>
              <a:rPr lang="es-ES" dirty="0">
                <a:latin typeface="Arial"/>
                <a:cs typeface="Arial"/>
              </a:rPr>
              <a:t>.- La gran mayoría (75%) de los pacientes de nuestra consulta tratados con fármacos biológicos presentan una o varias comorbilidades. </a:t>
            </a:r>
            <a:endParaRPr lang="es-ES" dirty="0" smtClean="0">
              <a:latin typeface="Arial"/>
              <a:cs typeface="Arial"/>
            </a:endParaRPr>
          </a:p>
          <a:p>
            <a:r>
              <a:rPr lang="es-ES" dirty="0" smtClean="0">
                <a:latin typeface="Arial"/>
                <a:cs typeface="Arial"/>
              </a:rPr>
              <a:t>3</a:t>
            </a:r>
            <a:r>
              <a:rPr lang="es-ES" dirty="0">
                <a:latin typeface="Arial"/>
                <a:cs typeface="Arial"/>
              </a:rPr>
              <a:t>.- La efectividad del tratamiento de las comorbilidades más frecuentemente encontradas fue escaso (5 al 25%). </a:t>
            </a:r>
            <a:endParaRPr lang="es-ES" dirty="0" smtClean="0">
              <a:latin typeface="Arial"/>
              <a:cs typeface="Arial"/>
            </a:endParaRPr>
          </a:p>
          <a:p>
            <a:r>
              <a:rPr lang="es-ES" dirty="0" smtClean="0">
                <a:latin typeface="Arial"/>
                <a:cs typeface="Arial"/>
              </a:rPr>
              <a:t>4</a:t>
            </a:r>
            <a:r>
              <a:rPr lang="es-ES" dirty="0">
                <a:latin typeface="Arial"/>
                <a:cs typeface="Arial"/>
              </a:rPr>
              <a:t>- Dichas comorbilidades pueden dificultar la apreciación de la efectividad real del tratamiento con biológicos.</a:t>
            </a: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821245"/>
              </p:ext>
            </p:extLst>
          </p:nvPr>
        </p:nvGraphicFramePr>
        <p:xfrm>
          <a:off x="2777374" y="265108"/>
          <a:ext cx="5910207" cy="13817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970069"/>
                <a:gridCol w="1970069"/>
                <a:gridCol w="1970069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OMALIZAUMAB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MEPOLIZUMAB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TOTAL (2007- 2018)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124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14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CONTIN</a:t>
                      </a:r>
                      <a:r>
                        <a:rPr lang="es-ES" dirty="0" smtClean="0">
                          <a:latin typeface="Arial"/>
                          <a:cs typeface="Arial"/>
                        </a:rPr>
                        <a:t>ÚAN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58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11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6" name="Gráfico 5"/>
          <p:cNvGraphicFramePr/>
          <p:nvPr>
            <p:extLst>
              <p:ext uri="{D42A27DB-BD31-4B8C-83A1-F6EECF244321}">
                <p14:modId xmlns:p14="http://schemas.microsoft.com/office/powerpoint/2010/main" val="2105292170"/>
              </p:ext>
            </p:extLst>
          </p:nvPr>
        </p:nvGraphicFramePr>
        <p:xfrm>
          <a:off x="70746" y="1734064"/>
          <a:ext cx="4530724" cy="28292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Tab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1889068"/>
              </p:ext>
            </p:extLst>
          </p:nvPr>
        </p:nvGraphicFramePr>
        <p:xfrm>
          <a:off x="4767127" y="1900795"/>
          <a:ext cx="3920455" cy="20218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656530"/>
                <a:gridCol w="2263925"/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EFECTIVIDAD TTO (%)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ORL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25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SD ANSIOSO DEPRESIVO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5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RGE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latin typeface="Arial"/>
                          <a:cs typeface="Arial"/>
                        </a:rPr>
                        <a:t>15</a:t>
                      </a:r>
                      <a:endParaRPr lang="es-ES" dirty="0">
                        <a:latin typeface="Arial"/>
                        <a:cs typeface="Arial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2181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CIRUGIA POW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CIRUGIA POWER.thmx</Template>
  <TotalTime>68</TotalTime>
  <Words>344</Words>
  <Application>Microsoft Macintosh PowerPoint</Application>
  <PresentationFormat>Personalizado</PresentationFormat>
  <Paragraphs>33</Paragraphs>
  <Slides>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CIRUGIA POWER</vt:lpstr>
      <vt:lpstr>Presentación de PowerPoint</vt:lpstr>
      <vt:lpstr>Presentación de PowerPoint</vt:lpstr>
    </vt:vector>
  </TitlesOfParts>
  <Company>ppprt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Victoria Ignacio barrios</dc:creator>
  <cp:lastModifiedBy>Victoria Ignacio barrios</cp:lastModifiedBy>
  <cp:revision>7</cp:revision>
  <dcterms:created xsi:type="dcterms:W3CDTF">2019-03-06T16:43:28Z</dcterms:created>
  <dcterms:modified xsi:type="dcterms:W3CDTF">2019-03-06T17:51:43Z</dcterms:modified>
</cp:coreProperties>
</file>