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5143500" type="screen16x9"/>
  <p:notesSz cx="9144000" cy="6858000"/>
  <p:defaultTextStyle>
    <a:defPPr>
      <a:defRPr lang="es-E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153" autoAdjust="0"/>
    <p:restoredTop sz="93996" autoAdjust="0"/>
  </p:normalViewPr>
  <p:slideViewPr>
    <p:cSldViewPr snapToGrid="0" snapToObjects="1">
      <p:cViewPr>
        <p:scale>
          <a:sx n="112" d="100"/>
          <a:sy n="112" d="100"/>
        </p:scale>
        <p:origin x="-1792" y="-12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473E82E-379A-4068-8F20-5F08B24ACB43}" type="datetime1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C9E1CB-9223-4B64-A047-D389912FD156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249066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FBB9FAA-081D-4650-8875-4CEAACD6328E}" type="datetime1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Haga clic para modificar el estilo de texto del patrón</a:t>
            </a:r>
          </a:p>
          <a:p>
            <a:pPr lvl="1"/>
            <a:r>
              <a:rPr lang="es-ES_tradnl" altLang="es-ES" smtClean="0"/>
              <a:t>Segundo nivel</a:t>
            </a:r>
          </a:p>
          <a:p>
            <a:pPr lvl="2"/>
            <a:r>
              <a:rPr lang="es-ES_tradnl" altLang="es-ES" smtClean="0"/>
              <a:t>Tercer nivel</a:t>
            </a:r>
          </a:p>
          <a:p>
            <a:pPr lvl="3"/>
            <a:r>
              <a:rPr lang="es-ES_tradnl" altLang="es-ES" smtClean="0"/>
              <a:t>Cuarto nivel</a:t>
            </a:r>
          </a:p>
          <a:p>
            <a:pPr lvl="4"/>
            <a:r>
              <a:rPr lang="es-ES_tradnl" altLang="es-ES" smtClean="0"/>
              <a:t>Quinto nivel</a:t>
            </a:r>
            <a:endParaRPr lang="es-ES" altLang="es-ES" smtClean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DB9AD0C-AED2-4EE1-BE25-BC11AB73CA26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522098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Marcador de imagen d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2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5123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48E0252B-F581-4DF2-B233-F6D8FD2FD0F3}" type="slidenum">
              <a:rPr lang="es-ES" altLang="es-ES"/>
              <a:pPr/>
              <a:t>1</a:t>
            </a:fld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8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82A7DC-AF0B-422B-8CEF-20E53FCCDAF7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6B027-9FBD-43AF-8987-D184B36F0201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39604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3F6251-4E68-43FD-85D3-8DD695B37554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BD837-95A5-47ED-A4A9-01067104CA52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58393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78079F-7C74-4281-91E9-9141DBED5132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9A8DE-CBB9-4E99-85EF-87F1465BD3FD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74311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AC69E9-CE8C-4DED-9951-38F860317698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9BBB3D-250B-4597-A871-62D15F70C484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71297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7" y="1151336"/>
            <a:ext cx="4041775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7" y="1631157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D6B714-6BC7-4A14-A879-2EFAA744EF2E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47B70-E8E2-4224-A2B0-0620F67F8EFF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21977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2286CF-6680-4822-8B5D-5ED94C7741BA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F72A8F-0830-45FE-8EFF-25EEACD51E08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489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4EADBB-93D2-485B-A40F-9C53C34058AA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AAB604-764F-4608-8507-969A8A268BF6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0877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D07DDA-320E-4A41-B25B-71CED9896484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65466A-D8B4-41B2-8DE9-1825A9CF003A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20806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938760-7C9A-4E1B-863B-9F43B64AE5FA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07FD8A-8CCC-4776-8EC7-9D2D64D4E869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63380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804B51-0A08-4AEE-A84F-DC63DF717D08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DCDA47-327B-4FDC-A5FF-2DB033B2F7C1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89311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C79B42-B393-447B-BAD7-C9EE1807F775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5AD23-CFAD-4784-8845-AAB0C485BCA0}" type="slidenum">
              <a:rPr lang="es-ES" altLang="es-ES"/>
              <a:pPr/>
              <a:t>‹Nr.›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3361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Clic para editar título</a:t>
            </a:r>
            <a:endParaRPr lang="es-ES" altLang="es-ES" smtClean="0"/>
          </a:p>
        </p:txBody>
      </p:sp>
      <p:sp>
        <p:nvSpPr>
          <p:cNvPr id="2051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Haga clic para modificar el estilo de texto del patrón</a:t>
            </a:r>
          </a:p>
          <a:p>
            <a:pPr lvl="1"/>
            <a:r>
              <a:rPr lang="es-ES_tradnl" altLang="es-ES" smtClean="0"/>
              <a:t>Segundo nivel</a:t>
            </a:r>
          </a:p>
          <a:p>
            <a:pPr lvl="2"/>
            <a:r>
              <a:rPr lang="es-ES_tradnl" altLang="es-ES" smtClean="0"/>
              <a:t>Tercer nivel</a:t>
            </a:r>
          </a:p>
          <a:p>
            <a:pPr lvl="3"/>
            <a:r>
              <a:rPr lang="es-ES_tradnl" altLang="es-ES" smtClean="0"/>
              <a:t>Cuarto nivel</a:t>
            </a:r>
          </a:p>
          <a:p>
            <a:pPr lvl="4"/>
            <a:r>
              <a:rPr lang="es-ES_tradnl" altLang="es-ES" smtClean="0"/>
              <a:t>Quinto nivel</a:t>
            </a:r>
            <a:endParaRPr lang="es-ES" altLang="es-ES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DA65BA4-FD68-4879-9499-0637C206DC70}" type="datetimeFigureOut">
              <a:rPr lang="es-ES" altLang="es-ES"/>
              <a:pPr/>
              <a:t>6/3/19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FF7A9F6-E9F1-4D7B-BC23-E33A4ACDB39D}" type="slidenum">
              <a:rPr lang="es-ES" altLang="es-ES"/>
              <a:pPr/>
              <a:t>‹Nr.›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CuadroTexto 5"/>
          <p:cNvSpPr txBox="1">
            <a:spLocks noChangeArrowheads="1"/>
          </p:cNvSpPr>
          <p:nvPr/>
        </p:nvSpPr>
        <p:spPr bwMode="auto">
          <a:xfrm>
            <a:off x="243721" y="914762"/>
            <a:ext cx="834548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M.S. Melgar Herrero</a:t>
            </a:r>
            <a:r>
              <a:rPr lang="es-ES" altLang="es-E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A. Garrido Castillo</a:t>
            </a:r>
            <a:r>
              <a:rPr lang="es-ES" altLang="es-E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M. Entrenas Castillo</a:t>
            </a:r>
            <a:r>
              <a:rPr lang="es-ES" altLang="es-E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S. Martín Bote</a:t>
            </a:r>
            <a:r>
              <a:rPr lang="es-ES" altLang="es-E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C. Villalba Moral</a:t>
            </a:r>
            <a:r>
              <a:rPr lang="es-ES" altLang="es-E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R. Lama Martínez</a:t>
            </a:r>
            <a:r>
              <a:rPr lang="es-ES" altLang="es-E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N. Feu Collado</a:t>
            </a:r>
            <a:r>
              <a:rPr lang="es-ES" altLang="es-E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, B. Jurado Gámez</a:t>
            </a:r>
            <a:r>
              <a:rPr lang="es-ES" altLang="es-E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alt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1.UGC </a:t>
            </a:r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Neumología. </a:t>
            </a:r>
            <a:r>
              <a:rPr lang="es-ES" alt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H. U. </a:t>
            </a:r>
            <a:r>
              <a:rPr lang="es-ES" altLang="es-ES" sz="1100" dirty="0">
                <a:latin typeface="Arial" panose="020B0604020202020204" pitchFamily="34" charset="0"/>
                <a:cs typeface="Arial" panose="020B0604020202020204" pitchFamily="34" charset="0"/>
              </a:rPr>
              <a:t>Reina Sofía . Córdoba.  2.Facultad de Medicina. </a:t>
            </a:r>
            <a:r>
              <a:rPr lang="es-ES" alt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UCO.</a:t>
            </a:r>
            <a:endParaRPr lang="es-ES" alt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229893" y="1938594"/>
            <a:ext cx="3980090" cy="1222408"/>
          </a:xfrm>
          <a:prstGeom prst="roundRect">
            <a:avLst>
              <a:gd name="adj" fmla="val 1273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ES_tradnl" dirty="0">
                <a:latin typeface="Arial"/>
                <a:cs typeface="Arial"/>
              </a:rPr>
              <a:t>V</a:t>
            </a:r>
            <a:r>
              <a:rPr lang="es-ES_tradnl" dirty="0" smtClean="0">
                <a:latin typeface="Arial"/>
                <a:cs typeface="Arial"/>
              </a:rPr>
              <a:t>alorar </a:t>
            </a:r>
            <a:r>
              <a:rPr lang="es-ES_tradnl" dirty="0">
                <a:latin typeface="Arial"/>
                <a:cs typeface="Arial"/>
              </a:rPr>
              <a:t>si existe correlación entre la hipoxemia nocturna y las cifras de ácido úrico. </a:t>
            </a:r>
            <a:endParaRPr lang="es-ES" altLang="es-E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Rectángulo 10"/>
          <p:cNvSpPr>
            <a:spLocks noChangeArrowheads="1"/>
          </p:cNvSpPr>
          <p:nvPr/>
        </p:nvSpPr>
        <p:spPr bwMode="auto">
          <a:xfrm>
            <a:off x="282472" y="1450197"/>
            <a:ext cx="1683906" cy="381450"/>
          </a:xfrm>
          <a:prstGeom prst="rect">
            <a:avLst/>
          </a:prstGeom>
          <a:gradFill rotWithShape="1">
            <a:gsLst>
              <a:gs pos="0">
                <a:srgbClr val="DCFFA0"/>
              </a:gs>
              <a:gs pos="100000">
                <a:srgbClr val="A0CA4A"/>
              </a:gs>
            </a:gsLst>
            <a:lin ang="54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latin typeface="Arial"/>
                <a:ea typeface="+mn-ea"/>
                <a:cs typeface="Arial"/>
              </a:rPr>
              <a:t>OBJETIVOS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1749397" y="64688"/>
            <a:ext cx="5839863" cy="734302"/>
          </a:xfrm>
          <a:prstGeom prst="rect">
            <a:avLst/>
          </a:prstGeom>
          <a:noFill/>
          <a:ln w="28575" cmpd="sng">
            <a:solidFill>
              <a:srgbClr val="E46C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1600" b="1" dirty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CIFRAS DE ÁCIDO ÚRICO Y SATURACIÓN NOCTURNA EN EL SÍNDROMES DE APNEAS-HIPOPNEAS DEL </a:t>
            </a:r>
            <a:r>
              <a:rPr lang="es-ES_tradnl" sz="1600" b="1" dirty="0" smtClean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SUEÑO</a:t>
            </a:r>
            <a:endParaRPr lang="es-ES_tradnl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0E3A166C-075D-CF4F-A42D-1A2772492A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9" r="60003" b="8254"/>
          <a:stretch/>
        </p:blipFill>
        <p:spPr>
          <a:xfrm>
            <a:off x="0" y="50945"/>
            <a:ext cx="1749397" cy="74804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C04A44A5-C9CC-BA48-BBA4-1F9439316C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683" r="1846" b="8254"/>
          <a:stretch/>
        </p:blipFill>
        <p:spPr>
          <a:xfrm>
            <a:off x="7688121" y="50946"/>
            <a:ext cx="1455879" cy="854298"/>
          </a:xfrm>
          <a:prstGeom prst="rect">
            <a:avLst/>
          </a:prstGeom>
        </p:spPr>
      </p:pic>
      <p:graphicFrame>
        <p:nvGraphicFramePr>
          <p:cNvPr id="17" name="1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054929"/>
              </p:ext>
            </p:extLst>
          </p:nvPr>
        </p:nvGraphicFramePr>
        <p:xfrm>
          <a:off x="2876052" y="3399253"/>
          <a:ext cx="5946186" cy="160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917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544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466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Criterios</a:t>
                      </a:r>
                      <a:r>
                        <a:rPr lang="es-ES" sz="1400" baseline="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de inclusión </a:t>
                      </a:r>
                      <a:endParaRPr lang="es-ES" sz="14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Criterios </a:t>
                      </a:r>
                      <a:r>
                        <a:rPr lang="es-ES" sz="1400" smtClean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 exclusión </a:t>
                      </a:r>
                      <a:endParaRPr lang="es-ES" sz="14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accent3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466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None/>
                      </a:pPr>
                      <a:r>
                        <a:rPr lang="es-ES" sz="1400" b="0" dirty="0" smtClean="0">
                          <a:latin typeface="Arial"/>
                          <a:cs typeface="Arial"/>
                        </a:rPr>
                        <a:t>SAHS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/>
                          <a:cs typeface="Arial"/>
                        </a:rPr>
                        <a:t>Trastornos sueño NO SAHS</a:t>
                      </a:r>
                      <a:endParaRPr lang="es-E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>
                          <a:latin typeface="Arial"/>
                          <a:cs typeface="Arial"/>
                        </a:rPr>
                        <a:t>Estabilidad</a:t>
                      </a:r>
                      <a:r>
                        <a:rPr lang="es-ES" sz="1400" baseline="0" dirty="0" smtClean="0">
                          <a:latin typeface="Arial"/>
                          <a:cs typeface="Arial"/>
                        </a:rPr>
                        <a:t> clínica</a:t>
                      </a:r>
                      <a:endParaRPr lang="es-E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400" kern="120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s-ES" sz="1400" kern="1200" dirty="0" err="1" smtClean="0">
                          <a:latin typeface="Arial"/>
                          <a:cs typeface="Arial"/>
                        </a:rPr>
                        <a:t>Alopurinol</a:t>
                      </a:r>
                      <a:r>
                        <a:rPr lang="es-ES" sz="1400" kern="1200" dirty="0" smtClean="0">
                          <a:latin typeface="Arial"/>
                          <a:cs typeface="Arial"/>
                        </a:rPr>
                        <a:t>, teofilina,</a:t>
                      </a:r>
                      <a:r>
                        <a:rPr lang="es-ES" sz="1400" kern="1200" baseline="0" dirty="0" smtClean="0">
                          <a:latin typeface="Arial"/>
                          <a:cs typeface="Arial"/>
                        </a:rPr>
                        <a:t> s</a:t>
                      </a:r>
                      <a:r>
                        <a:rPr lang="es-ES" sz="1400" kern="1200" dirty="0" smtClean="0">
                          <a:latin typeface="Arial"/>
                          <a:cs typeface="Arial"/>
                        </a:rPr>
                        <a:t>uplementos</a:t>
                      </a:r>
                      <a:r>
                        <a:rPr lang="es-ES" sz="1400" kern="1200" baseline="0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es-ES" sz="1400" kern="1200" dirty="0" err="1" smtClean="0">
                          <a:latin typeface="Arial"/>
                          <a:cs typeface="Arial"/>
                        </a:rPr>
                        <a:t>protéicos</a:t>
                      </a:r>
                      <a:endParaRPr lang="es-ES" sz="1400" kern="1200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es-ES" sz="1400" kern="1200" dirty="0" smtClean="0">
                          <a:solidFill>
                            <a:schemeClr val="dk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consumo de alcohol &gt; 60 g/día</a:t>
                      </a:r>
                      <a:r>
                        <a:rPr lang="es-ES_tradnl" sz="1400" dirty="0" smtClean="0">
                          <a:effectLst/>
                          <a:latin typeface="Arial"/>
                          <a:cs typeface="Arial"/>
                        </a:rPr>
                        <a:t> </a:t>
                      </a:r>
                      <a:endParaRPr lang="es-E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631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>
                          <a:latin typeface="Arial"/>
                          <a:cs typeface="Arial"/>
                        </a:rPr>
                        <a:t>Edad 30- 70 años.</a:t>
                      </a:r>
                      <a:endParaRPr lang="es-ES" sz="1400" b="0" dirty="0" smtClean="0">
                        <a:latin typeface="Arial"/>
                        <a:cs typeface="Arial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122">
                <a:tc>
                  <a:txBody>
                    <a:bodyPr/>
                    <a:lstStyle/>
                    <a:p>
                      <a:endParaRPr lang="es-E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/>
                          <a:cs typeface="Arial"/>
                        </a:rPr>
                        <a:t>I.R.</a:t>
                      </a:r>
                      <a:r>
                        <a:rPr lang="es-ES" sz="1400" baseline="0" dirty="0" smtClean="0">
                          <a:latin typeface="Arial"/>
                          <a:cs typeface="Arial"/>
                        </a:rPr>
                        <a:t> (</a:t>
                      </a:r>
                      <a:r>
                        <a:rPr lang="es-ES" sz="1400" baseline="0" dirty="0" smtClean="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SpO</a:t>
                      </a:r>
                      <a:r>
                        <a:rPr lang="es-ES" sz="1400" baseline="-25000" dirty="0" smtClean="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es-ES" sz="1400" baseline="0" dirty="0" smtClean="0">
                          <a:latin typeface="Arial"/>
                          <a:cs typeface="Arial"/>
                        </a:rPr>
                        <a:t>&lt; 90%), In. Renal o Hepática</a:t>
                      </a:r>
                      <a:endParaRPr lang="es-E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9" t="40393" r="43282" b="18553"/>
          <a:stretch/>
        </p:blipFill>
        <p:spPr bwMode="auto">
          <a:xfrm>
            <a:off x="243721" y="3399253"/>
            <a:ext cx="2036249" cy="16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ángulo 18"/>
          <p:cNvSpPr>
            <a:spLocks noChangeArrowheads="1"/>
          </p:cNvSpPr>
          <p:nvPr/>
        </p:nvSpPr>
        <p:spPr bwMode="auto">
          <a:xfrm>
            <a:off x="4707283" y="1424206"/>
            <a:ext cx="1901933" cy="363520"/>
          </a:xfrm>
          <a:prstGeom prst="rect">
            <a:avLst/>
          </a:prstGeom>
          <a:gradFill rotWithShape="1">
            <a:gsLst>
              <a:gs pos="0">
                <a:srgbClr val="DCFFA0"/>
              </a:gs>
              <a:gs pos="100000">
                <a:srgbClr val="A0CA4A"/>
              </a:gs>
            </a:gsLst>
            <a:lin ang="5400000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 smtClean="0">
                <a:latin typeface="Arial"/>
                <a:ea typeface="+mn-ea"/>
                <a:cs typeface="Arial"/>
              </a:rPr>
              <a:t>METODOLOGÍA</a:t>
            </a:r>
            <a:endParaRPr lang="es-ES" sz="1600" dirty="0">
              <a:latin typeface="Arial"/>
              <a:ea typeface="+mn-ea"/>
              <a:cs typeface="Arial"/>
            </a:endParaRPr>
          </a:p>
        </p:txBody>
      </p:sp>
      <p:sp>
        <p:nvSpPr>
          <p:cNvPr id="12" name="Rectángulo redondeado 11"/>
          <p:cNvSpPr/>
          <p:nvPr/>
        </p:nvSpPr>
        <p:spPr>
          <a:xfrm>
            <a:off x="4613704" y="1938594"/>
            <a:ext cx="4344511" cy="1222408"/>
          </a:xfrm>
          <a:prstGeom prst="roundRect">
            <a:avLst>
              <a:gd name="adj" fmla="val 1273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es-ES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" dirty="0">
                <a:latin typeface="Arial" pitchFamily="34" charset="0"/>
                <a:cs typeface="Arial" pitchFamily="34" charset="0"/>
              </a:rPr>
              <a:t>Estudio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observacional prospectivo.   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" dirty="0" err="1" smtClean="0">
                <a:latin typeface="Arial" pitchFamily="34" charset="0"/>
                <a:cs typeface="Arial" pitchFamily="34" charset="0"/>
              </a:rPr>
              <a:t>Polisomnografía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: </a:t>
            </a:r>
            <a:r>
              <a:rPr lang="es-ES_tradnl" altLang="es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IAH ,SpO2 en vigilia, SpO2 </a:t>
            </a:r>
            <a:r>
              <a:rPr lang="es-ES_tradnl" altLang="es-E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mín</a:t>
            </a:r>
            <a:r>
              <a:rPr lang="es-ES_tradnl" altLang="es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_tradnl" altLang="es-E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es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ID3, T90.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" dirty="0" smtClean="0">
                <a:latin typeface="Arial" pitchFamily="34" charset="0"/>
                <a:cs typeface="Arial" pitchFamily="34" charset="0"/>
              </a:rPr>
              <a:t>Cifras </a:t>
            </a:r>
            <a:r>
              <a:rPr lang="es-ES" dirty="0">
                <a:latin typeface="Arial" pitchFamily="34" charset="0"/>
                <a:cs typeface="Arial" pitchFamily="34" charset="0"/>
              </a:rPr>
              <a:t>de Ac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úrico.</a:t>
            </a:r>
            <a:endParaRPr lang="es-ES" dirty="0">
              <a:latin typeface="Arial" pitchFamily="34" charset="0"/>
              <a:cs typeface="Arial" pitchFamily="34" charset="0"/>
            </a:endParaRPr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62" y="418557"/>
            <a:ext cx="1376470" cy="1391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430" y="407239"/>
            <a:ext cx="1493263" cy="13688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/>
          <p:cNvSpPr/>
          <p:nvPr/>
        </p:nvSpPr>
        <p:spPr>
          <a:xfrm>
            <a:off x="53702" y="78316"/>
            <a:ext cx="1953696" cy="32892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schemeClr val="tx1"/>
                </a:solidFill>
                <a:latin typeface="Arial"/>
                <a:cs typeface="Arial"/>
              </a:rPr>
              <a:t>RESULTADOS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114319" y="4540719"/>
            <a:ext cx="8436357" cy="448292"/>
          </a:xfrm>
          <a:prstGeom prst="roundRect">
            <a:avLst>
              <a:gd name="adj" fmla="val 12735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ES" sz="1600" dirty="0" smtClean="0"/>
              <a:t>Ed</a:t>
            </a:r>
            <a:r>
              <a:rPr lang="es-ES_tradnl" sz="1600" dirty="0" smtClean="0"/>
              <a:t>ad </a:t>
            </a:r>
            <a:r>
              <a:rPr lang="es-ES_tradnl" sz="1600" dirty="0"/>
              <a:t>y el género fueron las únicas variables que se asociaron de forma independiente a las cifras de ácido úrico. </a:t>
            </a:r>
            <a:endParaRPr lang="es-ES" altLang="es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4319" y="4021656"/>
            <a:ext cx="1941028" cy="40033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schemeClr val="tx1"/>
                </a:solidFill>
                <a:latin typeface="Arial"/>
                <a:cs typeface="Arial"/>
              </a:rPr>
              <a:t>CONCLUSIONES</a:t>
            </a:r>
          </a:p>
        </p:txBody>
      </p:sp>
      <p:graphicFrame>
        <p:nvGraphicFramePr>
          <p:cNvPr id="9" name="5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561143"/>
              </p:ext>
            </p:extLst>
          </p:nvPr>
        </p:nvGraphicFramePr>
        <p:xfrm>
          <a:off x="99625" y="489588"/>
          <a:ext cx="1944665" cy="351577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061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385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976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Variables, n = 117</a:t>
                      </a:r>
                      <a:endParaRPr lang="es-E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tx2"/>
                          </a:solidFill>
                          <a:latin typeface="Arial" pitchFamily="34" charset="0"/>
                          <a:cs typeface="Arial" pitchFamily="34" charset="0"/>
                        </a:rPr>
                        <a:t>Valor</a:t>
                      </a:r>
                      <a:endParaRPr lang="es-ES" sz="1200" b="1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976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Hombres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 72 (61,5%)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9719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Edad,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años 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54 ±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8.37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8901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IAH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43,7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±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28,77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6364"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latin typeface="Arial" pitchFamily="34" charset="0"/>
                          <a:cs typeface="Arial" pitchFamily="34" charset="0"/>
                        </a:rPr>
                        <a:t>ID3</a:t>
                      </a:r>
                      <a:endParaRPr lang="es-E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latin typeface="Arial" pitchFamily="34" charset="0"/>
                          <a:cs typeface="Arial" pitchFamily="34" charset="0"/>
                        </a:rPr>
                        <a:t>43,5</a:t>
                      </a:r>
                      <a:r>
                        <a:rPr lang="es-ES" sz="1200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±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29,14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4050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SpO2 media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93,2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±2,25</a:t>
                      </a:r>
                    </a:p>
                    <a:p>
                      <a:endParaRPr lang="es-ES" sz="12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9764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SpO2 min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± 7,99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2230">
                <a:tc>
                  <a:txBody>
                    <a:bodyPr/>
                    <a:lstStyle/>
                    <a:p>
                      <a:r>
                        <a:rPr lang="es-ES" sz="1200" kern="1200" dirty="0" smtClean="0">
                          <a:latin typeface="Arial" pitchFamily="34" charset="0"/>
                          <a:cs typeface="Arial" pitchFamily="34" charset="0"/>
                        </a:rPr>
                        <a:t>T90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12,3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± 17,91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1190">
                <a:tc>
                  <a:txBody>
                    <a:bodyPr/>
                    <a:lstStyle/>
                    <a:p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Ac úrico mg/dl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5,5</a:t>
                      </a:r>
                      <a:r>
                        <a:rPr lang="es-ES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200" dirty="0" smtClean="0">
                          <a:latin typeface="Arial" pitchFamily="34" charset="0"/>
                          <a:cs typeface="Arial" pitchFamily="34" charset="0"/>
                        </a:rPr>
                        <a:t>± 1,47</a:t>
                      </a:r>
                      <a:endParaRPr lang="es-E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4984223" y="78315"/>
            <a:ext cx="1465339" cy="2276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 smtClean="0">
                <a:solidFill>
                  <a:schemeClr val="tx1"/>
                </a:solidFill>
                <a:latin typeface="Arial"/>
                <a:cs typeface="Arial"/>
              </a:rPr>
              <a:t>Correlación</a:t>
            </a:r>
            <a:endParaRPr lang="es-ES" sz="16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11" name="Imagen 10"/>
          <p:cNvPicPr/>
          <p:nvPr/>
        </p:nvPicPr>
        <p:blipFill>
          <a:blip r:embed="rId4"/>
          <a:stretch>
            <a:fillRect/>
          </a:stretch>
        </p:blipFill>
        <p:spPr>
          <a:xfrm>
            <a:off x="4703777" y="407239"/>
            <a:ext cx="1567042" cy="1396160"/>
          </a:xfrm>
          <a:prstGeom prst="rect">
            <a:avLst/>
          </a:prstGeom>
        </p:spPr>
      </p:pic>
      <p:pic>
        <p:nvPicPr>
          <p:cNvPr id="12" name="Imagen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532" y="418557"/>
            <a:ext cx="1501475" cy="1384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n 1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415" y="407241"/>
            <a:ext cx="1555585" cy="136888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982651"/>
              </p:ext>
            </p:extLst>
          </p:nvPr>
        </p:nvGraphicFramePr>
        <p:xfrm>
          <a:off x="2948274" y="2277560"/>
          <a:ext cx="4071897" cy="203200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286505"/>
                <a:gridCol w="1373943"/>
                <a:gridCol w="698997"/>
                <a:gridCol w="712452"/>
              </a:tblGrid>
              <a:tr h="373753">
                <a:tc>
                  <a:txBody>
                    <a:bodyPr/>
                    <a:lstStyle/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defTabSz="4572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rgbClr val="376092"/>
                          </a:solidFill>
                          <a:effectLst/>
                          <a:latin typeface="Arial"/>
                          <a:cs typeface="Arial"/>
                        </a:rPr>
                        <a:t>Coeficientes </a:t>
                      </a:r>
                      <a:r>
                        <a:rPr lang="es-ES" sz="1200" b="1" dirty="0" smtClean="0">
                          <a:solidFill>
                            <a:srgbClr val="376092"/>
                          </a:solidFill>
                          <a:effectLst/>
                          <a:latin typeface="Arial"/>
                          <a:cs typeface="Arial"/>
                        </a:rPr>
                        <a:t>estandarizados Beta</a:t>
                      </a:r>
                      <a:endParaRPr lang="es-ES" sz="1200" b="1" dirty="0" smtClean="0">
                        <a:solidFill>
                          <a:srgbClr val="376092"/>
                        </a:solidFill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smtClean="0">
                          <a:solidFill>
                            <a:srgbClr val="376092"/>
                          </a:solidFill>
                          <a:effectLst/>
                          <a:latin typeface="Arial"/>
                          <a:cs typeface="Arial"/>
                        </a:rPr>
                        <a:t>          t</a:t>
                      </a:r>
                    </a:p>
                  </a:txBody>
                  <a:tcPr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solidFill>
                            <a:srgbClr val="376092"/>
                          </a:solidFill>
                          <a:effectLst/>
                          <a:latin typeface="Arial"/>
                          <a:cs typeface="Arial"/>
                        </a:rPr>
                        <a:t>Valor p</a:t>
                      </a:r>
                    </a:p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2582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Edad</a:t>
                      </a:r>
                      <a:endParaRPr lang="es-ES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indent="0" algn="ctr" defTabSz="4572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>
                          <a:effectLst/>
                          <a:latin typeface="Arial"/>
                          <a:cs typeface="Arial"/>
                        </a:rPr>
                        <a:t>-0,217</a:t>
                      </a:r>
                      <a:endParaRPr lang="es-ES" sz="1200" dirty="0" smtClean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-2,689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953735"/>
                          </a:solidFill>
                          <a:effectLst/>
                          <a:latin typeface="Arial"/>
                          <a:cs typeface="Arial"/>
                        </a:rPr>
                        <a:t>0,008</a:t>
                      </a:r>
                      <a:endParaRPr lang="es-ES" sz="1200" b="1" dirty="0">
                        <a:solidFill>
                          <a:srgbClr val="953735"/>
                        </a:solidFill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2582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IMC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0,106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1,336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0,184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2582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953735"/>
                          </a:solidFill>
                          <a:effectLst/>
                          <a:latin typeface="Arial"/>
                          <a:cs typeface="Arial"/>
                        </a:rPr>
                        <a:t>Género</a:t>
                      </a:r>
                      <a:endParaRPr lang="es-ES" sz="1200" b="1" dirty="0">
                        <a:solidFill>
                          <a:srgbClr val="953735"/>
                        </a:solidFill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/>
                          <a:cs typeface="Arial"/>
                        </a:rPr>
                        <a:t>-0,497</a:t>
                      </a:r>
                      <a:endParaRPr lang="es-ES" sz="120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-6,028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solidFill>
                            <a:srgbClr val="953735"/>
                          </a:solidFill>
                          <a:effectLst/>
                          <a:latin typeface="Arial"/>
                          <a:cs typeface="Arial"/>
                        </a:rPr>
                        <a:t>0,000</a:t>
                      </a:r>
                      <a:endParaRPr lang="es-ES" sz="1200" b="1" dirty="0">
                        <a:solidFill>
                          <a:srgbClr val="953735"/>
                        </a:solidFill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2582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ID3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-0,094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-,895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0,373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2582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T90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0,176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1,365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0,175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2582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SpO</a:t>
                      </a:r>
                      <a:r>
                        <a:rPr lang="es-ES" sz="1200" baseline="-25000" dirty="0">
                          <a:effectLst/>
                          <a:latin typeface="Arial"/>
                          <a:cs typeface="Arial"/>
                        </a:rPr>
                        <a:t>2 </a:t>
                      </a: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media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0,087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,651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0,516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2582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SpO</a:t>
                      </a:r>
                      <a:r>
                        <a:rPr lang="es-ES" sz="1200" baseline="-25000" dirty="0">
                          <a:effectLst/>
                          <a:latin typeface="Arial"/>
                          <a:cs typeface="Arial"/>
                        </a:rPr>
                        <a:t>2</a:t>
                      </a: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 mínima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-0,149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-1,467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/>
                          <a:cs typeface="Arial"/>
                        </a:rPr>
                        <a:t>0,145</a:t>
                      </a:r>
                      <a:endParaRPr lang="es-ES" sz="1200" dirty="0">
                        <a:effectLst/>
                        <a:latin typeface="Arial"/>
                        <a:ea typeface="Calibri" panose="020F0502020204030204" pitchFamily="34" charset="0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Rectángulo 18"/>
          <p:cNvSpPr/>
          <p:nvPr/>
        </p:nvSpPr>
        <p:spPr>
          <a:xfrm>
            <a:off x="3688422" y="1685304"/>
            <a:ext cx="1015354" cy="4627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dirty="0" smtClean="0">
                <a:solidFill>
                  <a:schemeClr val="tx1"/>
                </a:solidFill>
                <a:latin typeface="Arial"/>
                <a:cs typeface="Arial"/>
              </a:rPr>
              <a:t>IAH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dirty="0" smtClean="0">
                <a:solidFill>
                  <a:schemeClr val="tx1"/>
                </a:solidFill>
                <a:latin typeface="Arial"/>
                <a:cs typeface="Arial"/>
              </a:rPr>
              <a:t>r=0,290 p&lt;0,002</a:t>
            </a:r>
            <a:endParaRPr lang="es-ES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2409038" y="1685304"/>
            <a:ext cx="1031814" cy="4627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dirty="0" smtClean="0">
                <a:solidFill>
                  <a:schemeClr val="tx1"/>
                </a:solidFill>
                <a:latin typeface="Arial"/>
                <a:cs typeface="Arial"/>
              </a:rPr>
              <a:t>ID3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dirty="0" smtClean="0">
                <a:solidFill>
                  <a:schemeClr val="tx1"/>
                </a:solidFill>
                <a:latin typeface="Arial"/>
                <a:cs typeface="Arial"/>
              </a:rPr>
              <a:t>r=0,294 p&lt;0,001</a:t>
            </a:r>
            <a:endParaRPr lang="es-ES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7870556" y="1705095"/>
            <a:ext cx="996484" cy="4627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dirty="0" smtClean="0">
                <a:solidFill>
                  <a:schemeClr val="tx1"/>
                </a:solidFill>
                <a:latin typeface="Arial"/>
                <a:cs typeface="Arial"/>
              </a:rPr>
              <a:t>T90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dirty="0" smtClean="0">
                <a:solidFill>
                  <a:schemeClr val="tx1"/>
                </a:solidFill>
                <a:latin typeface="Arial"/>
                <a:cs typeface="Arial"/>
              </a:rPr>
              <a:t>r=0,278 p&lt;0,002</a:t>
            </a:r>
            <a:endParaRPr lang="es-ES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6449562" y="1705095"/>
            <a:ext cx="1004216" cy="4627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Sp02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dirty="0" smtClean="0">
                <a:solidFill>
                  <a:schemeClr val="tx1"/>
                </a:solidFill>
                <a:latin typeface="Arial"/>
                <a:cs typeface="Arial"/>
              </a:rPr>
              <a:t>r=0,222  p&lt;0,016</a:t>
            </a:r>
            <a:endParaRPr lang="es-ES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100282" y="1685304"/>
            <a:ext cx="1078148" cy="4627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b="1" dirty="0" smtClean="0">
                <a:solidFill>
                  <a:schemeClr val="tx1"/>
                </a:solidFill>
                <a:latin typeface="Arial"/>
                <a:cs typeface="Arial"/>
              </a:rPr>
              <a:t>Sp02 min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050" dirty="0" smtClean="0">
                <a:solidFill>
                  <a:schemeClr val="tx1"/>
                </a:solidFill>
                <a:latin typeface="Arial"/>
                <a:cs typeface="Arial"/>
              </a:rPr>
              <a:t>r=0,247 p&lt;0,007</a:t>
            </a:r>
            <a:endParaRPr lang="es-ES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2948274" y="2277560"/>
            <a:ext cx="1217451" cy="5841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dirty="0" smtClean="0">
                <a:solidFill>
                  <a:schemeClr val="tx1"/>
                </a:solidFill>
                <a:latin typeface="Arial"/>
                <a:cs typeface="Arial"/>
              </a:rPr>
              <a:t>Regresión Lineal</a:t>
            </a:r>
            <a:endParaRPr lang="es-ES" sz="1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7195539" y="2861724"/>
            <a:ext cx="1755629" cy="4870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dirty="0" smtClean="0">
                <a:solidFill>
                  <a:schemeClr val="tx1"/>
                </a:solidFill>
                <a:latin typeface="Arial"/>
                <a:cs typeface="Arial"/>
              </a:rPr>
              <a:t>RLM, </a:t>
            </a:r>
            <a:r>
              <a:rPr lang="es-ES" sz="1000" dirty="0" smtClean="0">
                <a:solidFill>
                  <a:schemeClr val="tx1"/>
                </a:solidFill>
                <a:latin typeface="Arial"/>
                <a:cs typeface="Arial"/>
              </a:rPr>
              <a:t>R</a:t>
            </a:r>
            <a:r>
              <a:rPr lang="es-ES" sz="1000" baseline="30000" dirty="0" smtClean="0">
                <a:solidFill>
                  <a:schemeClr val="tx1"/>
                </a:solidFill>
                <a:latin typeface="Arial"/>
                <a:cs typeface="Arial"/>
              </a:rPr>
              <a:t>2 </a:t>
            </a:r>
            <a:r>
              <a:rPr lang="es-ES" sz="1000" dirty="0" smtClean="0">
                <a:solidFill>
                  <a:schemeClr val="tx1"/>
                </a:solidFill>
                <a:latin typeface="Arial"/>
                <a:cs typeface="Arial"/>
              </a:rPr>
              <a:t>ajustado=0,344; p&lt;0,001</a:t>
            </a:r>
            <a:endParaRPr lang="es-ES" sz="10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336</Words>
  <Application>Microsoft Macintosh PowerPoint</Application>
  <PresentationFormat>Presentación en pantalla (16:9)</PresentationFormat>
  <Paragraphs>84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</dc:creator>
  <cp:lastModifiedBy>MARIA</cp:lastModifiedBy>
  <cp:revision>39</cp:revision>
  <dcterms:created xsi:type="dcterms:W3CDTF">2019-02-18T15:04:22Z</dcterms:created>
  <dcterms:modified xsi:type="dcterms:W3CDTF">2019-03-06T16:41:54Z</dcterms:modified>
</cp:coreProperties>
</file>